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Century Schoolbook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Ixb5hljtl9dY1YWh1rT5Njn44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CenturySchoolbook-bold.fntdata"/><Relationship Id="rId8" Type="http://schemas.openxmlformats.org/officeDocument/2006/relationships/slide" Target="slides/slide4.xml"/><Relationship Id="rId21" Type="http://customschemas.google.com/relationships/presentationmetadata" Target="meta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font" Target="fonts/CenturySchoolbook-regular.fntdata"/><Relationship Id="rId7" Type="http://schemas.openxmlformats.org/officeDocument/2006/relationships/slide" Target="slides/slide3.xml"/><Relationship Id="rId20" Type="http://schemas.openxmlformats.org/officeDocument/2006/relationships/font" Target="fonts/CenturySchoolbook-boldItalic.fntdata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24" Type="http://schemas.openxmlformats.org/officeDocument/2006/relationships/customXml" Target="../customXml/item3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font" Target="fonts/CenturySchoolbook-italic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4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7" name="Google Shape;17;p14"/>
            <p:cNvSpPr/>
            <p:nvPr/>
          </p:nvSpPr>
          <p:spPr>
            <a:xfrm>
              <a:off x="0" y="3175"/>
              <a:ext cx="12192000" cy="6862763"/>
            </a:xfrm>
            <a:custGeom>
              <a:rect b="b" l="l" r="r" t="t"/>
              <a:pathLst>
                <a:path extrusionOk="0" h="2160" w="384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0" y="3175"/>
              <a:ext cx="12192000" cy="6862763"/>
            </a:xfrm>
            <a:custGeom>
              <a:rect b="b" l="l" r="r" t="t"/>
              <a:pathLst>
                <a:path extrusionOk="0" h="2160" w="384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4"/>
            <p:cNvSpPr/>
            <p:nvPr/>
          </p:nvSpPr>
          <p:spPr>
            <a:xfrm>
              <a:off x="0" y="3175"/>
              <a:ext cx="12198350" cy="6875463"/>
            </a:xfrm>
            <a:custGeom>
              <a:rect b="b" l="l" r="r" t="t"/>
              <a:pathLst>
                <a:path extrusionOk="0" h="2163" w="3840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973319" y="64425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2210" y="64425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466432" y="6442524"/>
            <a:ext cx="27553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3" name="Google Shape;23;p14"/>
          <p:cNvSpPr/>
          <p:nvPr/>
        </p:nvSpPr>
        <p:spPr>
          <a:xfrm>
            <a:off x="4456113" y="31750"/>
            <a:ext cx="0" cy="1588"/>
          </a:xfrm>
          <a:custGeom>
            <a:rect b="b" l="l" r="r" t="t"/>
            <a:pathLst>
              <a:path extrusionOk="0" h="2" w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cap="flat" cmpd="sng" w="9525">
            <a:solidFill>
              <a:srgbClr val="30466D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4" name="Google Shape;24;p14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5" name="Google Shape;25;p14"/>
            <p:cNvSpPr/>
            <p:nvPr/>
          </p:nvSpPr>
          <p:spPr>
            <a:xfrm>
              <a:off x="7320300" y="467784"/>
              <a:ext cx="4875213" cy="5922963"/>
            </a:xfrm>
            <a:custGeom>
              <a:rect b="b" l="l" r="r" t="t"/>
              <a:pathLst>
                <a:path extrusionOk="0" h="3731" w="307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B43512"/>
            </a:solidFill>
            <a:ln>
              <a:noFill/>
            </a:ln>
          </p:spPr>
        </p:sp>
        <p:sp>
          <p:nvSpPr>
            <p:cNvPr id="26" name="Google Shape;26;p14"/>
            <p:cNvSpPr/>
            <p:nvPr/>
          </p:nvSpPr>
          <p:spPr>
            <a:xfrm>
              <a:off x="7505469" y="661988"/>
              <a:ext cx="4686300" cy="5543550"/>
            </a:xfrm>
            <a:custGeom>
              <a:rect b="b" l="l" r="r" t="t"/>
              <a:pathLst>
                <a:path extrusionOk="0" h="3492" w="295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cxnSp>
          <p:nvCxnSpPr>
            <p:cNvPr id="27" name="Google Shape;27;p14"/>
            <p:cNvCxnSpPr/>
            <p:nvPr/>
          </p:nvCxnSpPr>
          <p:spPr>
            <a:xfrm>
              <a:off x="8013399" y="4629095"/>
              <a:ext cx="694944" cy="0"/>
            </a:xfrm>
            <a:prstGeom prst="straightConnector1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" name="Google Shape;28;p14"/>
          <p:cNvSpPr txBox="1"/>
          <p:nvPr>
            <p:ph type="ctrTitle"/>
          </p:nvPr>
        </p:nvSpPr>
        <p:spPr>
          <a:xfrm>
            <a:off x="7920752" y="1023867"/>
            <a:ext cx="3793678" cy="334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Century Schoolbook"/>
              <a:buNone/>
              <a:defRPr sz="39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subTitle"/>
          </p:nvPr>
        </p:nvSpPr>
        <p:spPr>
          <a:xfrm>
            <a:off x="7920752" y="4945377"/>
            <a:ext cx="3793678" cy="10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000"/>
              <a:buNone/>
              <a:defRPr sz="2000"/>
            </a:lvl2pPr>
            <a:lvl3pPr lvl="2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None/>
              <a:defRPr sz="1800"/>
            </a:lvl3pPr>
            <a:lvl4pPr lvl="3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600"/>
              <a:buNone/>
              <a:defRPr sz="1600"/>
            </a:lvl4pPr>
            <a:lvl5pPr lvl="4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600"/>
              <a:buNone/>
              <a:defRPr sz="1600"/>
            </a:lvl5pPr>
            <a:lvl6pPr lvl="5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600"/>
              <a:buNone/>
              <a:defRPr sz="1600"/>
            </a:lvl6pPr>
            <a:lvl7pPr lvl="6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600"/>
              <a:buNone/>
              <a:defRPr sz="1600"/>
            </a:lvl7pPr>
            <a:lvl8pPr lvl="7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600"/>
              <a:buNone/>
              <a:defRPr sz="1600"/>
            </a:lvl8pPr>
            <a:lvl9pPr lvl="8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7E7E6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 rot="5400000">
            <a:off x="5493234" y="-121134"/>
            <a:ext cx="3651504" cy="8770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4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99" name="Google Shape;99;p24"/>
            <p:cNvSpPr/>
            <p:nvPr/>
          </p:nvSpPr>
          <p:spPr>
            <a:xfrm>
              <a:off x="400714" y="362425"/>
              <a:ext cx="2218442" cy="6204388"/>
            </a:xfrm>
            <a:custGeom>
              <a:rect b="b" l="l" r="r" t="t"/>
              <a:pathLst>
                <a:path extrusionOk="0" h="1954" w="697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E1896D">
                <a:alpha val="7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1133752" y="1810138"/>
              <a:ext cx="2762941" cy="4746626"/>
            </a:xfrm>
            <a:custGeom>
              <a:rect b="b" l="l" r="r" t="t"/>
              <a:pathLst>
                <a:path extrusionOk="0" h="1495" w="869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E1896D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24"/>
          <p:cNvSpPr txBox="1"/>
          <p:nvPr>
            <p:ph type="title"/>
          </p:nvPr>
        </p:nvSpPr>
        <p:spPr>
          <a:xfrm rot="5400000">
            <a:off x="7393812" y="2391190"/>
            <a:ext cx="5339932" cy="1571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7E7E6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 rot="5400000">
            <a:off x="3252191" y="205882"/>
            <a:ext cx="5322596" cy="5959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0" type="dt"/>
          </p:nvPr>
        </p:nvSpPr>
        <p:spPr>
          <a:xfrm>
            <a:off x="9277965" y="6296615"/>
            <a:ext cx="25059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1" type="ftr"/>
          </p:nvPr>
        </p:nvSpPr>
        <p:spPr>
          <a:xfrm>
            <a:off x="2933699" y="6296615"/>
            <a:ext cx="59595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2" type="sldNum"/>
          </p:nvPr>
        </p:nvSpPr>
        <p:spPr>
          <a:xfrm rot="5400000">
            <a:off x="8734643" y="2853201"/>
            <a:ext cx="5383267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06" name="Google Shape;106;p24" title="Rule Line"/>
          <p:cNvCxnSpPr/>
          <p:nvPr/>
        </p:nvCxnSpPr>
        <p:spPr>
          <a:xfrm>
            <a:off x="9111582" y="571502"/>
            <a:ext cx="0" cy="5275467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7E7E6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 title="Feather Background"/>
          <p:cNvSpPr/>
          <p:nvPr/>
        </p:nvSpPr>
        <p:spPr>
          <a:xfrm>
            <a:off x="0" y="-4679"/>
            <a:ext cx="12200615" cy="6862679"/>
          </a:xfrm>
          <a:custGeom>
            <a:rect b="b" l="l" r="r" t="t"/>
            <a:pathLst>
              <a:path extrusionOk="0" h="2161" w="3845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rgbClr val="B435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" name="Google Shape;38;p16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39" name="Google Shape;39;p16"/>
            <p:cNvSpPr/>
            <p:nvPr/>
          </p:nvSpPr>
          <p:spPr>
            <a:xfrm>
              <a:off x="2452688" y="1262063"/>
              <a:ext cx="7286625" cy="4333875"/>
            </a:xfrm>
            <a:custGeom>
              <a:rect b="b" l="l" r="r" t="t"/>
              <a:pathLst>
                <a:path extrusionOk="0" h="2730" w="459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0" name="Google Shape;40;p16"/>
            <p:cNvSpPr/>
            <p:nvPr/>
          </p:nvSpPr>
          <p:spPr>
            <a:xfrm>
              <a:off x="2643188" y="1452563"/>
              <a:ext cx="6905625" cy="3952875"/>
            </a:xfrm>
            <a:custGeom>
              <a:rect b="b" l="l" r="r" t="t"/>
              <a:pathLst>
                <a:path extrusionOk="0" h="2490" w="435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cxnSp>
          <p:nvCxnSpPr>
            <p:cNvPr id="41" name="Google Shape;41;p16"/>
            <p:cNvCxnSpPr/>
            <p:nvPr/>
          </p:nvCxnSpPr>
          <p:spPr>
            <a:xfrm>
              <a:off x="5410200" y="3862794"/>
              <a:ext cx="13716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984743" y="629673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40910" y="629673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464076" y="6296730"/>
            <a:ext cx="27815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45" name="Google Shape;45;p16"/>
          <p:cNvSpPr txBox="1"/>
          <p:nvPr>
            <p:ph type="title"/>
          </p:nvPr>
        </p:nvSpPr>
        <p:spPr>
          <a:xfrm>
            <a:off x="3162301" y="1830579"/>
            <a:ext cx="5859724" cy="1841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E7E6F"/>
              </a:buClr>
              <a:buSzPts val="3900"/>
              <a:buFont typeface="Century Schoolbook"/>
              <a:buNone/>
              <a:defRPr sz="3900">
                <a:solidFill>
                  <a:srgbClr val="7E7E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3814584" y="4176131"/>
            <a:ext cx="4566474" cy="1038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E7E6F"/>
              </a:buClr>
              <a:buSzPts val="2000"/>
              <a:buNone/>
              <a:defRPr sz="2000">
                <a:solidFill>
                  <a:srgbClr val="7E7E6F"/>
                </a:solidFill>
              </a:defRPr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7E7E6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2933699" y="2438399"/>
            <a:ext cx="4160520" cy="365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7543751" y="2438399"/>
            <a:ext cx="4160520" cy="365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2933698" y="566928"/>
            <a:ext cx="8770573" cy="156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7E7E6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2933699" y="2456408"/>
            <a:ext cx="416052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2933699" y="3316639"/>
            <a:ext cx="4160520" cy="2779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3" type="body"/>
          </p:nvPr>
        </p:nvSpPr>
        <p:spPr>
          <a:xfrm>
            <a:off x="7543751" y="2456408"/>
            <a:ext cx="416052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8"/>
          <p:cNvSpPr txBox="1"/>
          <p:nvPr>
            <p:ph idx="4" type="body"/>
          </p:nvPr>
        </p:nvSpPr>
        <p:spPr>
          <a:xfrm>
            <a:off x="7543751" y="3316639"/>
            <a:ext cx="4160520" cy="2779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7E7E6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20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0" name="Google Shape;70;p20"/>
            <p:cNvSpPr/>
            <p:nvPr/>
          </p:nvSpPr>
          <p:spPr>
            <a:xfrm>
              <a:off x="400714" y="362425"/>
              <a:ext cx="2218442" cy="6204388"/>
            </a:xfrm>
            <a:custGeom>
              <a:rect b="b" l="l" r="r" t="t"/>
              <a:pathLst>
                <a:path extrusionOk="0" h="1954" w="697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E1896D">
                <a:alpha val="7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0"/>
            <p:cNvSpPr/>
            <p:nvPr/>
          </p:nvSpPr>
          <p:spPr>
            <a:xfrm>
              <a:off x="1133752" y="1810138"/>
              <a:ext cx="2762941" cy="4746626"/>
            </a:xfrm>
            <a:custGeom>
              <a:rect b="b" l="l" r="r" t="t"/>
              <a:pathLst>
                <a:path extrusionOk="0" h="1495" w="869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E1896D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20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 title="Feather"/>
          <p:cNvSpPr/>
          <p:nvPr/>
        </p:nvSpPr>
        <p:spPr>
          <a:xfrm flipH="1" rot="2047334">
            <a:off x="8572457" y="453681"/>
            <a:ext cx="3409445" cy="5857295"/>
          </a:xfrm>
          <a:custGeom>
            <a:rect b="b" l="l" r="r" t="t"/>
            <a:pathLst>
              <a:path extrusionOk="0" h="1495" w="869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E1896D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1"/>
          <p:cNvSpPr txBox="1"/>
          <p:nvPr>
            <p:ph type="title"/>
          </p:nvPr>
        </p:nvSpPr>
        <p:spPr>
          <a:xfrm>
            <a:off x="8476488" y="1503907"/>
            <a:ext cx="3227715" cy="1687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7E7E6F"/>
              </a:buClr>
              <a:buSzPts val="3400"/>
              <a:buFont typeface="Century Schoolbook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487730" y="441414"/>
            <a:ext cx="7597040" cy="565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000"/>
              <a:buChar char="–"/>
              <a:defRPr sz="2000"/>
            </a:lvl1pPr>
            <a:lvl2pPr indent="-3429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600"/>
              <a:buChar char="–"/>
              <a:defRPr sz="1600"/>
            </a:lvl3pPr>
            <a:lvl4pPr indent="-3175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400"/>
              <a:buChar char="–"/>
              <a:defRPr sz="1400"/>
            </a:lvl5pPr>
            <a:lvl6pPr indent="-3175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400"/>
              <a:buChar char="–"/>
              <a:defRPr sz="1400"/>
            </a:lvl6pPr>
            <a:lvl7pPr indent="-3175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400"/>
              <a:buChar char="–"/>
              <a:defRPr sz="1400"/>
            </a:lvl7pPr>
            <a:lvl8pPr indent="-3175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400"/>
              <a:buChar char="–"/>
              <a:defRPr sz="1400"/>
            </a:lvl8pPr>
            <a:lvl9pPr indent="-3175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400"/>
              <a:buChar char="–"/>
              <a:defRPr sz="1400"/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8476488" y="3223803"/>
            <a:ext cx="3227715" cy="2872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7E7E6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8476555" y="6286500"/>
            <a:ext cx="32277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487730" y="6286500"/>
            <a:ext cx="75970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476488" y="373604"/>
            <a:ext cx="3227715" cy="8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 title="Feather"/>
          <p:cNvSpPr/>
          <p:nvPr/>
        </p:nvSpPr>
        <p:spPr>
          <a:xfrm flipH="1" rot="2047334">
            <a:off x="8572457" y="453681"/>
            <a:ext cx="3409445" cy="5857295"/>
          </a:xfrm>
          <a:custGeom>
            <a:rect b="b" l="l" r="r" t="t"/>
            <a:pathLst>
              <a:path extrusionOk="0" h="1495" w="869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E1896D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2"/>
          <p:cNvSpPr txBox="1"/>
          <p:nvPr>
            <p:ph type="title"/>
          </p:nvPr>
        </p:nvSpPr>
        <p:spPr>
          <a:xfrm>
            <a:off x="8476488" y="1503910"/>
            <a:ext cx="3230625" cy="1687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7E7E6F"/>
              </a:buClr>
              <a:buSzPts val="3400"/>
              <a:buFont typeface="Century Schoolbook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/>
          <p:nvPr>
            <p:ph idx="2" type="pic"/>
          </p:nvPr>
        </p:nvSpPr>
        <p:spPr>
          <a:xfrm>
            <a:off x="0" y="0"/>
            <a:ext cx="8102651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3200"/>
              <a:buFont typeface="Corbel"/>
              <a:buNone/>
              <a:defRPr b="0" i="0" sz="3200" u="none" cap="none" strike="noStrike">
                <a:solidFill>
                  <a:srgbClr val="7E7E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800"/>
              <a:buFont typeface="Corbel"/>
              <a:buNone/>
              <a:defRPr b="0" i="0" sz="2800" u="none" cap="none" strike="noStrike">
                <a:solidFill>
                  <a:srgbClr val="7E7E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400"/>
              <a:buFont typeface="Corbel"/>
              <a:buNone/>
              <a:defRPr b="0" i="1" sz="2400" u="none" cap="none" strike="noStrike">
                <a:solidFill>
                  <a:srgbClr val="7E7E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7E7E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000"/>
              <a:buFont typeface="Corbel"/>
              <a:buNone/>
              <a:defRPr b="0" i="1" sz="2000" u="none" cap="none" strike="noStrike">
                <a:solidFill>
                  <a:srgbClr val="7E7E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B4351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2000"/>
              <a:buFont typeface="Corbel"/>
              <a:buNone/>
              <a:defRPr b="0" i="1" sz="2000" u="none" cap="none" strike="noStrike">
                <a:solidFill>
                  <a:srgbClr val="B4351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B4351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2000"/>
              <a:buFont typeface="Corbel"/>
              <a:buNone/>
              <a:defRPr b="0" i="1" sz="2000" u="none" cap="none" strike="noStrike">
                <a:solidFill>
                  <a:srgbClr val="B4351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8476488" y="3223806"/>
            <a:ext cx="3227832" cy="2872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7E7E6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2"/>
          <p:cNvSpPr txBox="1"/>
          <p:nvPr>
            <p:ph idx="10" type="dt"/>
          </p:nvPr>
        </p:nvSpPr>
        <p:spPr>
          <a:xfrm>
            <a:off x="8476488" y="6291072"/>
            <a:ext cx="32278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1" type="ftr"/>
          </p:nvPr>
        </p:nvSpPr>
        <p:spPr>
          <a:xfrm>
            <a:off x="487731" y="6291072"/>
            <a:ext cx="7598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6488" y="373607"/>
            <a:ext cx="3227832" cy="816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l">
              <a:spcBef>
                <a:spcPts val="0"/>
              </a:spcBef>
              <a:buNone/>
              <a:defRPr sz="4400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 amt="19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" name="Google Shape;7;p13"/>
            <p:cNvSpPr/>
            <p:nvPr/>
          </p:nvSpPr>
          <p:spPr>
            <a:xfrm>
              <a:off x="400714" y="362425"/>
              <a:ext cx="2218442" cy="6204388"/>
            </a:xfrm>
            <a:custGeom>
              <a:rect b="b" l="l" r="r" t="t"/>
              <a:pathLst>
                <a:path extrusionOk="0" h="1954" w="697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E1896D">
                <a:alpha val="7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3"/>
            <p:cNvSpPr/>
            <p:nvPr/>
          </p:nvSpPr>
          <p:spPr>
            <a:xfrm>
              <a:off x="1133752" y="1810138"/>
              <a:ext cx="2762941" cy="4746626"/>
            </a:xfrm>
            <a:custGeom>
              <a:rect b="b" l="l" r="r" t="t"/>
              <a:pathLst>
                <a:path extrusionOk="0" h="1495" w="869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E1896D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" name="Google Shape;9;p13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7E7E6F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3"/>
          <p:cNvSpPr txBox="1"/>
          <p:nvPr>
            <p:ph idx="1" type="body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000"/>
              <a:buFont typeface="Corbel"/>
              <a:buChar char="–"/>
              <a:defRPr b="0" i="0" sz="2000" u="none" cap="none" strike="noStrike">
                <a:solidFill>
                  <a:srgbClr val="7E7E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7E7E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600"/>
              <a:buFont typeface="Corbel"/>
              <a:buChar char="–"/>
              <a:defRPr b="0" i="1" sz="1600" u="none" cap="none" strike="noStrike">
                <a:solidFill>
                  <a:srgbClr val="7E7E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7E7E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400"/>
              <a:buFont typeface="Corbel"/>
              <a:buChar char="–"/>
              <a:defRPr b="0" i="1" sz="1400" u="none" cap="none" strike="noStrike">
                <a:solidFill>
                  <a:srgbClr val="7E7E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B4351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400"/>
              <a:buFont typeface="Corbel"/>
              <a:buChar char="–"/>
              <a:defRPr b="0" i="1" sz="1400" u="none" cap="none" strike="noStrike">
                <a:solidFill>
                  <a:srgbClr val="B4351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B4351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43512"/>
              </a:buClr>
              <a:buSzPts val="1400"/>
              <a:buFont typeface="Corbel"/>
              <a:buChar char="–"/>
              <a:defRPr b="0" i="1" sz="1400" u="none" cap="none" strike="noStrike">
                <a:solidFill>
                  <a:srgbClr val="B4351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0" type="dt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1" type="ftr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400" u="none" cap="none" strike="noStrike">
                <a:solidFill>
                  <a:srgbClr val="7E7E6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4" name="Google Shape;14;p13" title="Rule Line"/>
          <p:cNvCxnSpPr/>
          <p:nvPr/>
        </p:nvCxnSpPr>
        <p:spPr>
          <a:xfrm>
            <a:off x="2933700" y="2176009"/>
            <a:ext cx="8770571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>
            <p:ph type="ctrTitle"/>
          </p:nvPr>
        </p:nvSpPr>
        <p:spPr>
          <a:xfrm>
            <a:off x="7920752" y="1023867"/>
            <a:ext cx="3793678" cy="334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Century Schoolbook"/>
              <a:buNone/>
            </a:pPr>
            <a:r>
              <a:rPr lang="en-CA"/>
              <a:t>The Fire</a:t>
            </a:r>
            <a:br>
              <a:rPr lang="en-CA"/>
            </a:br>
            <a:endParaRPr/>
          </a:p>
        </p:txBody>
      </p:sp>
      <p:sp>
        <p:nvSpPr>
          <p:cNvPr id="112" name="Google Shape;112;p1"/>
          <p:cNvSpPr txBox="1"/>
          <p:nvPr>
            <p:ph idx="1" type="subTitle"/>
          </p:nvPr>
        </p:nvSpPr>
        <p:spPr>
          <a:xfrm>
            <a:off x="7920752" y="4165889"/>
            <a:ext cx="3793678" cy="10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rPr lang="en-CA"/>
              <a:t>8D08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CA">
                <a:solidFill>
                  <a:schemeClr val="dk1"/>
                </a:solidFill>
              </a:rPr>
              <a:t>Landscape</a:t>
            </a:r>
            <a:endParaRPr/>
          </a:p>
        </p:txBody>
      </p:sp>
      <p:pic>
        <p:nvPicPr>
          <p:cNvPr id="175" name="Google Shape;17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7019" l="70943" r="4128" t="21485"/>
          <a:stretch/>
        </p:blipFill>
        <p:spPr>
          <a:xfrm>
            <a:off x="3455523" y="2064693"/>
            <a:ext cx="4220789" cy="109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4">
            <a:alphaModFix/>
          </a:blip>
          <a:srcRect b="59120" l="58893" r="10090" t="31036"/>
          <a:stretch/>
        </p:blipFill>
        <p:spPr>
          <a:xfrm>
            <a:off x="6626083" y="1907720"/>
            <a:ext cx="5441183" cy="9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b="38802" l="70944" r="9372" t="50113"/>
          <a:stretch/>
        </p:blipFill>
        <p:spPr>
          <a:xfrm>
            <a:off x="8315188" y="2760849"/>
            <a:ext cx="3456033" cy="109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 b="10884" l="70945" r="9833" t="80904"/>
          <a:stretch/>
        </p:blipFill>
        <p:spPr>
          <a:xfrm>
            <a:off x="5257524" y="2878570"/>
            <a:ext cx="3343137" cy="80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 txBox="1"/>
          <p:nvPr/>
        </p:nvSpPr>
        <p:spPr>
          <a:xfrm>
            <a:off x="4054327" y="4221699"/>
            <a:ext cx="724397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companions of the left – what are the companions of the left? (41). They will be in scorching fire and scalding water (42). And a shade of clack smoke (43).  Neither cool nor beneficial (44)  (56:41-44)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pdated: Fatal House Fire in Floyd County – 1310 WDOC AM" id="180" name="Google Shape;18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8780" y="206427"/>
            <a:ext cx="3135787" cy="1771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CA">
                <a:solidFill>
                  <a:schemeClr val="dk1"/>
                </a:solidFill>
              </a:rPr>
              <a:t>Seeking protection from the fire</a:t>
            </a:r>
            <a:endParaRPr/>
          </a:p>
        </p:txBody>
      </p:sp>
      <p:sp>
        <p:nvSpPr>
          <p:cNvPr id="186" name="Google Shape;186;p11"/>
          <p:cNvSpPr txBox="1"/>
          <p:nvPr>
            <p:ph idx="1" type="body"/>
          </p:nvPr>
        </p:nvSpPr>
        <p:spPr>
          <a:xfrm>
            <a:off x="2774675" y="2370821"/>
            <a:ext cx="4991100" cy="437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CA">
                <a:solidFill>
                  <a:schemeClr val="dk1"/>
                </a:solidFill>
              </a:rPr>
              <a:t>In surah Furqan Allah talks about his special servants and their qualities. One of the qualities of theses special servants is that they seek protection from the fire of hell. </a:t>
            </a:r>
            <a:endParaRPr/>
          </a:p>
          <a:p>
            <a:pPr indent="-320040" lvl="0" marL="320040" rtl="0" algn="l">
              <a:lnSpc>
                <a:spcPct val="10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CA">
                <a:solidFill>
                  <a:schemeClr val="dk1"/>
                </a:solidFill>
              </a:rPr>
              <a:t>We seek protection from hell fire in various Ramadhan Dua’s including </a:t>
            </a:r>
            <a:r>
              <a:rPr b="1" lang="en-CA">
                <a:solidFill>
                  <a:schemeClr val="dk1"/>
                </a:solidFill>
              </a:rPr>
              <a:t>Dua Mujeer </a:t>
            </a:r>
            <a:r>
              <a:rPr lang="en-CA">
                <a:solidFill>
                  <a:schemeClr val="dk1"/>
                </a:solidFill>
              </a:rPr>
              <a:t>and  </a:t>
            </a:r>
            <a:r>
              <a:rPr b="1" lang="en-CA">
                <a:solidFill>
                  <a:schemeClr val="dk1"/>
                </a:solidFill>
              </a:rPr>
              <a:t>Jawshan Kabeer. </a:t>
            </a:r>
            <a:r>
              <a:rPr lang="en-CA">
                <a:solidFill>
                  <a:schemeClr val="dk1"/>
                </a:solidFill>
              </a:rPr>
              <a:t>In this dua we repeat the following  “ (I beseech you for) relief, relief protect us from the fire, O Lord!” 100 times</a:t>
            </a:r>
            <a:endParaRPr/>
          </a:p>
          <a:p>
            <a:pPr indent="-320040" lvl="0" marL="320040" rtl="0" algn="l">
              <a:lnSpc>
                <a:spcPct val="10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CA">
                <a:solidFill>
                  <a:schemeClr val="dk1"/>
                </a:solidFill>
              </a:rPr>
              <a:t>We also ask Allah to protect us from the fire of hell  in the dua after our Maghrib Prayer.</a:t>
            </a:r>
            <a:endParaRPr/>
          </a:p>
        </p:txBody>
      </p:sp>
      <p:pic>
        <p:nvPicPr>
          <p:cNvPr descr="21 Beautiful Duas From the Quran | Muslim Girl" id="187" name="Google Shape;1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6994" y="2540732"/>
            <a:ext cx="3666711" cy="244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 amt="94000"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CA">
                <a:solidFill>
                  <a:schemeClr val="dk1"/>
                </a:solidFill>
              </a:rPr>
              <a:t>Learning Objectives</a:t>
            </a:r>
            <a:endParaRPr/>
          </a:p>
        </p:txBody>
      </p:sp>
      <p:sp>
        <p:nvSpPr>
          <p:cNvPr id="118" name="Google Shape;118;p2"/>
          <p:cNvSpPr txBox="1"/>
          <p:nvPr>
            <p:ph idx="1" type="body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Char char="–"/>
            </a:pPr>
            <a:r>
              <a:rPr lang="en-CA" sz="4070">
                <a:solidFill>
                  <a:schemeClr val="dk1"/>
                </a:solidFill>
              </a:rPr>
              <a:t>To explain the purpose of hell</a:t>
            </a:r>
            <a:endParaRPr/>
          </a:p>
          <a:p>
            <a:pPr indent="-320040" lvl="0" marL="32004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4070"/>
              <a:buChar char="–"/>
            </a:pPr>
            <a:r>
              <a:rPr lang="en-CA" sz="4070">
                <a:solidFill>
                  <a:schemeClr val="dk1"/>
                </a:solidFill>
              </a:rPr>
              <a:t>To describe hell from the Holy Quran </a:t>
            </a:r>
            <a:endParaRPr/>
          </a:p>
          <a:p>
            <a:pPr indent="-320040" lvl="0" marL="32004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4070"/>
              <a:buChar char="–"/>
            </a:pPr>
            <a:r>
              <a:rPr lang="en-CA" sz="4070">
                <a:solidFill>
                  <a:schemeClr val="dk1"/>
                </a:solidFill>
              </a:rPr>
              <a:t>To establish the importance of seeking protection from hell</a:t>
            </a:r>
            <a:endParaRPr/>
          </a:p>
          <a:p>
            <a:pPr indent="-202565" lvl="0" marL="320040" rtl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50"/>
              <a:buNone/>
            </a:pPr>
            <a:r>
              <a:t/>
            </a:r>
            <a:endParaRPr sz="18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CA">
                <a:solidFill>
                  <a:schemeClr val="dk1"/>
                </a:solidFill>
              </a:rPr>
              <a:t>Ayah of the Day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4" name="Google Shape;124;p3"/>
          <p:cNvPicPr preferRelativeResize="0"/>
          <p:nvPr>
            <p:ph idx="1" type="body"/>
          </p:nvPr>
        </p:nvPicPr>
        <p:blipFill rotWithShape="1">
          <a:blip r:embed="rId3">
            <a:alphaModFix amt="90000"/>
          </a:blip>
          <a:srcRect b="49777" l="27779" r="34596" t="36265"/>
          <a:stretch/>
        </p:blipFill>
        <p:spPr>
          <a:xfrm>
            <a:off x="4222032" y="2419281"/>
            <a:ext cx="7482239" cy="156071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4222031" y="4270217"/>
            <a:ext cx="748223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for those who disbelieved in their Lord is the punishment of Hell, and wretched is the destination. (67:6)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Schoolbook"/>
              <a:buNone/>
            </a:pPr>
            <a:r>
              <a:rPr b="1" lang="en-CA" sz="5400">
                <a:solidFill>
                  <a:schemeClr val="dk1"/>
                </a:solidFill>
              </a:rPr>
              <a:t>Keyword</a:t>
            </a:r>
            <a:endParaRPr/>
          </a:p>
        </p:txBody>
      </p:sp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3808343" y="2748518"/>
            <a:ext cx="7895927" cy="1360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CA" sz="4800">
                <a:solidFill>
                  <a:schemeClr val="dk1"/>
                </a:solidFill>
              </a:rPr>
              <a:t>تجسم :  </a:t>
            </a:r>
            <a:r>
              <a:rPr lang="en-CA" sz="4000">
                <a:solidFill>
                  <a:schemeClr val="dk1"/>
                </a:solidFill>
              </a:rPr>
              <a:t>To Embody</a:t>
            </a:r>
            <a:endParaRPr/>
          </a:p>
          <a:p>
            <a:pPr indent="0" lvl="0" marL="0" rtl="0" algn="l">
              <a:lnSpc>
                <a:spcPct val="9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CA" sz="2400">
                <a:solidFill>
                  <a:schemeClr val="dk1"/>
                </a:solidFill>
              </a:rPr>
              <a:t>In the hereafter our deeds will be given a shape. If we did good we will see it in a good form and if we did bad we will see it in an evil form. This is called Tajassam al amaal.</a:t>
            </a:r>
            <a:endParaRPr/>
          </a:p>
          <a:p>
            <a:pPr indent="0" lvl="0" marL="0" rtl="0" algn="l">
              <a:lnSpc>
                <a:spcPct val="9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875"/>
              <a:buNone/>
            </a:pPr>
            <a:r>
              <a:t/>
            </a:r>
            <a:endParaRPr sz="287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CA">
                <a:solidFill>
                  <a:schemeClr val="dk1"/>
                </a:solidFill>
              </a:rPr>
              <a:t>Allah is so kind… Why does hell exist?</a:t>
            </a:r>
            <a:endParaRPr/>
          </a:p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CA" sz="2960">
                <a:solidFill>
                  <a:schemeClr val="dk1"/>
                </a:solidFill>
              </a:rPr>
              <a:t>When we go against the teachings of Allah we distance ourselves from heaven.</a:t>
            </a:r>
            <a:endParaRPr/>
          </a:p>
          <a:p>
            <a:pPr indent="0" lvl="0" marL="0" rtl="0" algn="l">
              <a:lnSpc>
                <a:spcPct val="9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br>
              <a:rPr lang="en-CA" sz="2960">
                <a:solidFill>
                  <a:schemeClr val="dk1"/>
                </a:solidFill>
              </a:rPr>
            </a:br>
            <a:r>
              <a:rPr lang="en-CA" sz="2960">
                <a:solidFill>
                  <a:schemeClr val="dk1"/>
                </a:solidFill>
              </a:rPr>
              <a:t>Even the smallest amount of sin cannot enter heaven because there is only goodness there!</a:t>
            </a:r>
            <a:endParaRPr/>
          </a:p>
          <a:p>
            <a:pPr indent="0" lvl="0" marL="0" rtl="0" algn="l">
              <a:lnSpc>
                <a:spcPct val="9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960"/>
              <a:buNone/>
            </a:pPr>
            <a:r>
              <a:t/>
            </a:r>
            <a:endParaRPr sz="29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b="1" lang="en-CA" sz="2960">
                <a:solidFill>
                  <a:schemeClr val="dk1"/>
                </a:solidFill>
              </a:rPr>
              <a:t>Hell is created to purify people of their sins!!</a:t>
            </a:r>
            <a:endParaRPr/>
          </a:p>
          <a:p>
            <a:pPr indent="0" lvl="0" marL="0" rtl="0" algn="l">
              <a:lnSpc>
                <a:spcPct val="9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960"/>
              <a:buNone/>
            </a:pPr>
            <a:r>
              <a:t/>
            </a:r>
            <a:endParaRPr sz="29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1850"/>
              <a:buNone/>
            </a:pPr>
            <a:r>
              <a:t/>
            </a:r>
            <a:endParaRPr sz="18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CA">
                <a:solidFill>
                  <a:schemeClr val="dk1"/>
                </a:solidFill>
              </a:rPr>
              <a:t>Description of Hell</a:t>
            </a:r>
            <a:endParaRPr/>
          </a:p>
        </p:txBody>
      </p:sp>
      <p:sp>
        <p:nvSpPr>
          <p:cNvPr id="143" name="Google Shape;143;p6"/>
          <p:cNvSpPr txBox="1"/>
          <p:nvPr>
            <p:ph idx="1" type="body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32004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</a:pPr>
            <a:r>
              <a:rPr lang="en-CA" sz="4400">
                <a:solidFill>
                  <a:schemeClr val="dk1"/>
                </a:solidFill>
              </a:rPr>
              <a:t>No pleasure, hope or relief from sorrow</a:t>
            </a:r>
            <a:endParaRPr/>
          </a:p>
          <a:p>
            <a:pPr indent="-320040" lvl="0" marL="320040" rtl="0" algn="l">
              <a:lnSpc>
                <a:spcPct val="10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</a:pPr>
            <a:r>
              <a:rPr lang="en-CA" sz="4400">
                <a:solidFill>
                  <a:schemeClr val="dk1"/>
                </a:solidFill>
              </a:rPr>
              <a:t>The worst punishment is the feeling of being away from the mercy of Allah</a:t>
            </a:r>
            <a:endParaRPr/>
          </a:p>
          <a:p>
            <a:pPr indent="-40640" lvl="0" marL="320040" rtl="0" algn="l">
              <a:lnSpc>
                <a:spcPct val="10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4400"/>
              <a:buNone/>
            </a:pPr>
            <a:r>
              <a:t/>
            </a:r>
            <a:endParaRPr sz="4400"/>
          </a:p>
          <a:p>
            <a:pPr indent="-193040" lvl="0" marL="320040" rtl="0" algn="l">
              <a:lnSpc>
                <a:spcPct val="10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000"/>
              <a:buNone/>
            </a:pPr>
            <a:r>
              <a:t/>
            </a:r>
            <a:endParaRPr/>
          </a:p>
          <a:p>
            <a:pPr indent="-193040" lvl="0" marL="320040" rtl="0" algn="l">
              <a:lnSpc>
                <a:spcPct val="101000"/>
              </a:lnSpc>
              <a:spcBef>
                <a:spcPts val="930"/>
              </a:spcBef>
              <a:spcAft>
                <a:spcPts val="0"/>
              </a:spcAft>
              <a:buClr>
                <a:srgbClr val="7E7E6F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9825" y="210854"/>
            <a:ext cx="2786557" cy="1850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CA">
                <a:solidFill>
                  <a:schemeClr val="dk1"/>
                </a:solidFill>
              </a:rPr>
              <a:t>Food and Drink</a:t>
            </a:r>
            <a:endParaRPr/>
          </a:p>
        </p:txBody>
      </p:sp>
      <p:pic>
        <p:nvPicPr>
          <p:cNvPr id="150" name="Google Shape;15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4655" l="43476" r="39210" t="35034"/>
          <a:stretch/>
        </p:blipFill>
        <p:spPr>
          <a:xfrm>
            <a:off x="8166592" y="2383437"/>
            <a:ext cx="3537679" cy="118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 b="28075" l="37252" r="39129" t="62739"/>
          <a:stretch/>
        </p:blipFill>
        <p:spPr>
          <a:xfrm>
            <a:off x="3719460" y="2476566"/>
            <a:ext cx="4356023" cy="95243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3719460" y="3566169"/>
            <a:ext cx="798481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will be given drink from a boiling spring (5). For them there will be no food except a poisonous, thorny plant (6) </a:t>
            </a:r>
            <a:b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(88:5-6).</a:t>
            </a:r>
            <a:endParaRPr/>
          </a:p>
        </p:txBody>
      </p:sp>
      <p:pic>
        <p:nvPicPr>
          <p:cNvPr descr="Apparently There are Food and Beverages for the Hell" id="153" name="Google Shape;15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5135" y="4836018"/>
            <a:ext cx="2904452" cy="185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3530" y="4836018"/>
            <a:ext cx="3410916" cy="170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CA">
                <a:solidFill>
                  <a:schemeClr val="dk1"/>
                </a:solidFill>
              </a:rPr>
              <a:t>Clothing</a:t>
            </a:r>
            <a:endParaRPr/>
          </a:p>
        </p:txBody>
      </p:sp>
      <p:pic>
        <p:nvPicPr>
          <p:cNvPr id="160" name="Google Shape;16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4968" l="20855" r="39213" t="25283"/>
          <a:stretch/>
        </p:blipFill>
        <p:spPr>
          <a:xfrm>
            <a:off x="4174534" y="2690191"/>
            <a:ext cx="7529737" cy="103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 b="38627" l="20861" r="40409" t="52569"/>
          <a:stretch/>
        </p:blipFill>
        <p:spPr>
          <a:xfrm>
            <a:off x="3614686" y="3429000"/>
            <a:ext cx="8089585" cy="1033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 txBox="1"/>
          <p:nvPr/>
        </p:nvSpPr>
        <p:spPr>
          <a:xfrm>
            <a:off x="3126957" y="4815542"/>
            <a:ext cx="857731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you will see the criminals that day bound together in shackles (49). Their garments of liquid pitch and their faces covered by the fire (50). (14:49-50)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CA">
                <a:solidFill>
                  <a:schemeClr val="dk1"/>
                </a:solidFill>
              </a:rPr>
              <a:t>People – No devoted Friend</a:t>
            </a: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b="41058" l="37173" r="42826" t="50000"/>
          <a:stretch/>
        </p:blipFill>
        <p:spPr>
          <a:xfrm>
            <a:off x="5091659" y="2509353"/>
            <a:ext cx="5532266" cy="13905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4890562" y="4107843"/>
            <a:ext cx="6476236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there is not for him here this Day any devoted friend. (69:35)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eathered">
  <a:themeElements>
    <a:clrScheme name="Red Orang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EEBE4558F7141825FC23487B5CBD2" ma:contentTypeVersion="16" ma:contentTypeDescription="Create a new document." ma:contentTypeScope="" ma:versionID="3144d17089fb94575cb8e251212cd995">
  <xsd:schema xmlns:xsd="http://www.w3.org/2001/XMLSchema" xmlns:xs="http://www.w3.org/2001/XMLSchema" xmlns:p="http://schemas.microsoft.com/office/2006/metadata/properties" xmlns:ns2="2e1157b2-a541-4da2-bb01-f090c72d0366" xmlns:ns3="3897caef-7371-441b-81d8-0b1622f7b96c" xmlns:ns4="a2842b47-d5c6-4772-85f2-0bb4a15ec68e" targetNamespace="http://schemas.microsoft.com/office/2006/metadata/properties" ma:root="true" ma:fieldsID="e7a8401ec3083d5948f377cdc3425fe8" ns2:_="" ns3:_="" ns4:_="">
    <xsd:import namespace="2e1157b2-a541-4da2-bb01-f090c72d0366"/>
    <xsd:import namespace="3897caef-7371-441b-81d8-0b1622f7b96c"/>
    <xsd:import namespace="a2842b47-d5c6-4772-85f2-0bb4a15ec68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157b2-a541-4da2-bb01-f090c72d036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8a53a116-a60c-4d17-9298-8743241e69e7}" ma:internalName="TaxCatchAll" ma:showField="CatchAllData" ma:web="2e1157b2-a541-4da2-bb01-f090c72d03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7caef-7371-441b-81d8-0b1622f7b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42b47-d5c6-4772-85f2-0bb4a15ec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1157b2-a541-4da2-bb01-f090c72d0366"/>
    <TaxKeywordTaxHTField xmlns="2e1157b2-a541-4da2-bb01-f090c72d0366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10EA812E-9E4A-42B8-BF7D-926D7E8E7BCC}"/>
</file>

<file path=customXml/itemProps2.xml><?xml version="1.0" encoding="utf-8"?>
<ds:datastoreItem xmlns:ds="http://schemas.openxmlformats.org/officeDocument/2006/customXml" ds:itemID="{7CCEBE46-072A-4952-84D7-2CA4F42B1349}"/>
</file>

<file path=customXml/itemProps3.xml><?xml version="1.0" encoding="utf-8"?>
<ds:datastoreItem xmlns:ds="http://schemas.openxmlformats.org/officeDocument/2006/customXml" ds:itemID="{E1E4BD1E-7101-461A-A327-929214276AF2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Mehboob Alibhai</dc:creator>
  <dcterms:created xsi:type="dcterms:W3CDTF">2020-04-19T04:25:44Z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0x010100B04EEBE4558F7141825FC23487B5CBD2</vt:lpwstr>
  </property>
</Properties>
</file>