
<file path=[Content_Types].xml><?xml version="1.0" encoding="utf-8"?>
<Types xmlns="http://schemas.openxmlformats.org/package/2006/content-types">
  <Default ContentType="image/x-emf" Extension="emf"/>
  <Default ContentType="image/gif" Extension="gif"/>
  <Default ContentType="image/jpeg" Extension="jpeg"/>
  <Default ContentType="image/png" Extension="png"/>
  <Default ContentType="application/vnd.openxmlformats-package.relationships+xml" Extension="rels"/>
  <Default ContentType="image/vnd.ms-photo" Extension="wdp"/>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23"/>
  </p:notesMasterIdLst>
  <p:sldIdLst>
    <p:sldId id="257" r:id="rId5"/>
    <p:sldId id="265" r:id="rId6"/>
    <p:sldId id="258" r:id="rId7"/>
    <p:sldId id="263" r:id="rId8"/>
    <p:sldId id="282" r:id="rId9"/>
    <p:sldId id="269" r:id="rId10"/>
    <p:sldId id="285" r:id="rId11"/>
    <p:sldId id="286" r:id="rId12"/>
    <p:sldId id="287" r:id="rId13"/>
    <p:sldId id="288" r:id="rId14"/>
    <p:sldId id="284" r:id="rId15"/>
    <p:sldId id="283" r:id="rId16"/>
    <p:sldId id="281" r:id="rId17"/>
    <p:sldId id="279" r:id="rId18"/>
    <p:sldId id="280" r:id="rId19"/>
    <p:sldId id="259" r:id="rId20"/>
    <p:sldId id="268" r:id="rId21"/>
    <p:sldId id="26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9AD659-EDED-E677-CA61-19008A7E3A7A}" v="16" dt="2021-03-02T14:20:53.6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51004" autoAdjust="0"/>
  </p:normalViewPr>
  <p:slideViewPr>
    <p:cSldViewPr snapToGrid="0">
      <p:cViewPr varScale="1">
        <p:scale>
          <a:sx n="34" d="100"/>
          <a:sy n="34" d="100"/>
        </p:scale>
        <p:origin x="1924" y="4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customXml/item2.xml" Type="http://schemas.openxmlformats.org/officeDocument/2006/relationships/customXml"/><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notesMasters/notesMaster1.xml" Type="http://schemas.openxmlformats.org/officeDocument/2006/relationships/notesMaster"/><Relationship Id="rId24" Target="presProps.xml" Type="http://schemas.openxmlformats.org/officeDocument/2006/relationships/presProps"/><Relationship Id="rId25" Target="viewProps.xml" Type="http://schemas.openxmlformats.org/officeDocument/2006/relationships/viewProps"/><Relationship Id="rId26" Target="theme/theme1.xml" Type="http://schemas.openxmlformats.org/officeDocument/2006/relationships/theme"/><Relationship Id="rId27" Target="tableStyles.xml" Type="http://schemas.openxmlformats.org/officeDocument/2006/relationships/tableStyles"/><Relationship Id="rId28" Target="changesInfos/changesInfo1.xml" Type="http://schemas.microsoft.com/office/2016/11/relationships/changesInfo"/><Relationship Id="rId29" Target="revisionInfo.xml" Type="http://schemas.microsoft.com/office/2015/10/relationships/revisionInfo"/><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jeeda Virani" userId="S::sajeedav@world-federation.org::20a3e56f-e822-43eb-a90b-be68ee27a775" providerId="AD" clId="Web-{4E9AD659-EDED-E677-CA61-19008A7E3A7A}"/>
    <pc:docChg chg="modSld">
      <pc:chgData name="Sajeeda Virani" userId="S::sajeedav@world-federation.org::20a3e56f-e822-43eb-a90b-be68ee27a775" providerId="AD" clId="Web-{4E9AD659-EDED-E677-CA61-19008A7E3A7A}" dt="2021-03-02T14:20:53.667" v="4" actId="20577"/>
      <pc:docMkLst>
        <pc:docMk/>
      </pc:docMkLst>
      <pc:sldChg chg="modSp">
        <pc:chgData name="Sajeeda Virani" userId="S::sajeedav@world-federation.org::20a3e56f-e822-43eb-a90b-be68ee27a775" providerId="AD" clId="Web-{4E9AD659-EDED-E677-CA61-19008A7E3A7A}" dt="2021-03-02T14:20:53.667" v="4" actId="20577"/>
        <pc:sldMkLst>
          <pc:docMk/>
          <pc:sldMk cId="1434322439" sldId="260"/>
        </pc:sldMkLst>
        <pc:spChg chg="mod">
          <ac:chgData name="Sajeeda Virani" userId="S::sajeedav@world-federation.org::20a3e56f-e822-43eb-a90b-be68ee27a775" providerId="AD" clId="Web-{4E9AD659-EDED-E677-CA61-19008A7E3A7A}" dt="2021-03-02T14:20:46.932" v="2" actId="20577"/>
          <ac:spMkLst>
            <pc:docMk/>
            <pc:sldMk cId="1434322439" sldId="260"/>
            <ac:spMk id="2" creationId="{48EF4E08-F858-4CCC-B3A9-899C5D83304F}"/>
          </ac:spMkLst>
        </pc:spChg>
        <pc:spChg chg="mod">
          <ac:chgData name="Sajeeda Virani" userId="S::sajeedav@world-federation.org::20a3e56f-e822-43eb-a90b-be68ee27a775" providerId="AD" clId="Web-{4E9AD659-EDED-E677-CA61-19008A7E3A7A}" dt="2021-03-02T14:20:53.667" v="4" actId="20577"/>
          <ac:spMkLst>
            <pc:docMk/>
            <pc:sldMk cId="1434322439" sldId="260"/>
            <ac:spMk id="3" creationId="{43AD987C-497F-45F6-8F40-C2E6B9F51861}"/>
          </ac:spMkLst>
        </pc:spChg>
      </pc:sldChg>
      <pc:sldChg chg="modSp">
        <pc:chgData name="Sajeeda Virani" userId="S::sajeedav@world-federation.org::20a3e56f-e822-43eb-a90b-be68ee27a775" providerId="AD" clId="Web-{4E9AD659-EDED-E677-CA61-19008A7E3A7A}" dt="2021-03-02T14:19:15.348" v="0" actId="20577"/>
        <pc:sldMkLst>
          <pc:docMk/>
          <pc:sldMk cId="1690373847" sldId="269"/>
        </pc:sldMkLst>
        <pc:spChg chg="mod">
          <ac:chgData name="Sajeeda Virani" userId="S::sajeedav@world-federation.org::20a3e56f-e822-43eb-a90b-be68ee27a775" providerId="AD" clId="Web-{4E9AD659-EDED-E677-CA61-19008A7E3A7A}" dt="2021-03-02T14:19:15.348" v="0" actId="20577"/>
          <ac:spMkLst>
            <pc:docMk/>
            <pc:sldMk cId="1690373847" sldId="269"/>
            <ac:spMk id="4" creationId="{7435549B-C796-4E3A-B291-F1E501DB49B9}"/>
          </ac:spMkLst>
        </pc:spChg>
      </pc:sldChg>
      <pc:sldChg chg="modSp">
        <pc:chgData name="Sajeeda Virani" userId="S::sajeedav@world-federation.org::20a3e56f-e822-43eb-a90b-be68ee27a775" providerId="AD" clId="Web-{4E9AD659-EDED-E677-CA61-19008A7E3A7A}" dt="2021-03-02T14:19:46.522" v="1" actId="20577"/>
        <pc:sldMkLst>
          <pc:docMk/>
          <pc:sldMk cId="2315491448" sldId="283"/>
        </pc:sldMkLst>
        <pc:spChg chg="mod">
          <ac:chgData name="Sajeeda Virani" userId="S::sajeedav@world-federation.org::20a3e56f-e822-43eb-a90b-be68ee27a775" providerId="AD" clId="Web-{4E9AD659-EDED-E677-CA61-19008A7E3A7A}" dt="2021-03-02T14:19:46.522" v="1" actId="20577"/>
          <ac:spMkLst>
            <pc:docMk/>
            <pc:sldMk cId="2315491448" sldId="283"/>
            <ac:spMk id="3" creationId="{993C37D3-64C6-43EB-B310-95BD64B0938A}"/>
          </ac:spMkLst>
        </pc:sp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4BB856-1D2E-42AA-8CA2-1D6246B88EBB}" type="datetimeFigureOut">
              <a:rPr lang="en-CA" smtClean="0"/>
              <a:t>2021-03-02</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2AAAE7-F805-4DF3-83DA-602226A7AA89}" type="slidenum">
              <a:rPr lang="en-CA" smtClean="0"/>
              <a:t>‹#›</a:t>
            </a:fld>
            <a:endParaRPr lang="en-CA"/>
          </a:p>
        </p:txBody>
      </p:sp>
    </p:spTree>
    <p:extLst>
      <p:ext uri="{BB962C8B-B14F-4D97-AF65-F5344CB8AC3E}">
        <p14:creationId xmlns:p14="http://schemas.microsoft.com/office/powerpoint/2010/main" val="2709069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err="1"/>
              <a:t>A‘udhu</a:t>
            </a:r>
            <a:r>
              <a:rPr lang="en-CA" b="1" dirty="0"/>
              <a:t> </a:t>
            </a:r>
            <a:r>
              <a:rPr lang="en-CA" b="1" dirty="0" err="1"/>
              <a:t>billahi</a:t>
            </a:r>
            <a:r>
              <a:rPr lang="en-CA" b="1" dirty="0"/>
              <a:t> </a:t>
            </a:r>
            <a:r>
              <a:rPr lang="en-CA" b="1" dirty="0" err="1"/>
              <a:t>minash</a:t>
            </a:r>
            <a:r>
              <a:rPr lang="en-CA" b="1" dirty="0"/>
              <a:t> </a:t>
            </a:r>
            <a:r>
              <a:rPr lang="en-CA" b="1" dirty="0" err="1"/>
              <a:t>shaytanir</a:t>
            </a:r>
            <a:r>
              <a:rPr lang="en-CA" b="1" dirty="0"/>
              <a:t> </a:t>
            </a:r>
            <a:r>
              <a:rPr lang="en-CA" b="1" dirty="0" err="1"/>
              <a:t>rajim</a:t>
            </a:r>
            <a:r>
              <a:rPr lang="en-CA" b="1" dirty="0"/>
              <a:t> </a:t>
            </a:r>
          </a:p>
          <a:p>
            <a:r>
              <a:rPr lang="en-CA" b="1" dirty="0" err="1"/>
              <a:t>Bismillahir</a:t>
            </a:r>
            <a:r>
              <a:rPr lang="en-CA" b="1" dirty="0"/>
              <a:t> </a:t>
            </a:r>
            <a:r>
              <a:rPr lang="en-CA" b="1" dirty="0" err="1"/>
              <a:t>rahmanir</a:t>
            </a:r>
            <a:r>
              <a:rPr lang="en-CA" b="1" dirty="0"/>
              <a:t> </a:t>
            </a:r>
            <a:r>
              <a:rPr lang="en-CA" b="1" dirty="0" err="1"/>
              <a:t>rahim</a:t>
            </a:r>
            <a:r>
              <a:rPr lang="en-CA" b="1" dirty="0"/>
              <a:t> </a:t>
            </a:r>
          </a:p>
          <a:p>
            <a:r>
              <a:rPr lang="en-CA" b="1" dirty="0" err="1"/>
              <a:t>Allahumma</a:t>
            </a:r>
            <a:r>
              <a:rPr lang="en-CA" b="1" dirty="0"/>
              <a:t> </a:t>
            </a:r>
            <a:r>
              <a:rPr lang="en-CA" b="1" dirty="0" err="1"/>
              <a:t>salli</a:t>
            </a:r>
            <a:r>
              <a:rPr lang="en-CA" b="1" dirty="0"/>
              <a:t> ala </a:t>
            </a:r>
            <a:r>
              <a:rPr lang="en-CA" b="1" dirty="0" err="1"/>
              <a:t>muhammadin</a:t>
            </a:r>
            <a:r>
              <a:rPr lang="en-CA" b="1" dirty="0"/>
              <a:t> </a:t>
            </a:r>
            <a:r>
              <a:rPr lang="en-CA" b="1" dirty="0" err="1"/>
              <a:t>wa</a:t>
            </a:r>
            <a:r>
              <a:rPr lang="en-CA" b="1" dirty="0"/>
              <a:t> </a:t>
            </a:r>
            <a:r>
              <a:rPr lang="en-CA" b="1" dirty="0" err="1"/>
              <a:t>ali</a:t>
            </a:r>
            <a:r>
              <a:rPr lang="en-CA" b="1" dirty="0"/>
              <a:t> </a:t>
            </a:r>
            <a:r>
              <a:rPr lang="en-CA" b="1" dirty="0" err="1"/>
              <a:t>muhammad</a:t>
            </a:r>
            <a:endParaRPr lang="en-CA" b="1" dirty="0"/>
          </a:p>
          <a:p>
            <a:endParaRPr lang="en-CA" b="1" dirty="0"/>
          </a:p>
          <a:p>
            <a:endParaRPr lang="en-CA" dirty="0"/>
          </a:p>
        </p:txBody>
      </p:sp>
      <p:sp>
        <p:nvSpPr>
          <p:cNvPr id="4" name="Slide Number Placeholder 3"/>
          <p:cNvSpPr>
            <a:spLocks noGrp="1"/>
          </p:cNvSpPr>
          <p:nvPr>
            <p:ph type="sldNum" sz="quarter" idx="5"/>
          </p:nvPr>
        </p:nvSpPr>
        <p:spPr/>
        <p:txBody>
          <a:bodyPr/>
          <a:lstStyle/>
          <a:p>
            <a:fld id="{E22AAAE7-F805-4DF3-83DA-602226A7AA89}" type="slidenum">
              <a:rPr lang="en-CA" smtClean="0"/>
              <a:t>2</a:t>
            </a:fld>
            <a:endParaRPr lang="en-CA"/>
          </a:p>
        </p:txBody>
      </p:sp>
    </p:spTree>
    <p:extLst>
      <p:ext uri="{BB962C8B-B14F-4D97-AF65-F5344CB8AC3E}">
        <p14:creationId xmlns:p14="http://schemas.microsoft.com/office/powerpoint/2010/main" val="4090540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Draw/write</a:t>
            </a:r>
          </a:p>
        </p:txBody>
      </p:sp>
      <p:sp>
        <p:nvSpPr>
          <p:cNvPr id="4" name="Slide Number Placeholder 3"/>
          <p:cNvSpPr>
            <a:spLocks noGrp="1"/>
          </p:cNvSpPr>
          <p:nvPr>
            <p:ph type="sldNum" sz="quarter" idx="5"/>
          </p:nvPr>
        </p:nvSpPr>
        <p:spPr/>
        <p:txBody>
          <a:bodyPr/>
          <a:lstStyle/>
          <a:p>
            <a:fld id="{E22AAAE7-F805-4DF3-83DA-602226A7AA89}" type="slidenum">
              <a:rPr lang="en-CA" smtClean="0"/>
              <a:t>11</a:t>
            </a:fld>
            <a:endParaRPr lang="en-CA"/>
          </a:p>
        </p:txBody>
      </p:sp>
    </p:spTree>
    <p:extLst>
      <p:ext uri="{BB962C8B-B14F-4D97-AF65-F5344CB8AC3E}">
        <p14:creationId xmlns:p14="http://schemas.microsoft.com/office/powerpoint/2010/main" val="33112894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Lets all get ready now for an exciting story! Are you ready to listen to one?</a:t>
            </a:r>
          </a:p>
        </p:txBody>
      </p:sp>
      <p:sp>
        <p:nvSpPr>
          <p:cNvPr id="4" name="Slide Number Placeholder 3"/>
          <p:cNvSpPr>
            <a:spLocks noGrp="1"/>
          </p:cNvSpPr>
          <p:nvPr>
            <p:ph type="sldNum" sz="quarter" idx="5"/>
          </p:nvPr>
        </p:nvSpPr>
        <p:spPr/>
        <p:txBody>
          <a:bodyPr/>
          <a:lstStyle/>
          <a:p>
            <a:fld id="{E22AAAE7-F805-4DF3-83DA-602226A7AA89}" type="slidenum">
              <a:rPr lang="en-CA" smtClean="0"/>
              <a:t>13</a:t>
            </a:fld>
            <a:endParaRPr lang="en-CA"/>
          </a:p>
        </p:txBody>
      </p:sp>
    </p:spTree>
    <p:extLst>
      <p:ext uri="{BB962C8B-B14F-4D97-AF65-F5344CB8AC3E}">
        <p14:creationId xmlns:p14="http://schemas.microsoft.com/office/powerpoint/2010/main" val="17646748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800" dirty="0">
                <a:effectLst/>
                <a:latin typeface="Arial" panose="020B0604020202020204" pitchFamily="34" charset="0"/>
                <a:ea typeface="Calibri" panose="020F0502020204030204" pitchFamily="34" charset="0"/>
                <a:cs typeface="Arial" panose="020B0604020202020204" pitchFamily="34" charset="0"/>
              </a:rPr>
              <a:t>Tell them to listen to the story and tell you when we should say </a:t>
            </a:r>
            <a:r>
              <a:rPr lang="en-CA" sz="1800" i="1" dirty="0">
                <a:effectLst/>
                <a:latin typeface="Arial" panose="020B0604020202020204" pitchFamily="34" charset="0"/>
                <a:ea typeface="Calibri" panose="020F0502020204030204" pitchFamily="34" charset="0"/>
                <a:cs typeface="Arial" panose="020B0604020202020204" pitchFamily="34" charset="0"/>
              </a:rPr>
              <a:t>Inshallah</a:t>
            </a:r>
            <a:r>
              <a:rPr lang="en-CA" sz="1800" dirty="0">
                <a:effectLst/>
                <a:latin typeface="Arial" panose="020B0604020202020204" pitchFamily="34" charset="0"/>
                <a:ea typeface="Calibri" panose="020F0502020204030204" pitchFamily="34" charset="0"/>
                <a:cs typeface="Arial" panose="020B0604020202020204" pitchFamily="34" charset="0"/>
              </a:rPr>
              <a:t>:</a:t>
            </a:r>
            <a:endParaRPr lang="en-CA" sz="1800" dirty="0">
              <a:effectLst/>
              <a:latin typeface="Calibri" panose="020F0502020204030204" pitchFamily="34" charset="0"/>
              <a:ea typeface="Calibri" panose="020F0502020204030204" pitchFamily="34" charset="0"/>
              <a:cs typeface="Arial" panose="020B0604020202020204" pitchFamily="34" charset="0"/>
            </a:endParaRPr>
          </a:p>
          <a:p>
            <a:endParaRPr lang="en-CA" dirty="0"/>
          </a:p>
        </p:txBody>
      </p:sp>
      <p:sp>
        <p:nvSpPr>
          <p:cNvPr id="4" name="Slide Number Placeholder 3"/>
          <p:cNvSpPr>
            <a:spLocks noGrp="1"/>
          </p:cNvSpPr>
          <p:nvPr>
            <p:ph type="sldNum" sz="quarter" idx="5"/>
          </p:nvPr>
        </p:nvSpPr>
        <p:spPr/>
        <p:txBody>
          <a:bodyPr/>
          <a:lstStyle/>
          <a:p>
            <a:fld id="{E22AAAE7-F805-4DF3-83DA-602226A7AA89}" type="slidenum">
              <a:rPr lang="en-CA" smtClean="0"/>
              <a:t>14</a:t>
            </a:fld>
            <a:endParaRPr lang="en-CA"/>
          </a:p>
        </p:txBody>
      </p:sp>
    </p:spTree>
    <p:extLst>
      <p:ext uri="{BB962C8B-B14F-4D97-AF65-F5344CB8AC3E}">
        <p14:creationId xmlns:p14="http://schemas.microsoft.com/office/powerpoint/2010/main" val="22166472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b="1" i="0" u="none" strike="noStrike" baseline="0" dirty="0">
                <a:latin typeface="Garamond" panose="02020404030301010803" pitchFamily="18" charset="0"/>
              </a:rPr>
              <a:t>Imam Ali (a) said, “Remembering Allah makes hard things and unhappiness go away.”</a:t>
            </a:r>
          </a:p>
          <a:p>
            <a:pPr algn="l"/>
            <a:r>
              <a:rPr lang="en-US" sz="1200" b="1" i="0" u="none" strike="noStrike" baseline="0" dirty="0">
                <a:latin typeface="Garamond" panose="02020404030301010803" pitchFamily="18" charset="0"/>
              </a:rPr>
              <a:t>Explain this hadith by Imam Ali (a) to show the beauty of remembering Allah at all times. Discuss why they think remembering Allah takes away difficulties. He is the strongest and most powerful. Who can help us </a:t>
            </a:r>
            <a:r>
              <a:rPr lang="en-CA" sz="1200" b="1" i="0" u="none" strike="noStrike" baseline="0" dirty="0">
                <a:latin typeface="Garamond" panose="02020404030301010803" pitchFamily="18" charset="0"/>
              </a:rPr>
              <a:t>better than Him?</a:t>
            </a:r>
            <a:endParaRPr lang="en-CA" sz="1200" b="1" dirty="0">
              <a:latin typeface="Garamond" panose="02020404030301010803" pitchFamily="18" charset="0"/>
            </a:endParaRPr>
          </a:p>
          <a:p>
            <a:endParaRPr lang="en-CA" dirty="0"/>
          </a:p>
        </p:txBody>
      </p:sp>
      <p:sp>
        <p:nvSpPr>
          <p:cNvPr id="4" name="Slide Number Placeholder 3"/>
          <p:cNvSpPr>
            <a:spLocks noGrp="1"/>
          </p:cNvSpPr>
          <p:nvPr>
            <p:ph type="sldNum" sz="quarter" idx="5"/>
          </p:nvPr>
        </p:nvSpPr>
        <p:spPr/>
        <p:txBody>
          <a:bodyPr/>
          <a:lstStyle/>
          <a:p>
            <a:fld id="{E22AAAE7-F805-4DF3-83DA-602226A7AA89}" type="slidenum">
              <a:rPr lang="en-CA" smtClean="0"/>
              <a:t>15</a:t>
            </a:fld>
            <a:endParaRPr lang="en-CA"/>
          </a:p>
        </p:txBody>
      </p:sp>
    </p:spTree>
    <p:extLst>
      <p:ext uri="{BB962C8B-B14F-4D97-AF65-F5344CB8AC3E}">
        <p14:creationId xmlns:p14="http://schemas.microsoft.com/office/powerpoint/2010/main" val="113259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Wasn’t that an awesome story? Let us remember Allah by saying this </a:t>
            </a:r>
            <a:r>
              <a:rPr lang="en-CA" dirty="0" err="1"/>
              <a:t>ayat</a:t>
            </a:r>
            <a:r>
              <a:rPr lang="en-CA" dirty="0"/>
              <a:t> together.</a:t>
            </a:r>
          </a:p>
        </p:txBody>
      </p:sp>
      <p:sp>
        <p:nvSpPr>
          <p:cNvPr id="4" name="Slide Number Placeholder 3"/>
          <p:cNvSpPr>
            <a:spLocks noGrp="1"/>
          </p:cNvSpPr>
          <p:nvPr>
            <p:ph type="sldNum" sz="quarter" idx="5"/>
          </p:nvPr>
        </p:nvSpPr>
        <p:spPr/>
        <p:txBody>
          <a:bodyPr/>
          <a:lstStyle/>
          <a:p>
            <a:fld id="{E22AAAE7-F805-4DF3-83DA-602226A7AA89}" type="slidenum">
              <a:rPr lang="en-CA" smtClean="0"/>
              <a:t>16</a:t>
            </a:fld>
            <a:endParaRPr lang="en-CA"/>
          </a:p>
        </p:txBody>
      </p:sp>
    </p:spTree>
    <p:extLst>
      <p:ext uri="{BB962C8B-B14F-4D97-AF65-F5344CB8AC3E}">
        <p14:creationId xmlns:p14="http://schemas.microsoft.com/office/powerpoint/2010/main" val="19167375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800" b="1" dirty="0">
                <a:effectLst/>
                <a:latin typeface="Georgia" panose="02040502050405020303" pitchFamily="18" charset="0"/>
                <a:ea typeface="Calibri" panose="020F0502020204030204" pitchFamily="34" charset="0"/>
                <a:cs typeface="Arial" panose="020B0604020202020204" pitchFamily="34" charset="0"/>
              </a:rPr>
              <a:t> Remember, </a:t>
            </a:r>
            <a:r>
              <a:rPr lang="en-US" sz="2800" dirty="0"/>
              <a:t>each of these words has Allah’s name in it we say them as a constant reminder of Allah and whatever happens to us we know that Allah wanted it to happen this way….</a:t>
            </a:r>
            <a:endParaRPr lang="en-CA" sz="1800" dirty="0">
              <a:effectLst/>
              <a:latin typeface="Calibri" panose="020F0502020204030204" pitchFamily="34" charset="0"/>
              <a:ea typeface="Calibri" panose="020F0502020204030204" pitchFamily="34" charset="0"/>
              <a:cs typeface="Arial" panose="020B0604020202020204" pitchFamily="34" charset="0"/>
            </a:endParaRPr>
          </a:p>
          <a:p>
            <a:pPr marL="0" indent="0">
              <a:buFont typeface="Arial" panose="020B0604020202020204" pitchFamily="34" charset="0"/>
              <a:buNone/>
            </a:pPr>
            <a:r>
              <a:rPr lang="en-CA" sz="1200" b="1" dirty="0">
                <a:effectLst/>
                <a:latin typeface="Georgia" panose="02040502050405020303" pitchFamily="18" charset="0"/>
                <a:ea typeface="Calibri" panose="020F0502020204030204" pitchFamily="34" charset="0"/>
                <a:cs typeface="Arial" panose="020B0604020202020204" pitchFamily="34" charset="0"/>
              </a:rPr>
              <a:t>Children at a picnic eating their food.  (Alhamdulillah - Praise be to Allah)</a:t>
            </a:r>
            <a:endParaRPr lang="en-CA" sz="1200" dirty="0">
              <a:effectLst/>
              <a:latin typeface="Calibri" panose="020F0502020204030204" pitchFamily="34" charset="0"/>
              <a:ea typeface="Calibri" panose="020F0502020204030204" pitchFamily="34" charset="0"/>
              <a:cs typeface="Arial" panose="020B0604020202020204" pitchFamily="34" charset="0"/>
            </a:endParaRPr>
          </a:p>
          <a:p>
            <a:pPr marL="0" lvl="0" indent="0">
              <a:buFont typeface="Symbol" panose="05050102010706020507" pitchFamily="18" charset="2"/>
              <a:buNone/>
            </a:pPr>
            <a:r>
              <a:rPr lang="en-CA" sz="1200" b="1" dirty="0">
                <a:effectLst/>
                <a:latin typeface="Georgia" panose="02040502050405020303" pitchFamily="18" charset="0"/>
                <a:ea typeface="Calibri" panose="020F0502020204030204" pitchFamily="34" charset="0"/>
                <a:cs typeface="Arial" panose="020B0604020202020204" pitchFamily="34" charset="0"/>
              </a:rPr>
              <a:t>Child scoring a goal (Mashallah - Allah wants it this way)</a:t>
            </a:r>
            <a:endParaRPr lang="en-CA" sz="1200" dirty="0">
              <a:effectLst/>
              <a:latin typeface="Calibri" panose="020F0502020204030204" pitchFamily="34" charset="0"/>
              <a:ea typeface="Calibri" panose="020F0502020204030204" pitchFamily="34" charset="0"/>
              <a:cs typeface="Arial" panose="020B0604020202020204" pitchFamily="34" charset="0"/>
            </a:endParaRPr>
          </a:p>
          <a:p>
            <a:pPr marL="0" lvl="0" indent="0">
              <a:buFont typeface="Symbol" panose="05050102010706020507" pitchFamily="18" charset="2"/>
              <a:buNone/>
            </a:pPr>
            <a:r>
              <a:rPr lang="en-CA" sz="1200" b="1" dirty="0">
                <a:effectLst/>
                <a:latin typeface="Georgia" panose="02040502050405020303" pitchFamily="18" charset="0"/>
                <a:ea typeface="Calibri" panose="020F0502020204030204" pitchFamily="34" charset="0"/>
                <a:cs typeface="Arial" panose="020B0604020202020204" pitchFamily="34" charset="0"/>
              </a:rPr>
              <a:t>Teacher in class saying, “Tomorrow we will have a class party” (Inshallah - Allah wants it to happen)</a:t>
            </a:r>
            <a:endParaRPr lang="en-CA" sz="1200" dirty="0">
              <a:effectLst/>
              <a:latin typeface="Calibri" panose="020F0502020204030204" pitchFamily="34" charset="0"/>
              <a:ea typeface="Calibri" panose="020F0502020204030204" pitchFamily="34" charset="0"/>
              <a:cs typeface="Arial" panose="020B0604020202020204" pitchFamily="34" charset="0"/>
            </a:endParaRPr>
          </a:p>
          <a:p>
            <a:pPr marL="0" lvl="0" indent="0">
              <a:buFont typeface="Symbol" panose="05050102010706020507" pitchFamily="18" charset="2"/>
              <a:buNone/>
            </a:pPr>
            <a:r>
              <a:rPr lang="en-CA" sz="1200" b="1" dirty="0">
                <a:effectLst/>
                <a:latin typeface="Georgia" panose="02040502050405020303" pitchFamily="18" charset="0"/>
                <a:ea typeface="Calibri" panose="020F0502020204030204" pitchFamily="34" charset="0"/>
                <a:cs typeface="Arial" panose="020B0604020202020204" pitchFamily="34" charset="0"/>
              </a:rPr>
              <a:t>When you hear someone sneezing (we say </a:t>
            </a:r>
            <a:r>
              <a:rPr lang="en-CA" sz="1200" b="1" dirty="0" err="1">
                <a:effectLst/>
                <a:latin typeface="Georgia" panose="02040502050405020303" pitchFamily="18" charset="0"/>
                <a:ea typeface="Calibri" panose="020F0502020204030204" pitchFamily="34" charset="0"/>
                <a:cs typeface="Arial" panose="020B0604020202020204" pitchFamily="34" charset="0"/>
              </a:rPr>
              <a:t>Yarhamukallah</a:t>
            </a:r>
            <a:r>
              <a:rPr lang="en-CA" sz="1200" b="1" dirty="0">
                <a:effectLst/>
                <a:latin typeface="Georgia" panose="02040502050405020303" pitchFamily="18" charset="0"/>
                <a:ea typeface="Calibri" panose="020F0502020204030204" pitchFamily="34" charset="0"/>
                <a:cs typeface="Arial" panose="020B0604020202020204" pitchFamily="34" charset="0"/>
              </a:rPr>
              <a:t> - May Allah be kind to you)</a:t>
            </a:r>
            <a:endParaRPr lang="en-CA" sz="1200" dirty="0">
              <a:effectLst/>
              <a:latin typeface="Calibri" panose="020F0502020204030204" pitchFamily="34" charset="0"/>
              <a:ea typeface="Calibri" panose="020F0502020204030204" pitchFamily="34" charset="0"/>
              <a:cs typeface="Arial" panose="020B0604020202020204" pitchFamily="34" charset="0"/>
            </a:endParaRPr>
          </a:p>
          <a:p>
            <a:pPr marL="0" lvl="0" indent="0">
              <a:buFont typeface="Symbol" panose="05050102010706020507" pitchFamily="18" charset="2"/>
              <a:buNone/>
            </a:pPr>
            <a:r>
              <a:rPr lang="en-CA" sz="1200" b="1" dirty="0">
                <a:effectLst/>
                <a:latin typeface="Georgia" panose="02040502050405020303" pitchFamily="18" charset="0"/>
                <a:ea typeface="Calibri" panose="020F0502020204030204" pitchFamily="34" charset="0"/>
                <a:cs typeface="Arial" panose="020B0604020202020204" pitchFamily="34" charset="0"/>
              </a:rPr>
              <a:t>Child sharing cookies with another child, speech bubble on child receiving the cookie (</a:t>
            </a:r>
            <a:r>
              <a:rPr lang="en-CA" sz="1200" b="1" dirty="0" err="1">
                <a:effectLst/>
                <a:latin typeface="Georgia" panose="02040502050405020303" pitchFamily="18" charset="0"/>
                <a:ea typeface="Calibri" panose="020F0502020204030204" pitchFamily="34" charset="0"/>
                <a:cs typeface="Arial" panose="020B0604020202020204" pitchFamily="34" charset="0"/>
              </a:rPr>
              <a:t>Jazakallah</a:t>
            </a:r>
            <a:r>
              <a:rPr lang="en-CA" sz="1200" b="1" dirty="0">
                <a:effectLst/>
                <a:latin typeface="Georgia" panose="02040502050405020303" pitchFamily="18" charset="0"/>
                <a:ea typeface="Calibri" panose="020F0502020204030204" pitchFamily="34" charset="0"/>
                <a:cs typeface="Arial" panose="020B0604020202020204" pitchFamily="34" charset="0"/>
              </a:rPr>
              <a:t> - May Allah reward you)</a:t>
            </a:r>
            <a:endParaRPr lang="en-CA" sz="1200" dirty="0">
              <a:effectLst/>
              <a:latin typeface="Calibri" panose="020F0502020204030204" pitchFamily="34" charset="0"/>
              <a:ea typeface="Calibri" panose="020F0502020204030204" pitchFamily="34" charset="0"/>
              <a:cs typeface="Arial" panose="020B0604020202020204" pitchFamily="34" charset="0"/>
            </a:endParaRPr>
          </a:p>
          <a:p>
            <a:endParaRPr lang="en-CA" dirty="0"/>
          </a:p>
        </p:txBody>
      </p:sp>
      <p:sp>
        <p:nvSpPr>
          <p:cNvPr id="4" name="Slide Number Placeholder 3"/>
          <p:cNvSpPr>
            <a:spLocks noGrp="1"/>
          </p:cNvSpPr>
          <p:nvPr>
            <p:ph type="sldNum" sz="quarter" idx="5"/>
          </p:nvPr>
        </p:nvSpPr>
        <p:spPr/>
        <p:txBody>
          <a:bodyPr/>
          <a:lstStyle/>
          <a:p>
            <a:fld id="{E22AAAE7-F805-4DF3-83DA-602226A7AA89}" type="slidenum">
              <a:rPr lang="en-CA" smtClean="0"/>
              <a:t>17</a:t>
            </a:fld>
            <a:endParaRPr lang="en-CA"/>
          </a:p>
        </p:txBody>
      </p:sp>
    </p:spTree>
    <p:extLst>
      <p:ext uri="{BB962C8B-B14F-4D97-AF65-F5344CB8AC3E}">
        <p14:creationId xmlns:p14="http://schemas.microsoft.com/office/powerpoint/2010/main" val="35441935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b="1" dirty="0"/>
              <a:t>Today we will learn some new words to remember Allah with….</a:t>
            </a:r>
          </a:p>
          <a:p>
            <a:pPr marL="0" marR="0" lvl="0" indent="0" algn="l" defTabSz="914400" rtl="0" eaLnBrk="1" fontAlgn="auto" latinLnBrk="0" hangingPunct="1">
              <a:lnSpc>
                <a:spcPct val="100000"/>
              </a:lnSpc>
              <a:spcBef>
                <a:spcPts val="0"/>
              </a:spcBef>
              <a:spcAft>
                <a:spcPts val="0"/>
              </a:spcAft>
              <a:buClrTx/>
              <a:buSzTx/>
              <a:buFontTx/>
              <a:buNone/>
              <a:tabLst/>
              <a:defRPr/>
            </a:pPr>
            <a:r>
              <a:rPr lang="en-CA" b="1" dirty="0"/>
              <a:t>&amp; When to use them</a:t>
            </a:r>
          </a:p>
          <a:p>
            <a:endParaRPr lang="en-CA" dirty="0"/>
          </a:p>
        </p:txBody>
      </p:sp>
      <p:sp>
        <p:nvSpPr>
          <p:cNvPr id="4" name="Slide Number Placeholder 3"/>
          <p:cNvSpPr>
            <a:spLocks noGrp="1"/>
          </p:cNvSpPr>
          <p:nvPr>
            <p:ph type="sldNum" sz="quarter" idx="5"/>
          </p:nvPr>
        </p:nvSpPr>
        <p:spPr/>
        <p:txBody>
          <a:bodyPr/>
          <a:lstStyle/>
          <a:p>
            <a:fld id="{E22AAAE7-F805-4DF3-83DA-602226A7AA89}" type="slidenum">
              <a:rPr lang="en-CA" smtClean="0"/>
              <a:t>3</a:t>
            </a:fld>
            <a:endParaRPr lang="en-CA"/>
          </a:p>
        </p:txBody>
      </p:sp>
    </p:spTree>
    <p:extLst>
      <p:ext uri="{BB962C8B-B14F-4D97-AF65-F5344CB8AC3E}">
        <p14:creationId xmlns:p14="http://schemas.microsoft.com/office/powerpoint/2010/main" val="24136238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latin typeface="Georgia" panose="02040502050405020303" pitchFamily="18" charset="0"/>
              </a:rPr>
              <a:t>Now we will play a game.</a:t>
            </a:r>
          </a:p>
          <a:p>
            <a:r>
              <a:rPr lang="en-CA" b="1" dirty="0">
                <a:latin typeface="Georgia" panose="02040502050405020303" pitchFamily="18" charset="0"/>
              </a:rPr>
              <a:t>Would you like that?</a:t>
            </a:r>
          </a:p>
          <a:p>
            <a:pPr marL="0" marR="0" lvl="0" indent="0" algn="l" defTabSz="914400" rtl="0" eaLnBrk="1" fontAlgn="auto" latinLnBrk="0" hangingPunct="1">
              <a:lnSpc>
                <a:spcPct val="100000"/>
              </a:lnSpc>
              <a:spcBef>
                <a:spcPts val="0"/>
              </a:spcBef>
              <a:spcAft>
                <a:spcPts val="0"/>
              </a:spcAft>
              <a:buClrTx/>
              <a:buSzTx/>
              <a:buFontTx/>
              <a:buNone/>
              <a:tabLst/>
              <a:defRPr/>
            </a:pPr>
            <a:r>
              <a:rPr lang="en-CA" b="1" dirty="0">
                <a:latin typeface="Georgia" panose="02040502050405020303" pitchFamily="18" charset="0"/>
              </a:rPr>
              <a:t>You have 45 secs, go and bring something you like and want to thank Allah for it.</a:t>
            </a:r>
          </a:p>
          <a:p>
            <a:endParaRPr lang="en-CA" b="1" dirty="0">
              <a:latin typeface="Georgia" panose="02040502050405020303"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Please be very generous with praise!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a:p>
          <a:p>
            <a:endParaRPr lang="en-CA" dirty="0"/>
          </a:p>
        </p:txBody>
      </p:sp>
      <p:sp>
        <p:nvSpPr>
          <p:cNvPr id="4" name="Slide Number Placeholder 3"/>
          <p:cNvSpPr>
            <a:spLocks noGrp="1"/>
          </p:cNvSpPr>
          <p:nvPr>
            <p:ph type="sldNum" sz="quarter" idx="5"/>
          </p:nvPr>
        </p:nvSpPr>
        <p:spPr/>
        <p:txBody>
          <a:bodyPr/>
          <a:lstStyle/>
          <a:p>
            <a:fld id="{E22AAAE7-F805-4DF3-83DA-602226A7AA89}" type="slidenum">
              <a:rPr lang="en-CA" smtClean="0"/>
              <a:t>4</a:t>
            </a:fld>
            <a:endParaRPr lang="en-CA"/>
          </a:p>
        </p:txBody>
      </p:sp>
    </p:spTree>
    <p:extLst>
      <p:ext uri="{BB962C8B-B14F-4D97-AF65-F5344CB8AC3E}">
        <p14:creationId xmlns:p14="http://schemas.microsoft.com/office/powerpoint/2010/main" val="10666013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Let us remember Allah by saying this </a:t>
            </a:r>
            <a:r>
              <a:rPr lang="en-CA" dirty="0" err="1"/>
              <a:t>ayat</a:t>
            </a:r>
            <a:r>
              <a:rPr lang="en-CA" dirty="0"/>
              <a:t> together.</a:t>
            </a:r>
          </a:p>
        </p:txBody>
      </p:sp>
      <p:sp>
        <p:nvSpPr>
          <p:cNvPr id="4" name="Slide Number Placeholder 3"/>
          <p:cNvSpPr>
            <a:spLocks noGrp="1"/>
          </p:cNvSpPr>
          <p:nvPr>
            <p:ph type="sldNum" sz="quarter" idx="5"/>
          </p:nvPr>
        </p:nvSpPr>
        <p:spPr/>
        <p:txBody>
          <a:bodyPr/>
          <a:lstStyle/>
          <a:p>
            <a:fld id="{E22AAAE7-F805-4DF3-83DA-602226A7AA89}" type="slidenum">
              <a:rPr lang="en-CA" smtClean="0"/>
              <a:t>5</a:t>
            </a:fld>
            <a:endParaRPr lang="en-CA"/>
          </a:p>
        </p:txBody>
      </p:sp>
    </p:spTree>
    <p:extLst>
      <p:ext uri="{BB962C8B-B14F-4D97-AF65-F5344CB8AC3E}">
        <p14:creationId xmlns:p14="http://schemas.microsoft.com/office/powerpoint/2010/main" val="42600051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Does anyone know when we use this word? What do you think it means? </a:t>
            </a:r>
            <a:r>
              <a:rPr lang="en-CA" sz="1200" b="1" dirty="0">
                <a:effectLst/>
                <a:latin typeface="Georgia" panose="02040502050405020303" pitchFamily="18" charset="0"/>
                <a:ea typeface="Calibri" panose="020F0502020204030204" pitchFamily="34" charset="0"/>
                <a:cs typeface="Arial" panose="020B0604020202020204" pitchFamily="34" charset="0"/>
              </a:rPr>
              <a:t>(Alhamdulillah - Praise be to Allah)</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Georgia" panose="02040502050405020303" pitchFamily="18" charset="0"/>
                <a:ea typeface="Calibri" panose="020F0502020204030204" pitchFamily="34" charset="0"/>
                <a:cs typeface="Arial" panose="020B0604020202020204" pitchFamily="34" charset="0"/>
              </a:rPr>
              <a:t>Children at a picnic eating their food.  (Alhamdulillah - Praise be to Allah)</a:t>
            </a:r>
            <a:endParaRPr lang="en-CA" sz="12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p:txBody>
      </p:sp>
      <p:sp>
        <p:nvSpPr>
          <p:cNvPr id="4" name="Slide Number Placeholder 3"/>
          <p:cNvSpPr>
            <a:spLocks noGrp="1"/>
          </p:cNvSpPr>
          <p:nvPr>
            <p:ph type="sldNum" sz="quarter" idx="5"/>
          </p:nvPr>
        </p:nvSpPr>
        <p:spPr/>
        <p:txBody>
          <a:bodyPr/>
          <a:lstStyle/>
          <a:p>
            <a:fld id="{E22AAAE7-F805-4DF3-83DA-602226A7AA89}" type="slidenum">
              <a:rPr lang="en-CA" smtClean="0"/>
              <a:t>6</a:t>
            </a:fld>
            <a:endParaRPr lang="en-CA"/>
          </a:p>
        </p:txBody>
      </p:sp>
    </p:spTree>
    <p:extLst>
      <p:ext uri="{BB962C8B-B14F-4D97-AF65-F5344CB8AC3E}">
        <p14:creationId xmlns:p14="http://schemas.microsoft.com/office/powerpoint/2010/main" val="20724561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Does anyone know when we use this word? What do you think it means?</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Georgia" panose="02040502050405020303" pitchFamily="18" charset="0"/>
                <a:ea typeface="Calibri" panose="020F0502020204030204" pitchFamily="34" charset="0"/>
                <a:cs typeface="Arial" panose="020B0604020202020204" pitchFamily="34" charset="0"/>
              </a:rPr>
              <a:t>(Mashallah - Allah wants it this way)</a:t>
            </a:r>
            <a:endParaRPr lang="en-CA" sz="12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Georgia" panose="02040502050405020303" pitchFamily="18" charset="0"/>
                <a:ea typeface="Calibri" panose="020F0502020204030204" pitchFamily="34" charset="0"/>
                <a:cs typeface="Arial" panose="020B0604020202020204" pitchFamily="34" charset="0"/>
              </a:rPr>
              <a:t>Child scoring a goal (Mashallah - Allah wants it this way)</a:t>
            </a:r>
            <a:endParaRPr lang="en-CA" sz="12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p:cNvSpPr>
            <a:spLocks noGrp="1"/>
          </p:cNvSpPr>
          <p:nvPr>
            <p:ph type="sldNum" sz="quarter" idx="5"/>
          </p:nvPr>
        </p:nvSpPr>
        <p:spPr/>
        <p:txBody>
          <a:bodyPr/>
          <a:lstStyle/>
          <a:p>
            <a:fld id="{E22AAAE7-F805-4DF3-83DA-602226A7AA89}" type="slidenum">
              <a:rPr lang="en-CA" smtClean="0"/>
              <a:t>7</a:t>
            </a:fld>
            <a:endParaRPr lang="en-CA"/>
          </a:p>
        </p:txBody>
      </p:sp>
    </p:spTree>
    <p:extLst>
      <p:ext uri="{BB962C8B-B14F-4D97-AF65-F5344CB8AC3E}">
        <p14:creationId xmlns:p14="http://schemas.microsoft.com/office/powerpoint/2010/main" val="12074330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Does anyone know when we use this word? What do you think it means?</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Georgia" panose="02040502050405020303" pitchFamily="18" charset="0"/>
                <a:ea typeface="Calibri" panose="020F0502020204030204" pitchFamily="34" charset="0"/>
                <a:cs typeface="Arial" panose="020B0604020202020204" pitchFamily="34" charset="0"/>
              </a:rPr>
              <a:t>(Inshallah - Allah wants it to happen)/wills</a:t>
            </a:r>
            <a:endParaRPr lang="en-CA" sz="12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Georgia" panose="02040502050405020303" pitchFamily="18" charset="0"/>
                <a:ea typeface="Calibri" panose="020F0502020204030204" pitchFamily="34" charset="0"/>
                <a:cs typeface="Arial" panose="020B0604020202020204" pitchFamily="34" charset="0"/>
              </a:rPr>
              <a:t>Teacher in class saying, “Tomorrow we will have a class party” (Inshallah - Allah wants it to happen)</a:t>
            </a:r>
            <a:endParaRPr lang="en-CA" sz="12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p:cNvSpPr>
            <a:spLocks noGrp="1"/>
          </p:cNvSpPr>
          <p:nvPr>
            <p:ph type="sldNum" sz="quarter" idx="5"/>
          </p:nvPr>
        </p:nvSpPr>
        <p:spPr/>
        <p:txBody>
          <a:bodyPr/>
          <a:lstStyle/>
          <a:p>
            <a:fld id="{E22AAAE7-F805-4DF3-83DA-602226A7AA89}" type="slidenum">
              <a:rPr lang="en-CA" smtClean="0"/>
              <a:t>8</a:t>
            </a:fld>
            <a:endParaRPr lang="en-CA"/>
          </a:p>
        </p:txBody>
      </p:sp>
    </p:spTree>
    <p:extLst>
      <p:ext uri="{BB962C8B-B14F-4D97-AF65-F5344CB8AC3E}">
        <p14:creationId xmlns:p14="http://schemas.microsoft.com/office/powerpoint/2010/main" val="7566352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Does anyone know when we use this word? What do you think it means?</a:t>
            </a:r>
          </a:p>
          <a:p>
            <a:r>
              <a:rPr lang="en-CA" sz="1200" b="1" dirty="0">
                <a:effectLst/>
                <a:latin typeface="Georgia" panose="02040502050405020303" pitchFamily="18" charset="0"/>
                <a:ea typeface="Calibri" panose="020F0502020204030204" pitchFamily="34" charset="0"/>
                <a:cs typeface="Arial" panose="020B0604020202020204" pitchFamily="34" charset="0"/>
              </a:rPr>
              <a:t>(</a:t>
            </a:r>
            <a:r>
              <a:rPr lang="en-CA" sz="1200" b="1" dirty="0" err="1">
                <a:effectLst/>
                <a:latin typeface="Georgia" panose="02040502050405020303" pitchFamily="18" charset="0"/>
                <a:ea typeface="Calibri" panose="020F0502020204030204" pitchFamily="34" charset="0"/>
                <a:cs typeface="Arial" panose="020B0604020202020204" pitchFamily="34" charset="0"/>
              </a:rPr>
              <a:t>Yarhamukallah</a:t>
            </a:r>
            <a:r>
              <a:rPr lang="en-CA" sz="1200" b="1" dirty="0">
                <a:effectLst/>
                <a:latin typeface="Georgia" panose="02040502050405020303" pitchFamily="18" charset="0"/>
                <a:ea typeface="Calibri" panose="020F0502020204030204" pitchFamily="34" charset="0"/>
                <a:cs typeface="Arial" panose="020B0604020202020204" pitchFamily="34" charset="0"/>
              </a:rPr>
              <a:t> - May Allah be kind to you)</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Georgia" panose="02040502050405020303" pitchFamily="18" charset="0"/>
                <a:ea typeface="Calibri" panose="020F0502020204030204" pitchFamily="34" charset="0"/>
                <a:cs typeface="Arial" panose="020B0604020202020204" pitchFamily="34" charset="0"/>
              </a:rPr>
              <a:t>When you hear someone sneezing (we say </a:t>
            </a:r>
            <a:r>
              <a:rPr lang="en-CA" sz="1200" b="1" dirty="0" err="1">
                <a:effectLst/>
                <a:latin typeface="Georgia" panose="02040502050405020303" pitchFamily="18" charset="0"/>
                <a:ea typeface="Calibri" panose="020F0502020204030204" pitchFamily="34" charset="0"/>
                <a:cs typeface="Arial" panose="020B0604020202020204" pitchFamily="34" charset="0"/>
              </a:rPr>
              <a:t>Yarhamukallah</a:t>
            </a:r>
            <a:r>
              <a:rPr lang="en-CA" sz="1200" b="1" dirty="0">
                <a:effectLst/>
                <a:latin typeface="Georgia" panose="02040502050405020303" pitchFamily="18" charset="0"/>
                <a:ea typeface="Calibri" panose="020F0502020204030204" pitchFamily="34" charset="0"/>
                <a:cs typeface="Arial" panose="020B0604020202020204" pitchFamily="34" charset="0"/>
              </a:rPr>
              <a:t> - May Allah be kind to you)</a:t>
            </a:r>
            <a:endParaRPr lang="en-CA" sz="12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p:cNvSpPr>
            <a:spLocks noGrp="1"/>
          </p:cNvSpPr>
          <p:nvPr>
            <p:ph type="sldNum" sz="quarter" idx="5"/>
          </p:nvPr>
        </p:nvSpPr>
        <p:spPr/>
        <p:txBody>
          <a:bodyPr/>
          <a:lstStyle/>
          <a:p>
            <a:fld id="{E22AAAE7-F805-4DF3-83DA-602226A7AA89}" type="slidenum">
              <a:rPr lang="en-CA" smtClean="0"/>
              <a:t>9</a:t>
            </a:fld>
            <a:endParaRPr lang="en-CA"/>
          </a:p>
        </p:txBody>
      </p:sp>
    </p:spTree>
    <p:extLst>
      <p:ext uri="{BB962C8B-B14F-4D97-AF65-F5344CB8AC3E}">
        <p14:creationId xmlns:p14="http://schemas.microsoft.com/office/powerpoint/2010/main" val="592379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Does anyone know when we use this word? What do you think it means?</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Georgia" panose="02040502050405020303" pitchFamily="18" charset="0"/>
                <a:ea typeface="Calibri" panose="020F0502020204030204" pitchFamily="34" charset="0"/>
                <a:cs typeface="Arial" panose="020B0604020202020204" pitchFamily="34" charset="0"/>
              </a:rPr>
              <a:t>(</a:t>
            </a:r>
            <a:r>
              <a:rPr lang="en-CA" sz="1200" b="1" dirty="0" err="1">
                <a:effectLst/>
                <a:latin typeface="Georgia" panose="02040502050405020303" pitchFamily="18" charset="0"/>
                <a:ea typeface="Calibri" panose="020F0502020204030204" pitchFamily="34" charset="0"/>
                <a:cs typeface="Arial" panose="020B0604020202020204" pitchFamily="34" charset="0"/>
              </a:rPr>
              <a:t>Jazakallah</a:t>
            </a:r>
            <a:r>
              <a:rPr lang="en-CA" sz="1200" b="1" dirty="0">
                <a:effectLst/>
                <a:latin typeface="Georgia" panose="02040502050405020303" pitchFamily="18" charset="0"/>
                <a:ea typeface="Calibri" panose="020F0502020204030204" pitchFamily="34" charset="0"/>
                <a:cs typeface="Arial" panose="020B0604020202020204" pitchFamily="34" charset="0"/>
              </a:rPr>
              <a:t> - May Allah reward you)</a:t>
            </a:r>
            <a:endParaRPr lang="en-CA" sz="12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Georgia" panose="02040502050405020303" pitchFamily="18" charset="0"/>
                <a:ea typeface="Calibri" panose="020F0502020204030204" pitchFamily="34" charset="0"/>
                <a:cs typeface="Arial" panose="020B0604020202020204" pitchFamily="34" charset="0"/>
              </a:rPr>
              <a:t>Child sharing cookies with another child, speech bubble on child receiving the cookie (</a:t>
            </a:r>
            <a:r>
              <a:rPr lang="en-CA" sz="1200" b="1" dirty="0" err="1">
                <a:effectLst/>
                <a:latin typeface="Georgia" panose="02040502050405020303" pitchFamily="18" charset="0"/>
                <a:ea typeface="Calibri" panose="020F0502020204030204" pitchFamily="34" charset="0"/>
                <a:cs typeface="Arial" panose="020B0604020202020204" pitchFamily="34" charset="0"/>
              </a:rPr>
              <a:t>Jazakallah</a:t>
            </a:r>
            <a:r>
              <a:rPr lang="en-CA" sz="1200" b="1" dirty="0">
                <a:effectLst/>
                <a:latin typeface="Georgia" panose="02040502050405020303" pitchFamily="18" charset="0"/>
                <a:ea typeface="Calibri" panose="020F0502020204030204" pitchFamily="34" charset="0"/>
                <a:cs typeface="Arial" panose="020B0604020202020204" pitchFamily="34" charset="0"/>
              </a:rPr>
              <a:t> - May Allah reward you)</a:t>
            </a:r>
            <a:endParaRPr lang="en-CA" sz="12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p:cNvSpPr>
            <a:spLocks noGrp="1"/>
          </p:cNvSpPr>
          <p:nvPr>
            <p:ph type="sldNum" sz="quarter" idx="5"/>
          </p:nvPr>
        </p:nvSpPr>
        <p:spPr/>
        <p:txBody>
          <a:bodyPr/>
          <a:lstStyle/>
          <a:p>
            <a:fld id="{E22AAAE7-F805-4DF3-83DA-602226A7AA89}" type="slidenum">
              <a:rPr lang="en-CA" smtClean="0"/>
              <a:t>10</a:t>
            </a:fld>
            <a:endParaRPr lang="en-CA"/>
          </a:p>
        </p:txBody>
      </p:sp>
    </p:spTree>
    <p:extLst>
      <p:ext uri="{BB962C8B-B14F-4D97-AF65-F5344CB8AC3E}">
        <p14:creationId xmlns:p14="http://schemas.microsoft.com/office/powerpoint/2010/main" val="276192939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456FC-55F3-47A3-ACBB-649E4E4956A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74C0A5B7-EF78-4FCD-B6EB-EA598B35B9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26DE69AD-BC00-45C7-9E97-51725D2EA332}"/>
              </a:ext>
            </a:extLst>
          </p:cNvPr>
          <p:cNvSpPr>
            <a:spLocks noGrp="1"/>
          </p:cNvSpPr>
          <p:nvPr>
            <p:ph type="dt" sz="half" idx="10"/>
          </p:nvPr>
        </p:nvSpPr>
        <p:spPr/>
        <p:txBody>
          <a:bodyPr/>
          <a:lstStyle/>
          <a:p>
            <a:fld id="{DFEEC135-F219-4285-99FA-6E302117A023}" type="datetimeFigureOut">
              <a:rPr lang="en-CA" smtClean="0"/>
              <a:t>2021-03-02</a:t>
            </a:fld>
            <a:endParaRPr lang="en-CA"/>
          </a:p>
        </p:txBody>
      </p:sp>
      <p:sp>
        <p:nvSpPr>
          <p:cNvPr id="5" name="Footer Placeholder 4">
            <a:extLst>
              <a:ext uri="{FF2B5EF4-FFF2-40B4-BE49-F238E27FC236}">
                <a16:creationId xmlns:a16="http://schemas.microsoft.com/office/drawing/2014/main" id="{EE34CEC4-6338-44DB-91CC-A6C5AD66A51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697CFBC-E467-4920-88B7-310D9F3641AB}"/>
              </a:ext>
            </a:extLst>
          </p:cNvPr>
          <p:cNvSpPr>
            <a:spLocks noGrp="1"/>
          </p:cNvSpPr>
          <p:nvPr>
            <p:ph type="sldNum" sz="quarter" idx="12"/>
          </p:nvPr>
        </p:nvSpPr>
        <p:spPr/>
        <p:txBody>
          <a:bodyPr/>
          <a:lstStyle/>
          <a:p>
            <a:fld id="{79582255-7C0B-4C48-9491-68A5548E82FB}" type="slidenum">
              <a:rPr lang="en-CA" smtClean="0"/>
              <a:t>‹#›</a:t>
            </a:fld>
            <a:endParaRPr lang="en-CA"/>
          </a:p>
        </p:txBody>
      </p:sp>
    </p:spTree>
    <p:extLst>
      <p:ext uri="{BB962C8B-B14F-4D97-AF65-F5344CB8AC3E}">
        <p14:creationId xmlns:p14="http://schemas.microsoft.com/office/powerpoint/2010/main" val="2946175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16280-1711-4FFF-B16B-F9AC4258ACDC}"/>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5787F990-2014-4E89-8B61-6215F65229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91B873BF-8040-4215-B4CC-41B49041CF2A}"/>
              </a:ext>
            </a:extLst>
          </p:cNvPr>
          <p:cNvSpPr>
            <a:spLocks noGrp="1"/>
          </p:cNvSpPr>
          <p:nvPr>
            <p:ph type="dt" sz="half" idx="10"/>
          </p:nvPr>
        </p:nvSpPr>
        <p:spPr/>
        <p:txBody>
          <a:bodyPr/>
          <a:lstStyle/>
          <a:p>
            <a:fld id="{DFEEC135-F219-4285-99FA-6E302117A023}" type="datetimeFigureOut">
              <a:rPr lang="en-CA" smtClean="0"/>
              <a:t>2021-03-02</a:t>
            </a:fld>
            <a:endParaRPr lang="en-CA"/>
          </a:p>
        </p:txBody>
      </p:sp>
      <p:sp>
        <p:nvSpPr>
          <p:cNvPr id="5" name="Footer Placeholder 4">
            <a:extLst>
              <a:ext uri="{FF2B5EF4-FFF2-40B4-BE49-F238E27FC236}">
                <a16:creationId xmlns:a16="http://schemas.microsoft.com/office/drawing/2014/main" id="{F68AB1A4-57FB-4976-8A36-AF0D0F38AEB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7F7C8F3-768B-4F51-B555-25A0A766E711}"/>
              </a:ext>
            </a:extLst>
          </p:cNvPr>
          <p:cNvSpPr>
            <a:spLocks noGrp="1"/>
          </p:cNvSpPr>
          <p:nvPr>
            <p:ph type="sldNum" sz="quarter" idx="12"/>
          </p:nvPr>
        </p:nvSpPr>
        <p:spPr/>
        <p:txBody>
          <a:bodyPr/>
          <a:lstStyle/>
          <a:p>
            <a:fld id="{79582255-7C0B-4C48-9491-68A5548E82FB}" type="slidenum">
              <a:rPr lang="en-CA" smtClean="0"/>
              <a:t>‹#›</a:t>
            </a:fld>
            <a:endParaRPr lang="en-CA"/>
          </a:p>
        </p:txBody>
      </p:sp>
    </p:spTree>
    <p:extLst>
      <p:ext uri="{BB962C8B-B14F-4D97-AF65-F5344CB8AC3E}">
        <p14:creationId xmlns:p14="http://schemas.microsoft.com/office/powerpoint/2010/main" val="10132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63E6B0-08BA-4BDE-944C-A2420F850DB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4CD0DAB7-F606-4A54-85A4-E3042EC084E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155252F-FF28-4993-A0CB-467E46E82BE8}"/>
              </a:ext>
            </a:extLst>
          </p:cNvPr>
          <p:cNvSpPr>
            <a:spLocks noGrp="1"/>
          </p:cNvSpPr>
          <p:nvPr>
            <p:ph type="dt" sz="half" idx="10"/>
          </p:nvPr>
        </p:nvSpPr>
        <p:spPr/>
        <p:txBody>
          <a:bodyPr/>
          <a:lstStyle/>
          <a:p>
            <a:fld id="{DFEEC135-F219-4285-99FA-6E302117A023}" type="datetimeFigureOut">
              <a:rPr lang="en-CA" smtClean="0"/>
              <a:t>2021-03-02</a:t>
            </a:fld>
            <a:endParaRPr lang="en-CA"/>
          </a:p>
        </p:txBody>
      </p:sp>
      <p:sp>
        <p:nvSpPr>
          <p:cNvPr id="5" name="Footer Placeholder 4">
            <a:extLst>
              <a:ext uri="{FF2B5EF4-FFF2-40B4-BE49-F238E27FC236}">
                <a16:creationId xmlns:a16="http://schemas.microsoft.com/office/drawing/2014/main" id="{FBB5221F-FBC4-4951-AB4F-1D80800B17A8}"/>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22C1696-FEB4-40AD-B261-3AA980330A35}"/>
              </a:ext>
            </a:extLst>
          </p:cNvPr>
          <p:cNvSpPr>
            <a:spLocks noGrp="1"/>
          </p:cNvSpPr>
          <p:nvPr>
            <p:ph type="sldNum" sz="quarter" idx="12"/>
          </p:nvPr>
        </p:nvSpPr>
        <p:spPr/>
        <p:txBody>
          <a:bodyPr/>
          <a:lstStyle/>
          <a:p>
            <a:fld id="{79582255-7C0B-4C48-9491-68A5548E82FB}" type="slidenum">
              <a:rPr lang="en-CA" smtClean="0"/>
              <a:t>‹#›</a:t>
            </a:fld>
            <a:endParaRPr lang="en-CA"/>
          </a:p>
        </p:txBody>
      </p:sp>
    </p:spTree>
    <p:extLst>
      <p:ext uri="{BB962C8B-B14F-4D97-AF65-F5344CB8AC3E}">
        <p14:creationId xmlns:p14="http://schemas.microsoft.com/office/powerpoint/2010/main" val="891596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CC216-F96B-49D1-B82B-A1D8BB4CB3AE}"/>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2911F7EF-1C81-4057-AE46-CA0E6E71C5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FB0347A8-CF32-4D89-A36C-356586668C92}"/>
              </a:ext>
            </a:extLst>
          </p:cNvPr>
          <p:cNvSpPr>
            <a:spLocks noGrp="1"/>
          </p:cNvSpPr>
          <p:nvPr>
            <p:ph type="dt" sz="half" idx="10"/>
          </p:nvPr>
        </p:nvSpPr>
        <p:spPr/>
        <p:txBody>
          <a:bodyPr/>
          <a:lstStyle/>
          <a:p>
            <a:fld id="{DFEEC135-F219-4285-99FA-6E302117A023}" type="datetimeFigureOut">
              <a:rPr lang="en-CA" smtClean="0"/>
              <a:t>2021-03-02</a:t>
            </a:fld>
            <a:endParaRPr lang="en-CA"/>
          </a:p>
        </p:txBody>
      </p:sp>
      <p:sp>
        <p:nvSpPr>
          <p:cNvPr id="5" name="Footer Placeholder 4">
            <a:extLst>
              <a:ext uri="{FF2B5EF4-FFF2-40B4-BE49-F238E27FC236}">
                <a16:creationId xmlns:a16="http://schemas.microsoft.com/office/drawing/2014/main" id="{9B070BC8-5BD2-47A7-88AB-53293AFDF37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2C45610-01CA-41BD-B5E3-12BF07D50BBD}"/>
              </a:ext>
            </a:extLst>
          </p:cNvPr>
          <p:cNvSpPr>
            <a:spLocks noGrp="1"/>
          </p:cNvSpPr>
          <p:nvPr>
            <p:ph type="sldNum" sz="quarter" idx="12"/>
          </p:nvPr>
        </p:nvSpPr>
        <p:spPr/>
        <p:txBody>
          <a:bodyPr/>
          <a:lstStyle/>
          <a:p>
            <a:fld id="{79582255-7C0B-4C48-9491-68A5548E82FB}" type="slidenum">
              <a:rPr lang="en-CA" smtClean="0"/>
              <a:t>‹#›</a:t>
            </a:fld>
            <a:endParaRPr lang="en-CA"/>
          </a:p>
        </p:txBody>
      </p:sp>
    </p:spTree>
    <p:extLst>
      <p:ext uri="{BB962C8B-B14F-4D97-AF65-F5344CB8AC3E}">
        <p14:creationId xmlns:p14="http://schemas.microsoft.com/office/powerpoint/2010/main" val="3777518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41AF9-E44D-49A2-8E63-95CE7221637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D5D5E9F5-B743-4070-970B-DA2F322032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00C6CF-6EB0-4541-9B8F-AF7A5044B521}"/>
              </a:ext>
            </a:extLst>
          </p:cNvPr>
          <p:cNvSpPr>
            <a:spLocks noGrp="1"/>
          </p:cNvSpPr>
          <p:nvPr>
            <p:ph type="dt" sz="half" idx="10"/>
          </p:nvPr>
        </p:nvSpPr>
        <p:spPr/>
        <p:txBody>
          <a:bodyPr/>
          <a:lstStyle/>
          <a:p>
            <a:fld id="{DFEEC135-F219-4285-99FA-6E302117A023}" type="datetimeFigureOut">
              <a:rPr lang="en-CA" smtClean="0"/>
              <a:t>2021-03-02</a:t>
            </a:fld>
            <a:endParaRPr lang="en-CA"/>
          </a:p>
        </p:txBody>
      </p:sp>
      <p:sp>
        <p:nvSpPr>
          <p:cNvPr id="5" name="Footer Placeholder 4">
            <a:extLst>
              <a:ext uri="{FF2B5EF4-FFF2-40B4-BE49-F238E27FC236}">
                <a16:creationId xmlns:a16="http://schemas.microsoft.com/office/drawing/2014/main" id="{A3711733-F122-4AA2-ACA8-897F6FFF2CF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684A3686-5C2B-4E90-AB7D-4A38FF8F33ED}"/>
              </a:ext>
            </a:extLst>
          </p:cNvPr>
          <p:cNvSpPr>
            <a:spLocks noGrp="1"/>
          </p:cNvSpPr>
          <p:nvPr>
            <p:ph type="sldNum" sz="quarter" idx="12"/>
          </p:nvPr>
        </p:nvSpPr>
        <p:spPr/>
        <p:txBody>
          <a:bodyPr/>
          <a:lstStyle/>
          <a:p>
            <a:fld id="{79582255-7C0B-4C48-9491-68A5548E82FB}" type="slidenum">
              <a:rPr lang="en-CA" smtClean="0"/>
              <a:t>‹#›</a:t>
            </a:fld>
            <a:endParaRPr lang="en-CA"/>
          </a:p>
        </p:txBody>
      </p:sp>
    </p:spTree>
    <p:extLst>
      <p:ext uri="{BB962C8B-B14F-4D97-AF65-F5344CB8AC3E}">
        <p14:creationId xmlns:p14="http://schemas.microsoft.com/office/powerpoint/2010/main" val="1641224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78277-4A49-4C28-836C-0BFCE226D46B}"/>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F0ABB4F-EFA2-4789-8648-96A3FC57FC9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9C43601F-94C6-4600-B195-F5502DB3960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4ADECC2E-372D-42C5-8192-20982019353C}"/>
              </a:ext>
            </a:extLst>
          </p:cNvPr>
          <p:cNvSpPr>
            <a:spLocks noGrp="1"/>
          </p:cNvSpPr>
          <p:nvPr>
            <p:ph type="dt" sz="half" idx="10"/>
          </p:nvPr>
        </p:nvSpPr>
        <p:spPr/>
        <p:txBody>
          <a:bodyPr/>
          <a:lstStyle/>
          <a:p>
            <a:fld id="{DFEEC135-F219-4285-99FA-6E302117A023}" type="datetimeFigureOut">
              <a:rPr lang="en-CA" smtClean="0"/>
              <a:t>2021-03-02</a:t>
            </a:fld>
            <a:endParaRPr lang="en-CA"/>
          </a:p>
        </p:txBody>
      </p:sp>
      <p:sp>
        <p:nvSpPr>
          <p:cNvPr id="6" name="Footer Placeholder 5">
            <a:extLst>
              <a:ext uri="{FF2B5EF4-FFF2-40B4-BE49-F238E27FC236}">
                <a16:creationId xmlns:a16="http://schemas.microsoft.com/office/drawing/2014/main" id="{2D9FADF8-BE69-4DB7-93B3-FB101806D73A}"/>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B2603491-287F-4858-89B7-775CA5A23E46}"/>
              </a:ext>
            </a:extLst>
          </p:cNvPr>
          <p:cNvSpPr>
            <a:spLocks noGrp="1"/>
          </p:cNvSpPr>
          <p:nvPr>
            <p:ph type="sldNum" sz="quarter" idx="12"/>
          </p:nvPr>
        </p:nvSpPr>
        <p:spPr/>
        <p:txBody>
          <a:bodyPr/>
          <a:lstStyle/>
          <a:p>
            <a:fld id="{79582255-7C0B-4C48-9491-68A5548E82FB}" type="slidenum">
              <a:rPr lang="en-CA" smtClean="0"/>
              <a:t>‹#›</a:t>
            </a:fld>
            <a:endParaRPr lang="en-CA"/>
          </a:p>
        </p:txBody>
      </p:sp>
    </p:spTree>
    <p:extLst>
      <p:ext uri="{BB962C8B-B14F-4D97-AF65-F5344CB8AC3E}">
        <p14:creationId xmlns:p14="http://schemas.microsoft.com/office/powerpoint/2010/main" val="3608152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AAC14-D858-4DB8-BE96-324F48010500}"/>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F63B7D69-A931-4A6B-8673-A172A1F1FF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163C128-F33E-44B9-82A9-FDE188BC62D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5281D866-A948-4AC9-BCC1-7C16B602A9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174C75-0F81-494E-B33E-0B2B9752762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5F238807-0C32-4E03-B2A6-6BB583170C64}"/>
              </a:ext>
            </a:extLst>
          </p:cNvPr>
          <p:cNvSpPr>
            <a:spLocks noGrp="1"/>
          </p:cNvSpPr>
          <p:nvPr>
            <p:ph type="dt" sz="half" idx="10"/>
          </p:nvPr>
        </p:nvSpPr>
        <p:spPr/>
        <p:txBody>
          <a:bodyPr/>
          <a:lstStyle/>
          <a:p>
            <a:fld id="{DFEEC135-F219-4285-99FA-6E302117A023}" type="datetimeFigureOut">
              <a:rPr lang="en-CA" smtClean="0"/>
              <a:t>2021-03-02</a:t>
            </a:fld>
            <a:endParaRPr lang="en-CA"/>
          </a:p>
        </p:txBody>
      </p:sp>
      <p:sp>
        <p:nvSpPr>
          <p:cNvPr id="8" name="Footer Placeholder 7">
            <a:extLst>
              <a:ext uri="{FF2B5EF4-FFF2-40B4-BE49-F238E27FC236}">
                <a16:creationId xmlns:a16="http://schemas.microsoft.com/office/drawing/2014/main" id="{79952EBE-07A2-462C-AF50-2C4412F28D34}"/>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C437260F-254B-416D-9813-C733D3353935}"/>
              </a:ext>
            </a:extLst>
          </p:cNvPr>
          <p:cNvSpPr>
            <a:spLocks noGrp="1"/>
          </p:cNvSpPr>
          <p:nvPr>
            <p:ph type="sldNum" sz="quarter" idx="12"/>
          </p:nvPr>
        </p:nvSpPr>
        <p:spPr/>
        <p:txBody>
          <a:bodyPr/>
          <a:lstStyle/>
          <a:p>
            <a:fld id="{79582255-7C0B-4C48-9491-68A5548E82FB}" type="slidenum">
              <a:rPr lang="en-CA" smtClean="0"/>
              <a:t>‹#›</a:t>
            </a:fld>
            <a:endParaRPr lang="en-CA"/>
          </a:p>
        </p:txBody>
      </p:sp>
    </p:spTree>
    <p:extLst>
      <p:ext uri="{BB962C8B-B14F-4D97-AF65-F5344CB8AC3E}">
        <p14:creationId xmlns:p14="http://schemas.microsoft.com/office/powerpoint/2010/main" val="616472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5A631-C97B-4AC2-ABDB-53F5882CEA12}"/>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3F8CF67A-943F-470C-98A1-35C7BE0C7252}"/>
              </a:ext>
            </a:extLst>
          </p:cNvPr>
          <p:cNvSpPr>
            <a:spLocks noGrp="1"/>
          </p:cNvSpPr>
          <p:nvPr>
            <p:ph type="dt" sz="half" idx="10"/>
          </p:nvPr>
        </p:nvSpPr>
        <p:spPr/>
        <p:txBody>
          <a:bodyPr/>
          <a:lstStyle/>
          <a:p>
            <a:fld id="{DFEEC135-F219-4285-99FA-6E302117A023}" type="datetimeFigureOut">
              <a:rPr lang="en-CA" smtClean="0"/>
              <a:t>2021-03-02</a:t>
            </a:fld>
            <a:endParaRPr lang="en-CA"/>
          </a:p>
        </p:txBody>
      </p:sp>
      <p:sp>
        <p:nvSpPr>
          <p:cNvPr id="4" name="Footer Placeholder 3">
            <a:extLst>
              <a:ext uri="{FF2B5EF4-FFF2-40B4-BE49-F238E27FC236}">
                <a16:creationId xmlns:a16="http://schemas.microsoft.com/office/drawing/2014/main" id="{FB357539-7D73-47E2-95EC-8B850230163A}"/>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582403B8-2812-49CF-83D6-9BC3B082A68D}"/>
              </a:ext>
            </a:extLst>
          </p:cNvPr>
          <p:cNvSpPr>
            <a:spLocks noGrp="1"/>
          </p:cNvSpPr>
          <p:nvPr>
            <p:ph type="sldNum" sz="quarter" idx="12"/>
          </p:nvPr>
        </p:nvSpPr>
        <p:spPr/>
        <p:txBody>
          <a:bodyPr/>
          <a:lstStyle/>
          <a:p>
            <a:fld id="{79582255-7C0B-4C48-9491-68A5548E82FB}" type="slidenum">
              <a:rPr lang="en-CA" smtClean="0"/>
              <a:t>‹#›</a:t>
            </a:fld>
            <a:endParaRPr lang="en-CA"/>
          </a:p>
        </p:txBody>
      </p:sp>
    </p:spTree>
    <p:extLst>
      <p:ext uri="{BB962C8B-B14F-4D97-AF65-F5344CB8AC3E}">
        <p14:creationId xmlns:p14="http://schemas.microsoft.com/office/powerpoint/2010/main" val="2351447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9BC41B3-BF40-4580-BFF6-FA842C2ABD77}"/>
              </a:ext>
            </a:extLst>
          </p:cNvPr>
          <p:cNvSpPr>
            <a:spLocks noGrp="1"/>
          </p:cNvSpPr>
          <p:nvPr>
            <p:ph type="dt" sz="half" idx="10"/>
          </p:nvPr>
        </p:nvSpPr>
        <p:spPr/>
        <p:txBody>
          <a:bodyPr/>
          <a:lstStyle/>
          <a:p>
            <a:fld id="{DFEEC135-F219-4285-99FA-6E302117A023}" type="datetimeFigureOut">
              <a:rPr lang="en-CA" smtClean="0"/>
              <a:t>2021-03-02</a:t>
            </a:fld>
            <a:endParaRPr lang="en-CA"/>
          </a:p>
        </p:txBody>
      </p:sp>
      <p:sp>
        <p:nvSpPr>
          <p:cNvPr id="3" name="Footer Placeholder 2">
            <a:extLst>
              <a:ext uri="{FF2B5EF4-FFF2-40B4-BE49-F238E27FC236}">
                <a16:creationId xmlns:a16="http://schemas.microsoft.com/office/drawing/2014/main" id="{4E8A5DE2-1724-4B04-A765-7420A7A4BA41}"/>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A3D21F27-A106-416A-9FE0-4BD1F40EFDA1}"/>
              </a:ext>
            </a:extLst>
          </p:cNvPr>
          <p:cNvSpPr>
            <a:spLocks noGrp="1"/>
          </p:cNvSpPr>
          <p:nvPr>
            <p:ph type="sldNum" sz="quarter" idx="12"/>
          </p:nvPr>
        </p:nvSpPr>
        <p:spPr/>
        <p:txBody>
          <a:bodyPr/>
          <a:lstStyle/>
          <a:p>
            <a:fld id="{79582255-7C0B-4C48-9491-68A5548E82FB}" type="slidenum">
              <a:rPr lang="en-CA" smtClean="0"/>
              <a:t>‹#›</a:t>
            </a:fld>
            <a:endParaRPr lang="en-CA"/>
          </a:p>
        </p:txBody>
      </p:sp>
    </p:spTree>
    <p:extLst>
      <p:ext uri="{BB962C8B-B14F-4D97-AF65-F5344CB8AC3E}">
        <p14:creationId xmlns:p14="http://schemas.microsoft.com/office/powerpoint/2010/main" val="3441923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45FC7-A292-4259-AD74-F775F8BEB4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3DAD50E2-CDFD-494A-BBDD-2B39F0A0DE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2B8B17F0-D8CC-4A72-8CD8-5BBE082733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80DD58-65CB-4EB3-B411-AA516E74E981}"/>
              </a:ext>
            </a:extLst>
          </p:cNvPr>
          <p:cNvSpPr>
            <a:spLocks noGrp="1"/>
          </p:cNvSpPr>
          <p:nvPr>
            <p:ph type="dt" sz="half" idx="10"/>
          </p:nvPr>
        </p:nvSpPr>
        <p:spPr/>
        <p:txBody>
          <a:bodyPr/>
          <a:lstStyle/>
          <a:p>
            <a:fld id="{DFEEC135-F219-4285-99FA-6E302117A023}" type="datetimeFigureOut">
              <a:rPr lang="en-CA" smtClean="0"/>
              <a:t>2021-03-02</a:t>
            </a:fld>
            <a:endParaRPr lang="en-CA"/>
          </a:p>
        </p:txBody>
      </p:sp>
      <p:sp>
        <p:nvSpPr>
          <p:cNvPr id="6" name="Footer Placeholder 5">
            <a:extLst>
              <a:ext uri="{FF2B5EF4-FFF2-40B4-BE49-F238E27FC236}">
                <a16:creationId xmlns:a16="http://schemas.microsoft.com/office/drawing/2014/main" id="{A249319A-A159-4FA3-ADE7-BB76FF5A241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62FFB21B-AFEF-4AD7-9C76-D1CF7984F16A}"/>
              </a:ext>
            </a:extLst>
          </p:cNvPr>
          <p:cNvSpPr>
            <a:spLocks noGrp="1"/>
          </p:cNvSpPr>
          <p:nvPr>
            <p:ph type="sldNum" sz="quarter" idx="12"/>
          </p:nvPr>
        </p:nvSpPr>
        <p:spPr/>
        <p:txBody>
          <a:bodyPr/>
          <a:lstStyle/>
          <a:p>
            <a:fld id="{79582255-7C0B-4C48-9491-68A5548E82FB}" type="slidenum">
              <a:rPr lang="en-CA" smtClean="0"/>
              <a:t>‹#›</a:t>
            </a:fld>
            <a:endParaRPr lang="en-CA"/>
          </a:p>
        </p:txBody>
      </p:sp>
    </p:spTree>
    <p:extLst>
      <p:ext uri="{BB962C8B-B14F-4D97-AF65-F5344CB8AC3E}">
        <p14:creationId xmlns:p14="http://schemas.microsoft.com/office/powerpoint/2010/main" val="3409266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C9452-7416-40DE-B423-C6D2AF7662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DCF665A3-EDFC-4E93-ACCE-AE0AEAAA7C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CE44BF01-B5FA-4644-850C-5FBEED6A15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78B470-F1DE-452F-B148-EF3094224993}"/>
              </a:ext>
            </a:extLst>
          </p:cNvPr>
          <p:cNvSpPr>
            <a:spLocks noGrp="1"/>
          </p:cNvSpPr>
          <p:nvPr>
            <p:ph type="dt" sz="half" idx="10"/>
          </p:nvPr>
        </p:nvSpPr>
        <p:spPr/>
        <p:txBody>
          <a:bodyPr/>
          <a:lstStyle/>
          <a:p>
            <a:fld id="{DFEEC135-F219-4285-99FA-6E302117A023}" type="datetimeFigureOut">
              <a:rPr lang="en-CA" smtClean="0"/>
              <a:t>2021-03-02</a:t>
            </a:fld>
            <a:endParaRPr lang="en-CA"/>
          </a:p>
        </p:txBody>
      </p:sp>
      <p:sp>
        <p:nvSpPr>
          <p:cNvPr id="6" name="Footer Placeholder 5">
            <a:extLst>
              <a:ext uri="{FF2B5EF4-FFF2-40B4-BE49-F238E27FC236}">
                <a16:creationId xmlns:a16="http://schemas.microsoft.com/office/drawing/2014/main" id="{A168C743-8EC5-4131-AB6E-4ADC5D5648A9}"/>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BE20E920-52C7-4039-8B43-DC8F8575628C}"/>
              </a:ext>
            </a:extLst>
          </p:cNvPr>
          <p:cNvSpPr>
            <a:spLocks noGrp="1"/>
          </p:cNvSpPr>
          <p:nvPr>
            <p:ph type="sldNum" sz="quarter" idx="12"/>
          </p:nvPr>
        </p:nvSpPr>
        <p:spPr/>
        <p:txBody>
          <a:bodyPr/>
          <a:lstStyle/>
          <a:p>
            <a:fld id="{79582255-7C0B-4C48-9491-68A5548E82FB}" type="slidenum">
              <a:rPr lang="en-CA" smtClean="0"/>
              <a:t>‹#›</a:t>
            </a:fld>
            <a:endParaRPr lang="en-CA"/>
          </a:p>
        </p:txBody>
      </p:sp>
    </p:spTree>
    <p:extLst>
      <p:ext uri="{BB962C8B-B14F-4D97-AF65-F5344CB8AC3E}">
        <p14:creationId xmlns:p14="http://schemas.microsoft.com/office/powerpoint/2010/main" val="172962927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media/image1.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6368F0-9174-4614-8471-925AC38155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C2DFF5D3-5E5F-4C46-AD9B-AF976DD1EB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9B6E59DA-ACC4-4785-A736-9E8C3C7A14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EEC135-F219-4285-99FA-6E302117A023}" type="datetimeFigureOut">
              <a:rPr lang="en-CA" smtClean="0"/>
              <a:t>2021-03-02</a:t>
            </a:fld>
            <a:endParaRPr lang="en-CA"/>
          </a:p>
        </p:txBody>
      </p:sp>
      <p:sp>
        <p:nvSpPr>
          <p:cNvPr id="5" name="Footer Placeholder 4">
            <a:extLst>
              <a:ext uri="{FF2B5EF4-FFF2-40B4-BE49-F238E27FC236}">
                <a16:creationId xmlns:a16="http://schemas.microsoft.com/office/drawing/2014/main" id="{CD58A1E0-200E-437A-8EC8-9051637967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35C038C0-BDAD-47C1-8EEB-B458152C51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582255-7C0B-4C48-9491-68A5548E82FB}" type="slidenum">
              <a:rPr lang="en-CA" smtClean="0"/>
              <a:t>‹#›</a:t>
            </a:fld>
            <a:endParaRPr lang="en-CA"/>
          </a:p>
        </p:txBody>
      </p:sp>
      <p:pic>
        <p:nvPicPr>
          <p:cNvPr id="8" name="Picture 7" descr="A screenshot of a computer  Description automatically generated">
            <a:extLst>
              <a:ext uri="{FF2B5EF4-FFF2-40B4-BE49-F238E27FC236}">
                <a16:creationId xmlns:a16="http://schemas.microsoft.com/office/drawing/2014/main" id="{F8EC8532-919B-4EF1-AE7D-4A1359EBF44D}"/>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123628" y="102507"/>
            <a:ext cx="932493" cy="1104123"/>
          </a:xfrm>
          <a:prstGeom prst="rect">
            <a:avLst/>
          </a:prstGeom>
        </p:spPr>
      </p:pic>
    </p:spTree>
    <p:extLst>
      <p:ext uri="{BB962C8B-B14F-4D97-AF65-F5344CB8AC3E}">
        <p14:creationId xmlns:p14="http://schemas.microsoft.com/office/powerpoint/2010/main" val="1725612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jpeg" Type="http://schemas.openxmlformats.org/officeDocument/2006/relationships/image"/><Relationship Id="rId3" Target="../media/image3.jpeg" Type="http://schemas.openxmlformats.org/officeDocument/2006/relationships/image"/><Relationship Id="rId4" Target="../media/image1.png" Type="http://schemas.openxmlformats.org/officeDocument/2006/relationships/image"/></Relationships>
</file>

<file path=ppt/slides/_rels/slide10.xml.rels><?xml version="1.0" encoding="UTF-8" standalone="yes" ?><Relationships xmlns="http://schemas.openxmlformats.org/package/2006/relationships"><Relationship Id="rId1" Target="../slideLayouts/slideLayout3.xml" Type="http://schemas.openxmlformats.org/officeDocument/2006/relationships/slideLayout"/><Relationship Id="rId2" Target="../notesSlides/notesSlide9.xml" Type="http://schemas.openxmlformats.org/officeDocument/2006/relationships/notesSlide"/><Relationship Id="rId3" Target="../media/image16.png" Type="http://schemas.openxmlformats.org/officeDocument/2006/relationships/image"/><Relationship Id="rId4" Target="../media/image12.jpeg" Type="http://schemas.openxmlformats.org/officeDocument/2006/relationships/image"/><Relationship Id="rId5" Target="../media/image10.jpe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0.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1.xml" Type="http://schemas.openxmlformats.org/officeDocument/2006/relationships/notesSlide"/><Relationship Id="rId3" Target="../media/image17.jpeg" Type="http://schemas.openxmlformats.org/officeDocument/2006/relationships/image"/><Relationship Id="rId4" Target="../media/image1.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2.xml" Type="http://schemas.openxmlformats.org/officeDocument/2006/relationships/notesSlide"/><Relationship Id="rId3" Target="../media/image18.png" Type="http://schemas.openxmlformats.org/officeDocument/2006/relationships/image"/><Relationship Id="rId4" Target="../media/image19.jpeg" Type="http://schemas.openxmlformats.org/officeDocument/2006/relationships/image"/><Relationship Id="rId5" Target="../media/image20.png" Type="http://schemas.openxmlformats.org/officeDocument/2006/relationships/image"/><Relationship Id="rId6" Target="../media/image21.png" Type="http://schemas.openxmlformats.org/officeDocument/2006/relationships/image"/><Relationship Id="rId7" Target="../media/image1.pn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3.xml" Type="http://schemas.openxmlformats.org/officeDocument/2006/relationships/notesSlide"/><Relationship Id="rId3" Target="../media/image18.png" Type="http://schemas.openxmlformats.org/officeDocument/2006/relationships/image"/><Relationship Id="rId4" Target="../media/image22.jpeg" Type="http://schemas.openxmlformats.org/officeDocument/2006/relationships/image"/><Relationship Id="rId5" Target="../media/image19.jpeg" Type="http://schemas.openxmlformats.org/officeDocument/2006/relationships/image"/><Relationship Id="rId6" Target="../media/image20.png" Type="http://schemas.openxmlformats.org/officeDocument/2006/relationships/image"/><Relationship Id="rId7" Target="../media/image1.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4.xml" Type="http://schemas.openxmlformats.org/officeDocument/2006/relationships/notesSlide"/></Relationships>
</file>

<file path=ppt/slides/_rels/slide17.xml.rels><?xml version="1.0" encoding="UTF-8" standalone="yes" ?><Relationships xmlns="http://schemas.openxmlformats.org/package/2006/relationships"><Relationship Id="rId1" Target="../slideLayouts/slideLayout2.xml" Type="http://schemas.openxmlformats.org/officeDocument/2006/relationships/slideLayout"/><Relationship Id="rId2" Target="../notesSlides/notesSlide15.xml" Type="http://schemas.openxmlformats.org/officeDocument/2006/relationships/notesSlide"/><Relationship Id="rId3" Target="../media/image9.jpeg" Type="http://schemas.openxmlformats.org/officeDocument/2006/relationships/image"/><Relationship Id="rId4" Target="../media/image14.jpeg" Type="http://schemas.openxmlformats.org/officeDocument/2006/relationships/image"/><Relationship Id="rId5" Target="../media/image10.jpeg" Type="http://schemas.openxmlformats.org/officeDocument/2006/relationships/image"/><Relationship Id="rId6" Target="../media/image12.jpeg" Type="http://schemas.openxmlformats.org/officeDocument/2006/relationships/image"/><Relationship Id="rId7" Target="../media/image7.jpe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media/image4.gif"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media/image1.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media/image5.jpeg" Type="http://schemas.openxmlformats.org/officeDocument/2006/relationships/image"/><Relationship Id="rId4" Target="../media/image6.jpeg" Type="http://schemas.openxmlformats.org/officeDocument/2006/relationships/image"/><Relationship Id="rId5" Target="../media/image1.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s>
</file>

<file path=ppt/slides/_rels/slide6.xml.rels><?xml version="1.0" encoding="UTF-8" standalone="yes" ?><Relationships xmlns="http://schemas.openxmlformats.org/package/2006/relationships"><Relationship Id="rId1" Target="../slideLayouts/slideLayout3.xml" Type="http://schemas.openxmlformats.org/officeDocument/2006/relationships/slideLayout"/><Relationship Id="rId2" Target="../notesSlides/notesSlide5.xml" Type="http://schemas.openxmlformats.org/officeDocument/2006/relationships/notesSlide"/><Relationship Id="rId3" Target="../media/image7.jpeg" Type="http://schemas.openxmlformats.org/officeDocument/2006/relationships/image"/><Relationship Id="rId4" Target="../media/image8.png" Type="http://schemas.openxmlformats.org/officeDocument/2006/relationships/image"/><Relationship Id="rId5" Target="../media/image9.jpeg" Type="http://schemas.openxmlformats.org/officeDocument/2006/relationships/image"/></Relationships>
</file>

<file path=ppt/slides/_rels/slide7.xml.rels><?xml version="1.0" encoding="UTF-8" standalone="yes" ?><Relationships xmlns="http://schemas.openxmlformats.org/package/2006/relationships"><Relationship Id="rId1" Target="../slideLayouts/slideLayout3.xml" Type="http://schemas.openxmlformats.org/officeDocument/2006/relationships/slideLayout"/><Relationship Id="rId2" Target="../notesSlides/notesSlide6.xml" Type="http://schemas.openxmlformats.org/officeDocument/2006/relationships/notesSlide"/><Relationship Id="rId3" Target="../media/image10.jpeg" Type="http://schemas.openxmlformats.org/officeDocument/2006/relationships/image"/><Relationship Id="rId4" Target="../media/image11.jpeg" Type="http://schemas.openxmlformats.org/officeDocument/2006/relationships/image"/><Relationship Id="rId5" Target="../media/image12.jpeg" Type="http://schemas.openxmlformats.org/officeDocument/2006/relationships/image"/></Relationships>
</file>

<file path=ppt/slides/_rels/slide8.xml.rels><?xml version="1.0" encoding="UTF-8" standalone="yes" ?><Relationships xmlns="http://schemas.openxmlformats.org/package/2006/relationships"><Relationship Id="rId1" Target="../slideLayouts/slideLayout3.xml" Type="http://schemas.openxmlformats.org/officeDocument/2006/relationships/slideLayout"/><Relationship Id="rId2" Target="../notesSlides/notesSlide7.xml" Type="http://schemas.openxmlformats.org/officeDocument/2006/relationships/notesSlide"/><Relationship Id="rId3" Target="../media/image13.jpeg" Type="http://schemas.openxmlformats.org/officeDocument/2006/relationships/image"/><Relationship Id="rId4" Target="../media/image14.jpeg" Type="http://schemas.openxmlformats.org/officeDocument/2006/relationships/image"/><Relationship Id="rId5" Target="../media/image12.jpeg" Type="http://schemas.openxmlformats.org/officeDocument/2006/relationships/image"/></Relationships>
</file>

<file path=ppt/slides/_rels/slide9.xml.rels><?xml version="1.0" encoding="UTF-8" standalone="yes" ?><Relationships xmlns="http://schemas.openxmlformats.org/package/2006/relationships"><Relationship Id="rId1" Target="../slideLayouts/slideLayout3.xml" Type="http://schemas.openxmlformats.org/officeDocument/2006/relationships/slideLayout"/><Relationship Id="rId2" Target="../notesSlides/notesSlide8.xml" Type="http://schemas.openxmlformats.org/officeDocument/2006/relationships/notesSlide"/><Relationship Id="rId3" Target="../media/image15.png" Type="http://schemas.openxmlformats.org/officeDocument/2006/relationships/image"/><Relationship Id="rId4" Target="../media/hdphoto1.wdp" Type="http://schemas.microsoft.com/office/2007/relationships/hdphoto"/><Relationship Id="rId5" Target="../media/image9.jpeg" Type="http://schemas.openxmlformats.org/officeDocument/2006/relationships/image"/><Relationship Id="rId6" Target="../media/image7.jpeg" Type="http://schemas.openxmlformats.org/officeDocument/2006/relationships/image"/></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sp useBgFill="1">
        <p:nvSpPr>
          <p:cNvPr id="75" name="Rectangle 74">
            <a:extLst>
              <a:ext uri="{FF2B5EF4-FFF2-40B4-BE49-F238E27FC236}">
                <a16:creationId xmlns:a16="http://schemas.microsoft.com/office/drawing/2014/main" id="{AAAE94E3-A7DB-4868-B1E3-E49703488BBC}"/>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grpSp>
        <p:nvGrpSpPr>
          <p:cNvPr id="77" name="Group 76">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ChangeAspect="1" noGrp="1" noMove="1" noResize="1" noRot="1" noUngrp="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78" name="Rectangle 77">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79" name="Rectangle 78">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grpSp>
      <p:sp>
        <p:nvSpPr>
          <p:cNvPr id="81" name="Rectangle 80">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flipH="1">
            <a:off x="665085" y="2123821"/>
            <a:ext cx="4975066"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3" name="Content Placeholder 2">
            <a:extLst>
              <a:ext uri="{FF2B5EF4-FFF2-40B4-BE49-F238E27FC236}">
                <a16:creationId xmlns:a16="http://schemas.microsoft.com/office/drawing/2014/main" id="{43AD987C-497F-45F6-8F40-C2E6B9F51861}"/>
              </a:ext>
            </a:extLst>
          </p:cNvPr>
          <p:cNvSpPr>
            <a:spLocks noGrp="1"/>
          </p:cNvSpPr>
          <p:nvPr>
            <p:ph idx="1"/>
          </p:nvPr>
        </p:nvSpPr>
        <p:spPr>
          <a:xfrm>
            <a:off x="590719" y="2330505"/>
            <a:ext cx="5278066" cy="3979585"/>
          </a:xfrm>
        </p:spPr>
        <p:txBody>
          <a:bodyPr anchor="ctr">
            <a:normAutofit/>
          </a:bodyPr>
          <a:lstStyle/>
          <a:p>
            <a:r>
              <a:rPr b="1" dirty="0" lang="en-US" sz="3200">
                <a:latin charset="0" panose="02040502050405020303" pitchFamily="18" typeface="Georgia"/>
              </a:rPr>
              <a:t>MODULE 7A </a:t>
            </a:r>
          </a:p>
          <a:p>
            <a:r>
              <a:rPr b="1" dirty="0" lang="en-US" sz="3200">
                <a:latin charset="0" panose="02040502050405020303" pitchFamily="18" typeface="Georgia"/>
              </a:rPr>
              <a:t>LESSON 01 </a:t>
            </a:r>
          </a:p>
          <a:p>
            <a:r>
              <a:rPr b="1" dirty="0" lang="en-US" sz="3200">
                <a:solidFill>
                  <a:srgbClr val="FF0000"/>
                </a:solidFill>
                <a:latin charset="0" panose="02040502050405020303" pitchFamily="18" typeface="Georgia"/>
              </a:rPr>
              <a:t>I REMEMBER ALLAH </a:t>
            </a:r>
          </a:p>
        </p:txBody>
      </p:sp>
      <p:sp>
        <p:nvSpPr>
          <p:cNvPr id="83" name="Rectangle 82">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85" name="Rectangle 84">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6849687" y="357447"/>
            <a:ext cx="4845488" cy="2923587"/>
          </a:xfrm>
          <a:prstGeom prst="rect">
            <a:avLst/>
          </a:prstGeom>
          <a:solidFill>
            <a:schemeClr val="bg1"/>
          </a:solidFill>
          <a:ln>
            <a:noFill/>
          </a:ln>
          <a:effectLst>
            <a:outerShdw algn="t" blurRad="139700" dir="5400000" dist="127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pic>
        <p:nvPicPr>
          <p:cNvPr descr="What is Tarbiyah Curriculum ? - The Council of European Jamaats" id="1028" name="Picture 4">
            <a:extLst>
              <a:ext uri="{FF2B5EF4-FFF2-40B4-BE49-F238E27FC236}">
                <a16:creationId xmlns:a16="http://schemas.microsoft.com/office/drawing/2014/main" id="{1A005245-C078-4FC3-B013-1A5AAADC5C42}"/>
              </a:ext>
            </a:extLst>
          </p:cNvPr>
          <p:cNvPicPr>
            <a:picLocks noChangeArrowheads="1" noChangeAspect="1"/>
          </p:cNvPicPr>
          <p:nvPr/>
        </p:nvPicPr>
        <p:blipFill>
          <a:blip r:embed="rId2">
            <a:extLst>
              <a:ext uri="{28A0092B-C50C-407E-A947-70E740481C1C}">
                <a14:useLocalDpi xmlns:a14="http://schemas.microsoft.com/office/drawing/2010/main" val="0"/>
              </a:ext>
            </a:extLst>
          </a:blip>
          <a:stretch>
            <a:fillRect/>
          </a:stretch>
        </p:blipFill>
        <p:spPr bwMode="auto">
          <a:xfrm>
            <a:off x="944881" y="357447"/>
            <a:ext cx="4397433" cy="1520412"/>
          </a:xfrm>
          <a:prstGeom prst="rect">
            <a:avLst/>
          </a:prstGeom>
          <a:noFill/>
          <a:extLst>
            <a:ext uri="{909E8E84-426E-40DD-AFC4-6F175D3DCCD1}">
              <a14:hiddenFill xmlns:a14="http://schemas.microsoft.com/office/drawing/2010/main">
                <a:solidFill>
                  <a:srgbClr val="FFFFFF"/>
                </a:solidFill>
              </a14:hiddenFill>
            </a:ext>
          </a:extLst>
        </p:spPr>
      </p:pic>
      <p:sp>
        <p:nvSpPr>
          <p:cNvPr id="87" name="Rectangle 86">
            <a:extLst>
              <a:ext uri="{FF2B5EF4-FFF2-40B4-BE49-F238E27FC236}">
                <a16:creationId xmlns:a16="http://schemas.microsoft.com/office/drawing/2014/main" id="{8CB5D2D7-DF65-4E86-BFBA-FFB9B5ACEB64}"/>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6849687" y="3505479"/>
            <a:ext cx="4845488" cy="2923587"/>
          </a:xfrm>
          <a:prstGeom prst="rect">
            <a:avLst/>
          </a:prstGeom>
          <a:solidFill>
            <a:schemeClr val="bg1"/>
          </a:solidFill>
          <a:ln>
            <a:noFill/>
          </a:ln>
          <a:effectLst>
            <a:outerShdw algn="t" blurRad="139700" dir="5400000" dist="127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pic>
        <p:nvPicPr>
          <p:cNvPr descr="MCE | Madrasah Centre of Excellence" id="1030" name="Picture 6">
            <a:extLst>
              <a:ext uri="{FF2B5EF4-FFF2-40B4-BE49-F238E27FC236}">
                <a16:creationId xmlns:a16="http://schemas.microsoft.com/office/drawing/2014/main" id="{EB708CD8-BC86-4B17-93F4-302C19CF7D2C}"/>
              </a:ext>
            </a:extLst>
          </p:cNvPr>
          <p:cNvPicPr>
            <a:picLocks noChangeArrowheads="1" noChangeAspect="1"/>
          </p:cNvPicPr>
          <p:nvPr/>
        </p:nvPicPr>
        <p:blipFill>
          <a:blip r:embed="rId3">
            <a:extLst>
              <a:ext uri="{28A0092B-C50C-407E-A947-70E740481C1C}">
                <a14:useLocalDpi xmlns:a14="http://schemas.microsoft.com/office/drawing/2010/main" val="0"/>
              </a:ext>
            </a:extLst>
          </a:blip>
          <a:stretch>
            <a:fillRect/>
          </a:stretch>
        </p:blipFill>
        <p:spPr bwMode="auto">
          <a:xfrm>
            <a:off x="7329172" y="3707894"/>
            <a:ext cx="3904071" cy="2518756"/>
          </a:xfrm>
          <a:prstGeom prst="rect">
            <a:avLst/>
          </a:prstGeom>
          <a:noFill/>
          <a:extLst>
            <a:ext uri="{909E8E84-426E-40DD-AFC4-6F175D3DCCD1}">
              <a14:hiddenFill xmlns:a14="http://schemas.microsoft.com/office/drawing/2010/main">
                <a:solidFill>
                  <a:srgbClr val="FFFFFF"/>
                </a:solidFill>
              </a14:hiddenFill>
            </a:ext>
          </a:extLst>
        </p:spPr>
      </p:pic>
      <p:pic>
        <p:nvPicPr>
          <p:cNvPr descr="A screenshot of a computer  Description automatically generated" id="5" name="Picture 4">
            <a:extLst>
              <a:ext uri="{FF2B5EF4-FFF2-40B4-BE49-F238E27FC236}">
                <a16:creationId xmlns:a16="http://schemas.microsoft.com/office/drawing/2014/main" id="{BDE3FD39-B6CF-44F6-B554-A9D03B62DEE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91897" y="269499"/>
            <a:ext cx="3161289" cy="2923587"/>
          </a:xfrm>
          <a:prstGeom prst="rect">
            <a:avLst/>
          </a:prstGeom>
        </p:spPr>
      </p:pic>
    </p:spTree>
    <p:extLst>
      <p:ext uri="{BB962C8B-B14F-4D97-AF65-F5344CB8AC3E}">
        <p14:creationId xmlns:p14="http://schemas.microsoft.com/office/powerpoint/2010/main" val="2814036359"/>
      </p:ext>
    </p:extLst>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99AE2756-0FC4-4155-83E7-58AAAB63E757}"/>
              </a:ext>
              <a:ext uri="{C183D7F6-B498-43B3-948B-1728B52AA6E4}">
                <adec:decorative xmlns:adec="http://schemas.microsoft.com/office/drawing/2017/decorative" val="1"/>
              </a:ext>
            </a:extLst>
          </p:cNvPr>
          <p:cNvCxnSpPr>
            <a:cxnSpLocks noAdjustHandles="1" noChangeArrowheads="1" noChangeAspect="1" noChangeShapeType="1" noEditPoints="1" noGrp="1" noMove="1" noResize="1" noRot="1"/>
          </p:cNvCxnSpPr>
          <p:nvPr>
            <p:extLst>
              <p:ext uri="{386F3935-93C4-4BCD-93E2-E3B085C9AB24}">
                <p16:designElem xmlns:p16="http://schemas.microsoft.com/office/powerpoint/2015/main" val="1"/>
              </p:ext>
            </p:extLst>
          </p:nvPr>
        </p:nvCxnSpPr>
        <p:spPr>
          <a:xfrm>
            <a:off x="4065689" y="477749"/>
            <a:ext cx="0" cy="3657600"/>
          </a:xfrm>
          <a:prstGeom prst="line">
            <a:avLst/>
          </a:prstGeom>
          <a:ln cmpd="dbl" w="101600">
            <a:solidFill>
              <a:srgbClr val="595959"/>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247AB924-1B87-43FC-B7C7-B112D5C51A0E}"/>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bwMode="ltGray">
          <a:xfrm>
            <a:off x="378068" y="4633546"/>
            <a:ext cx="11438793" cy="1844256"/>
          </a:xfrm>
          <a:prstGeom prst="rect">
            <a:avLst/>
          </a:prstGeom>
          <a:solidFill>
            <a:srgbClr val="404040"/>
          </a:solidFill>
          <a:ln cap="sq" cmpd="thinThick" w="127000">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4" name="Title 3">
            <a:extLst>
              <a:ext uri="{FF2B5EF4-FFF2-40B4-BE49-F238E27FC236}">
                <a16:creationId xmlns:a16="http://schemas.microsoft.com/office/drawing/2014/main" id="{7435549B-C796-4E3A-B291-F1E501DB49B9}"/>
              </a:ext>
            </a:extLst>
          </p:cNvPr>
          <p:cNvSpPr>
            <a:spLocks noGrp="1"/>
          </p:cNvSpPr>
          <p:nvPr>
            <p:ph type="title"/>
          </p:nvPr>
        </p:nvSpPr>
        <p:spPr>
          <a:xfrm>
            <a:off x="527538" y="4756638"/>
            <a:ext cx="11139854" cy="930447"/>
          </a:xfrm>
        </p:spPr>
        <p:txBody>
          <a:bodyPr anchor="b" bIns="45720" lIns="91440" rIns="91440" rtlCol="0" tIns="45720" vert="horz">
            <a:normAutofit/>
          </a:bodyPr>
          <a:lstStyle/>
          <a:p>
            <a:pPr algn="ctr"/>
            <a:r>
              <a:rPr b="1" dirty="0" err="1" lang="en-US" sz="5400">
                <a:solidFill>
                  <a:schemeClr val="bg1"/>
                </a:solidFill>
                <a:latin charset="0" panose="02020404030301010803" pitchFamily="18" typeface="Garamond"/>
                <a:cs charset="0" panose="020B0604020202020204" pitchFamily="34" typeface="Arial"/>
              </a:rPr>
              <a:t>Jazakallah</a:t>
            </a:r>
            <a:endParaRPr b="1" dirty="0" lang="en-US" sz="5400">
              <a:solidFill>
                <a:schemeClr val="bg1"/>
              </a:solidFill>
              <a:latin charset="0" panose="02020404030301010803" pitchFamily="18" typeface="Garamond"/>
            </a:endParaRPr>
          </a:p>
        </p:txBody>
      </p:sp>
      <p:cxnSp>
        <p:nvCxnSpPr>
          <p:cNvPr id="15" name="Straight Connector 14">
            <a:extLst>
              <a:ext uri="{FF2B5EF4-FFF2-40B4-BE49-F238E27FC236}">
                <a16:creationId xmlns:a16="http://schemas.microsoft.com/office/drawing/2014/main" id="{818DC98F-4057-4645-B948-F604F39A9CFE}"/>
              </a:ext>
              <a:ext uri="{C183D7F6-B498-43B3-948B-1728B52AA6E4}">
                <adec:decorative xmlns:adec="http://schemas.microsoft.com/office/drawing/2017/decorative" val="1"/>
              </a:ext>
            </a:extLst>
          </p:cNvPr>
          <p:cNvCxnSpPr>
            <a:cxnSpLocks noAdjustHandles="1" noChangeArrowheads="1" noChangeAspect="1" noChangeShapeType="1" noEditPoints="1" noGrp="1" noMove="1" noResize="1" noRot="1"/>
          </p:cNvCxnSpPr>
          <p:nvPr>
            <p:extLst>
              <p:ext uri="{386F3935-93C4-4BCD-93E2-E3B085C9AB24}">
                <p16:designElem xmlns:p16="http://schemas.microsoft.com/office/powerpoint/2015/main" val="1"/>
              </p:ext>
            </p:extLst>
          </p:nvPr>
        </p:nvCxnSpPr>
        <p:spPr>
          <a:xfrm>
            <a:off x="8153400" y="477749"/>
            <a:ext cx="0" cy="3657600"/>
          </a:xfrm>
          <a:prstGeom prst="line">
            <a:avLst/>
          </a:prstGeom>
          <a:ln cmpd="dbl" w="101600">
            <a:solidFill>
              <a:srgbClr val="595959"/>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AD2B705-4A9B-408D-AA80-4F41045E09DE}"/>
              </a:ext>
              <a:ext uri="{C183D7F6-B498-43B3-948B-1728B52AA6E4}">
                <adec:decorative xmlns:adec="http://schemas.microsoft.com/office/drawing/2017/decorative" val="1"/>
              </a:ext>
            </a:extLst>
          </p:cNvPr>
          <p:cNvCxnSpPr>
            <a:cxnSpLocks noAdjustHandles="1" noChangeArrowheads="1" noChangeAspect="1" noChangeShapeType="1" noEditPoints="1" noGrp="1" noMove="1" noResize="1" noRot="1"/>
          </p:cNvCxnSpPr>
          <p:nvPr>
            <p:extLst>
              <p:ext uri="{386F3935-93C4-4BCD-93E2-E3B085C9AB24}">
                <p16:designElem xmlns:p16="http://schemas.microsoft.com/office/powerpoint/2015/main" val="1"/>
              </p:ext>
            </p:extLst>
          </p:nvPr>
        </p:nvCxnSpPr>
        <p:spPr>
          <a:xfrm>
            <a:off x="2209800" y="5738691"/>
            <a:ext cx="777240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5A63FA94-9235-402A-AC98-79EB0EC9C52E}"/>
              </a:ext>
            </a:extLst>
          </p:cNvPr>
          <p:cNvPicPr>
            <a:picLocks noChangeAspect="1"/>
          </p:cNvPicPr>
          <p:nvPr/>
        </p:nvPicPr>
        <p:blipFill rotWithShape="1">
          <a:blip r:embed="rId3">
            <a:biLevel thresh="50000"/>
          </a:blip>
          <a:srcRect b="165" l="177" r="298" t="786"/>
          <a:stretch/>
        </p:blipFill>
        <p:spPr>
          <a:xfrm>
            <a:off x="4263527" y="1513349"/>
            <a:ext cx="3690651" cy="1765202"/>
          </a:xfrm>
          <a:prstGeom prst="rect">
            <a:avLst/>
          </a:prstGeom>
        </p:spPr>
      </p:pic>
      <p:pic>
        <p:nvPicPr>
          <p:cNvPr id="3" name="Picture 2">
            <a:extLst>
              <a:ext uri="{FF2B5EF4-FFF2-40B4-BE49-F238E27FC236}">
                <a16:creationId xmlns:a16="http://schemas.microsoft.com/office/drawing/2014/main" id="{CA8091B5-A84F-43C3-AEF9-CD611EC29A2C}"/>
              </a:ext>
            </a:extLst>
          </p:cNvPr>
          <p:cNvPicPr>
            <a:picLocks noChangeAspect="1"/>
          </p:cNvPicPr>
          <p:nvPr/>
        </p:nvPicPr>
        <p:blipFill>
          <a:blip r:embed="rId4"/>
          <a:stretch>
            <a:fillRect/>
          </a:stretch>
        </p:blipFill>
        <p:spPr>
          <a:xfrm>
            <a:off x="341931" y="1290043"/>
            <a:ext cx="3359807" cy="2675878"/>
          </a:xfrm>
          <a:prstGeom prst="rect">
            <a:avLst/>
          </a:prstGeom>
          <a:ln cap="sq" cmpd="thickThin" w="88900">
            <a:solidFill>
              <a:srgbClr val="000000"/>
            </a:solidFill>
            <a:prstDash val="solid"/>
            <a:miter lim="800000"/>
          </a:ln>
          <a:effectLst>
            <a:innerShdw blurRad="76200">
              <a:srgbClr val="000000"/>
            </a:innerShdw>
          </a:effectLst>
        </p:spPr>
      </p:pic>
      <p:pic>
        <p:nvPicPr>
          <p:cNvPr id="5" name="Picture 4">
            <a:extLst>
              <a:ext uri="{FF2B5EF4-FFF2-40B4-BE49-F238E27FC236}">
                <a16:creationId xmlns:a16="http://schemas.microsoft.com/office/drawing/2014/main" id="{4EF71BEB-0D89-402F-A877-0DCD7135FE76}"/>
              </a:ext>
            </a:extLst>
          </p:cNvPr>
          <p:cNvPicPr>
            <a:picLocks noChangeAspect="1"/>
          </p:cNvPicPr>
          <p:nvPr/>
        </p:nvPicPr>
        <p:blipFill>
          <a:blip r:embed="rId5"/>
          <a:stretch>
            <a:fillRect/>
          </a:stretch>
        </p:blipFill>
        <p:spPr>
          <a:xfrm>
            <a:off x="8597862" y="1119308"/>
            <a:ext cx="3218999" cy="2846613"/>
          </a:xfrm>
          <a:prstGeom prst="rect">
            <a:avLst/>
          </a:prstGeom>
          <a:ln cap="sq" cmpd="thickThin" w="88900">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561907804"/>
      </p:ext>
    </p:extLst>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6CA52-2BBF-46FC-B564-2C58C102F9C0}"/>
              </a:ext>
            </a:extLst>
          </p:cNvPr>
          <p:cNvSpPr>
            <a:spLocks noGrp="1"/>
          </p:cNvSpPr>
          <p:nvPr>
            <p:ph type="title"/>
          </p:nvPr>
        </p:nvSpPr>
        <p:spPr/>
        <p:txBody>
          <a:bodyPr/>
          <a:lstStyle/>
          <a:p>
            <a:pPr algn="ctr"/>
            <a:r>
              <a:rPr b="1" dirty="0" lang="en-CA">
                <a:solidFill>
                  <a:srgbClr val="00B050"/>
                </a:solidFill>
                <a:latin charset="0" panose="02020404030301010803" pitchFamily="18" typeface="Garamond"/>
              </a:rPr>
              <a:t>JAZAKALLAH</a:t>
            </a:r>
            <a:r>
              <a:rPr b="1" dirty="0" lang="en-CA">
                <a:solidFill>
                  <a:srgbClr val="FF0000"/>
                </a:solidFill>
                <a:latin charset="0" panose="02020404030301010803" pitchFamily="18" typeface="Garamond"/>
              </a:rPr>
              <a:t> MOM &amp; DAD FOR:</a:t>
            </a:r>
          </a:p>
        </p:txBody>
      </p:sp>
      <p:sp>
        <p:nvSpPr>
          <p:cNvPr id="10" name="Content Placeholder 9">
            <a:extLst>
              <a:ext uri="{FF2B5EF4-FFF2-40B4-BE49-F238E27FC236}">
                <a16:creationId xmlns:a16="http://schemas.microsoft.com/office/drawing/2014/main" id="{E6FA8186-1E94-4466-91BF-31E11C281CAE}"/>
              </a:ext>
            </a:extLst>
          </p:cNvPr>
          <p:cNvSpPr>
            <a:spLocks noGrp="1"/>
          </p:cNvSpPr>
          <p:nvPr>
            <p:ph idx="1"/>
          </p:nvPr>
        </p:nvSpPr>
        <p:spPr>
          <a:xfrm>
            <a:off x="600075" y="1543050"/>
            <a:ext cx="11201400" cy="4949825"/>
          </a:xfrm>
          <a:prstGeom prst="heart">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normAutofit fontScale="70000" lnSpcReduction="20000"/>
          </a:bodyPr>
          <a:lstStyle/>
          <a:p>
            <a:pPr algn="ctr" indent="0" marL="0">
              <a:buNone/>
            </a:pPr>
            <a:r>
              <a:rPr dirty="0" lang="en-CA"/>
              <a:t>Love me unconditionally</a:t>
            </a:r>
          </a:p>
          <a:p>
            <a:pPr algn="ctr" indent="0" marL="0">
              <a:buNone/>
            </a:pPr>
            <a:r>
              <a:rPr dirty="0" lang="en-CA"/>
              <a:t>Food</a:t>
            </a:r>
          </a:p>
          <a:p>
            <a:pPr algn="ctr" indent="0" marL="0">
              <a:buNone/>
            </a:pPr>
            <a:r>
              <a:rPr dirty="0" lang="en-CA"/>
              <a:t>House</a:t>
            </a:r>
          </a:p>
          <a:p>
            <a:pPr algn="ctr" indent="0" marL="0">
              <a:buNone/>
            </a:pPr>
            <a:r>
              <a:rPr dirty="0" lang="en-CA"/>
              <a:t>Presents</a:t>
            </a:r>
          </a:p>
          <a:p>
            <a:pPr algn="ctr" indent="0" marL="0">
              <a:buNone/>
            </a:pPr>
            <a:r>
              <a:rPr dirty="0" lang="en-CA"/>
              <a:t>Toys- Doll</a:t>
            </a:r>
          </a:p>
          <a:p>
            <a:pPr algn="ctr" indent="0" marL="0">
              <a:buNone/>
            </a:pPr>
            <a:r>
              <a:rPr lang="en-CA"/>
              <a:t>Clothes</a:t>
            </a:r>
            <a:endParaRPr dirty="0" lang="en-CA"/>
          </a:p>
        </p:txBody>
      </p:sp>
    </p:spTree>
    <p:extLst>
      <p:ext uri="{BB962C8B-B14F-4D97-AF65-F5344CB8AC3E}">
        <p14:creationId xmlns:p14="http://schemas.microsoft.com/office/powerpoint/2010/main" val="806371647"/>
      </p:ext>
    </p:extLst>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1" y="0"/>
            <a:ext cx="4167271" cy="6858000"/>
          </a:xfrm>
          <a:custGeom>
            <a:avLst/>
            <a:gdLst>
              <a:gd fmla="*/ 0 w 4167271" name="connsiteX0"/>
              <a:gd fmla="*/ 0 h 6858000" name="connsiteY0"/>
              <a:gd fmla="*/ 2259550 w 4167271" name="connsiteX1"/>
              <a:gd fmla="*/ 0 h 6858000" name="connsiteY1"/>
              <a:gd fmla="*/ 2387803 w 4167271" name="connsiteX2"/>
              <a:gd fmla="*/ 82222 h 6858000" name="connsiteY2"/>
              <a:gd fmla="*/ 4167271 w 4167271" name="connsiteX3"/>
              <a:gd fmla="*/ 3429000 h 6858000" name="connsiteY3"/>
              <a:gd fmla="*/ 2387803 w 4167271" name="connsiteX4"/>
              <a:gd fmla="*/ 6775779 h 6858000" name="connsiteY4"/>
              <a:gd fmla="*/ 2259550 w 4167271" name="connsiteX5"/>
              <a:gd fmla="*/ 6858000 h 6858000" name="connsiteY5"/>
              <a:gd fmla="*/ 0 w 4167271" name="connsiteX6"/>
              <a:gd fmla="*/ 6858000 h 6858000" name="connsiteY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2" name="Title 1">
            <a:extLst>
              <a:ext uri="{FF2B5EF4-FFF2-40B4-BE49-F238E27FC236}">
                <a16:creationId xmlns:a16="http://schemas.microsoft.com/office/drawing/2014/main" id="{9DBB96D5-7852-4C6D-8785-B2B384EBCA29}"/>
              </a:ext>
            </a:extLst>
          </p:cNvPr>
          <p:cNvSpPr>
            <a:spLocks noGrp="1"/>
          </p:cNvSpPr>
          <p:nvPr>
            <p:ph type="title"/>
          </p:nvPr>
        </p:nvSpPr>
        <p:spPr>
          <a:xfrm>
            <a:off x="229634" y="1153571"/>
            <a:ext cx="3200400" cy="4461163"/>
          </a:xfrm>
        </p:spPr>
        <p:txBody>
          <a:bodyPr>
            <a:normAutofit/>
          </a:bodyPr>
          <a:lstStyle/>
          <a:p>
            <a:pPr algn="ctr"/>
            <a:r>
              <a:rPr b="1" dirty="0" lang="en-US">
                <a:solidFill>
                  <a:srgbClr val="FFFFFF"/>
                </a:solidFill>
                <a:latin charset="0" panose="02020404030301010803" pitchFamily="18" typeface="Garamond"/>
              </a:rPr>
              <a:t>W</a:t>
            </a:r>
            <a:r>
              <a:rPr b="1" baseline="0" dirty="0" i="0" lang="en-US" strike="noStrike" u="none">
                <a:solidFill>
                  <a:srgbClr val="FFFFFF"/>
                </a:solidFill>
                <a:latin charset="0" panose="02020404030301010803" pitchFamily="18" typeface="Garamond"/>
              </a:rPr>
              <a:t>hy it is important to use these phrases? </a:t>
            </a:r>
            <a:endParaRPr dirty="0" lang="en-CA">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cap="rnd" w="127000">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anchor="ctr" rtlCol="0"/>
          <a:lstStyle/>
          <a:p>
            <a:pPr algn="ctr"/>
            <a:endParaRPr dirty="0" lang="en-US"/>
          </a:p>
        </p:txBody>
      </p:sp>
      <p:sp>
        <p:nvSpPr>
          <p:cNvPr id="3" name="Content Placeholder 2">
            <a:extLst>
              <a:ext uri="{FF2B5EF4-FFF2-40B4-BE49-F238E27FC236}">
                <a16:creationId xmlns:a16="http://schemas.microsoft.com/office/drawing/2014/main" id="{993C37D3-64C6-43EB-B310-95BD64B0938A}"/>
              </a:ext>
            </a:extLst>
          </p:cNvPr>
          <p:cNvSpPr>
            <a:spLocks noGrp="1"/>
          </p:cNvSpPr>
          <p:nvPr>
            <p:ph idx="1"/>
          </p:nvPr>
        </p:nvSpPr>
        <p:spPr>
          <a:xfrm>
            <a:off x="4447308" y="591344"/>
            <a:ext cx="6906491" cy="5585619"/>
          </a:xfrm>
        </p:spPr>
        <p:txBody>
          <a:bodyPr anchor="ctr">
            <a:normAutofit/>
          </a:bodyPr>
          <a:lstStyle/>
          <a:p>
            <a:pPr indent="-342900" marL="342900">
              <a:buFont typeface="+mj-lt"/>
              <a:buAutoNum type="arabicPeriod"/>
            </a:pPr>
            <a:r>
              <a:rPr b="1" baseline="0" dirty="0" i="0" lang="en-US" strike="noStrike" sz="4000" u="none">
                <a:solidFill>
                  <a:srgbClr val="00B050"/>
                </a:solidFill>
                <a:latin charset="0" panose="02020404030301010803" pitchFamily="18" typeface="Garamond"/>
              </a:rPr>
              <a:t> It has Allah’s name in it.</a:t>
            </a:r>
          </a:p>
          <a:p>
            <a:pPr indent="-342900" marL="342900">
              <a:buFont typeface="+mj-lt"/>
              <a:buAutoNum type="arabicPeriod"/>
            </a:pPr>
            <a:r>
              <a:rPr b="1" dirty="0" lang="en-US" sz="4000">
                <a:solidFill>
                  <a:srgbClr val="C00000"/>
                </a:solidFill>
                <a:latin charset="0" panose="02020404030301010803" pitchFamily="18" typeface="Garamond"/>
              </a:rPr>
              <a:t> W</a:t>
            </a:r>
            <a:r>
              <a:rPr b="1" baseline="0" dirty="0" i="0" lang="en-US" strike="noStrike" sz="4000" u="none">
                <a:solidFill>
                  <a:srgbClr val="C00000"/>
                </a:solidFill>
                <a:latin charset="0" panose="02020404030301010803" pitchFamily="18" typeface="Garamond"/>
              </a:rPr>
              <a:t>e say them to remind us of Allah.</a:t>
            </a:r>
          </a:p>
          <a:p>
            <a:pPr indent="-342900" marL="342900">
              <a:buFont typeface="+mj-lt"/>
              <a:buAutoNum type="arabicPeriod"/>
            </a:pPr>
            <a:r>
              <a:rPr b="1" dirty="0" lang="en-CA" sz="4000">
                <a:solidFill>
                  <a:srgbClr val="0070C0"/>
                </a:solidFill>
                <a:latin typeface="Garamond"/>
              </a:rPr>
              <a:t> </a:t>
            </a:r>
            <a:r>
              <a:rPr b="1" baseline="0" dirty="0" i="0" lang="en-CA" strike="noStrike" sz="4000" u="none">
                <a:solidFill>
                  <a:srgbClr val="0070C0"/>
                </a:solidFill>
                <a:latin typeface="Garamond"/>
              </a:rPr>
              <a:t>Whatever </a:t>
            </a:r>
            <a:r>
              <a:rPr b="1" baseline="0" dirty="0" i="0" lang="en-US" strike="noStrike" sz="4000" u="none">
                <a:solidFill>
                  <a:srgbClr val="0070C0"/>
                </a:solidFill>
                <a:latin typeface="Garamond"/>
              </a:rPr>
              <a:t>happens to us we know that Allah wanted it to happen this way</a:t>
            </a:r>
            <a:r>
              <a:rPr b="1" dirty="0" lang="en-US" sz="4000">
                <a:solidFill>
                  <a:srgbClr val="0070C0"/>
                </a:solidFill>
                <a:latin typeface="Garamond"/>
              </a:rPr>
              <a:t>.</a:t>
            </a:r>
            <a:endParaRPr b="1" baseline="0" dirty="0" i="0" lang="en-US" strike="noStrike" sz="4000" u="none">
              <a:solidFill>
                <a:srgbClr val="0070C0"/>
              </a:solidFill>
              <a:latin charset="0" panose="02020404030301010803" pitchFamily="18" typeface="Garamond"/>
            </a:endParaRPr>
          </a:p>
        </p:txBody>
      </p:sp>
      <p:pic>
        <p:nvPicPr>
          <p:cNvPr descr="A screenshot of a computer  Description automatically generated" id="4" name="Picture 3">
            <a:extLst>
              <a:ext uri="{FF2B5EF4-FFF2-40B4-BE49-F238E27FC236}">
                <a16:creationId xmlns:a16="http://schemas.microsoft.com/office/drawing/2014/main" id="{21D372B4-E398-4C26-BE2B-73BA07124A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23628" y="102507"/>
            <a:ext cx="932493" cy="1104123"/>
          </a:xfrm>
          <a:prstGeom prst="rect">
            <a:avLst/>
          </a:prstGeom>
        </p:spPr>
      </p:pic>
    </p:spTree>
    <p:extLst>
      <p:ext uri="{BB962C8B-B14F-4D97-AF65-F5344CB8AC3E}">
        <p14:creationId xmlns:p14="http://schemas.microsoft.com/office/powerpoint/2010/main" val="2315491448"/>
      </p:ext>
    </p:extLst>
  </p:cSld>
  <p:clrMapOvr>
    <a:masterClrMapping/>
  </p:clrMapOvr>
</p:sld>
</file>

<file path=ppt/slides/slide13.xml><?xml version="1.0" encoding="utf-8"?>
<p:sld xmlns:p="http://schemas.openxmlformats.org/presentationml/2006/main" xmlns:a="http://schemas.openxmlformats.org/drawingml/2006/main" xmlns:r="http://schemas.openxmlformats.org/officeDocument/2006/relationships">
  <p:cSld>
    <p:bg>
      <p:bgPr>
        <a:solidFill>
          <a:schemeClr val="bg2"/>
        </a:solidFill>
        <a:effectLst/>
      </p:bgPr>
    </p:bg>
    <p:spTree>
      <p:nvGrpSpPr>
        <p:cNvPr id="1" name=""/>
        <p:cNvGrpSpPr/>
        <p:nvPr/>
      </p:nvGrpSpPr>
      <p:grpSpPr>
        <a:xfrm>
          <a:off x="0" y="0"/>
          <a:ext cx="0" cy="0"/>
          <a:chOff x="0" y="0"/>
          <a:chExt cx="0" cy="0"/>
        </a:xfrm>
      </p:grpSpPr>
      <p:sp>
        <p:nvSpPr>
          <p:cNvPr id="135" name="Rectangle 134">
            <a:extLst>
              <a:ext uri="{FF2B5EF4-FFF2-40B4-BE49-F238E27FC236}">
                <a16:creationId xmlns:a16="http://schemas.microsoft.com/office/drawing/2014/main" id="{16C5FA50-8D52-4617-AF91-5C7B1C8352F1}"/>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347F2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2" name="Title 1">
            <a:extLst>
              <a:ext uri="{FF2B5EF4-FFF2-40B4-BE49-F238E27FC236}">
                <a16:creationId xmlns:a16="http://schemas.microsoft.com/office/drawing/2014/main" id="{48EF4E08-F858-4CCC-B3A9-899C5D83304F}"/>
              </a:ext>
            </a:extLst>
          </p:cNvPr>
          <p:cNvSpPr>
            <a:spLocks noGrp="1"/>
          </p:cNvSpPr>
          <p:nvPr>
            <p:ph type="title"/>
          </p:nvPr>
        </p:nvSpPr>
        <p:spPr>
          <a:xfrm>
            <a:off x="8914142" y="1031716"/>
            <a:ext cx="2986086" cy="4794567"/>
          </a:xfrm>
        </p:spPr>
        <p:txBody>
          <a:bodyPr anchor="ctr" bIns="45720" lIns="91440" rIns="91440" rtlCol="0" tIns="45720" vert="horz">
            <a:normAutofit/>
          </a:bodyPr>
          <a:lstStyle/>
          <a:p>
            <a:pPr algn="ctr"/>
            <a:r>
              <a:rPr b="1" dirty="0" lang="en-US" sz="3200">
                <a:solidFill>
                  <a:srgbClr val="FFFFFF"/>
                </a:solidFill>
                <a:latin charset="0" panose="02020404030301010803" pitchFamily="18" typeface="Garamond"/>
              </a:rPr>
              <a:t>STORYTIME:</a:t>
            </a:r>
            <a:br>
              <a:rPr b="1" dirty="0" lang="en-US" sz="3200">
                <a:solidFill>
                  <a:srgbClr val="FFFFFF"/>
                </a:solidFill>
                <a:latin charset="0" panose="02020404030301010803" pitchFamily="18" typeface="Garamond"/>
              </a:rPr>
            </a:br>
            <a:br>
              <a:rPr b="1" dirty="0" lang="en-US" sz="3200">
                <a:solidFill>
                  <a:srgbClr val="FFFFFF"/>
                </a:solidFill>
                <a:latin charset="0" panose="02020404030301010803" pitchFamily="18" typeface="Garamond"/>
              </a:rPr>
            </a:br>
            <a:br>
              <a:rPr b="1" dirty="0" lang="en-US" sz="3200">
                <a:solidFill>
                  <a:srgbClr val="FFFFFF"/>
                </a:solidFill>
                <a:latin charset="0" panose="02020404030301010803" pitchFamily="18" typeface="Garamond"/>
              </a:rPr>
            </a:br>
            <a:r>
              <a:rPr b="1" dirty="0" lang="en-US" sz="3200">
                <a:solidFill>
                  <a:srgbClr val="FFC000"/>
                </a:solidFill>
                <a:latin charset="0" panose="02020404030301010803" pitchFamily="18" typeface="Garamond"/>
              </a:rPr>
              <a:t>AHMED AND THE COW</a:t>
            </a:r>
            <a:br>
              <a:rPr b="1" dirty="0" lang="en-US" sz="3200">
                <a:solidFill>
                  <a:srgbClr val="FFFFFF"/>
                </a:solidFill>
                <a:latin charset="0" panose="02020404030301010803" pitchFamily="18" typeface="Garamond"/>
              </a:rPr>
            </a:br>
            <a:endParaRPr b="1" dirty="0" lang="en-US" sz="3200">
              <a:solidFill>
                <a:srgbClr val="FFFFFF"/>
              </a:solidFill>
              <a:latin charset="0" panose="02020404030301010803" pitchFamily="18" typeface="Garamond"/>
            </a:endParaRPr>
          </a:p>
        </p:txBody>
      </p:sp>
      <p:sp>
        <p:nvSpPr>
          <p:cNvPr id="137" name="Rounded Rectangle 9">
            <a:extLst>
              <a:ext uri="{FF2B5EF4-FFF2-40B4-BE49-F238E27FC236}">
                <a16:creationId xmlns:a16="http://schemas.microsoft.com/office/drawing/2014/main" id="{E223798C-12AD-4B0C-A50C-D676347D67CF}"/>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493354" y="484632"/>
            <a:ext cx="8129016" cy="5724144"/>
          </a:xfrm>
          <a:prstGeom prst="roundRect">
            <a:avLst>
              <a:gd fmla="val 0" name="adj"/>
            </a:avLst>
          </a:prstGeom>
          <a:solidFill>
            <a:srgbClr val="FFFFFF"/>
          </a:solidFill>
          <a:ln w="9525">
            <a:solidFill>
              <a:srgbClr val="C8CACA"/>
            </a:solidFill>
          </a:ln>
          <a:effectLst>
            <a:outerShdw algn="t" blurRad="57150" dir="5400000" dist="19050"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pic>
        <p:nvPicPr>
          <p:cNvPr descr="Muslim children reading book - Download Free Vectors, Clipart Graphics &amp;  Vector Art" id="1026" name="Picture 2">
            <a:extLst>
              <a:ext uri="{FF2B5EF4-FFF2-40B4-BE49-F238E27FC236}">
                <a16:creationId xmlns:a16="http://schemas.microsoft.com/office/drawing/2014/main" id="{6B7F2366-7724-4B66-9223-8E2350CD3D52}"/>
              </a:ext>
            </a:extLst>
          </p:cNvPr>
          <p:cNvPicPr>
            <a:picLocks noChangeArrowheads="1" noChangeAspect="1" noGrp="1"/>
          </p:cNvPicPr>
          <p:nvPr>
            <p:ph idx="1"/>
          </p:nvPr>
        </p:nvPicPr>
        <p:blipFill rotWithShape="1">
          <a:blip r:embed="rId3">
            <a:extLst>
              <a:ext uri="{28A0092B-C50C-407E-A947-70E740481C1C}">
                <a14:useLocalDpi xmlns:a14="http://schemas.microsoft.com/office/drawing/2010/main" val="0"/>
              </a:ext>
            </a:extLst>
          </a:blip>
          <a:srcRect b="343" r="-2" t="391"/>
          <a:stretch/>
        </p:blipFill>
        <p:spPr bwMode="auto">
          <a:xfrm>
            <a:off x="976251" y="942538"/>
            <a:ext cx="7163222" cy="4808332"/>
          </a:xfrm>
          <a:prstGeom prst="rect">
            <a:avLst/>
          </a:prstGeom>
          <a:noFill/>
          <a:effectLst/>
          <a:extLst>
            <a:ext uri="{909E8E84-426E-40DD-AFC4-6F175D3DCCD1}">
              <a14:hiddenFill xmlns:a14="http://schemas.microsoft.com/office/drawing/2010/main">
                <a:solidFill>
                  <a:srgbClr val="FFFFFF"/>
                </a:solidFill>
              </a14:hiddenFill>
            </a:ext>
          </a:extLst>
        </p:spPr>
      </p:pic>
      <p:pic>
        <p:nvPicPr>
          <p:cNvPr descr="A screenshot of a computer  Description automatically generated" id="3" name="Picture 2">
            <a:extLst>
              <a:ext uri="{FF2B5EF4-FFF2-40B4-BE49-F238E27FC236}">
                <a16:creationId xmlns:a16="http://schemas.microsoft.com/office/drawing/2014/main" id="{97F083B5-2E75-4F62-A9C6-9A7224297BA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23628" y="102507"/>
            <a:ext cx="932493" cy="1104123"/>
          </a:xfrm>
          <a:prstGeom prst="rect">
            <a:avLst/>
          </a:prstGeom>
        </p:spPr>
      </p:pic>
    </p:spTree>
    <p:extLst>
      <p:ext uri="{BB962C8B-B14F-4D97-AF65-F5344CB8AC3E}">
        <p14:creationId xmlns:p14="http://schemas.microsoft.com/office/powerpoint/2010/main" val="2831604733"/>
      </p:ext>
    </p:extLst>
  </p:cSld>
  <p:clrMapOvr>
    <a:masterClrMapping/>
  </p:clrMapOvr>
</p:sld>
</file>

<file path=ppt/slides/slide14.xml><?xml version="1.0" encoding="utf-8"?>
<p:sld xmlns:p="http://schemas.openxmlformats.org/presentationml/2006/main" xmlns:a="http://schemas.openxmlformats.org/drawing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sp>
        <p:nvSpPr>
          <p:cNvPr id="2060" name="Rectangle 136">
            <a:extLst>
              <a:ext uri="{FF2B5EF4-FFF2-40B4-BE49-F238E27FC236}">
                <a16:creationId xmlns:a16="http://schemas.microsoft.com/office/drawing/2014/main" id="{DE09615D-24FD-4086-87D4-3BC6FF4383AD}"/>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0" y="0"/>
            <a:ext cx="648309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pic>
        <p:nvPicPr>
          <p:cNvPr id="2061" name="Picture 138">
            <a:extLst>
              <a:ext uri="{FF2B5EF4-FFF2-40B4-BE49-F238E27FC236}">
                <a16:creationId xmlns:a16="http://schemas.microsoft.com/office/drawing/2014/main" id="{2CD1987F-8813-4F4A-BE57-BB00FB4F081B}"/>
              </a:ext>
              <a:ext uri="{C183D7F6-B498-43B3-948B-1728B52AA6E4}">
                <adec:decorative xmlns:adec="http://schemas.microsoft.com/office/drawing/2017/decorative" val="1"/>
              </a:ext>
            </a:extLst>
          </p:cNvPr>
          <p:cNvPicPr>
            <a:picLocks noAdjustHandles="1" noChangeArrowheads="1" noChangeAspect="1" noChangeShapeType="1" noCrop="1" noEditPoints="1" noGrp="1" noMove="1" noResize="1" noRot="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062" name="Freeform 67">
            <a:extLst>
              <a:ext uri="{FF2B5EF4-FFF2-40B4-BE49-F238E27FC236}">
                <a16:creationId xmlns:a16="http://schemas.microsoft.com/office/drawing/2014/main" id="{68C00EAE-4816-44D0-8DA9-3F070179BAB0}"/>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0" y="4153036"/>
            <a:ext cx="3242130" cy="2704964"/>
          </a:xfrm>
          <a:custGeom>
            <a:avLst/>
            <a:gdLst>
              <a:gd fmla="*/ 1465277 w 3242130" name="connsiteX0"/>
              <a:gd fmla="*/ 0 h 2704964" name="connsiteY0"/>
              <a:gd fmla="*/ 3242130 w 3242130" name="connsiteX1"/>
              <a:gd fmla="*/ 1776853 h 2704964" name="connsiteY1"/>
              <a:gd fmla="*/ 3027674 w 3242130" name="connsiteX2"/>
              <a:gd fmla="*/ 2623807 h 2704964" name="connsiteY2"/>
              <a:gd fmla="*/ 2978369 w 3242130" name="connsiteX3"/>
              <a:gd fmla="*/ 2704964 h 2704964" name="connsiteY3"/>
              <a:gd fmla="*/ 0 w 3242130" name="connsiteX4"/>
              <a:gd fmla="*/ 2704964 h 2704964" name="connsiteY4"/>
              <a:gd fmla="*/ 0 w 3242130" name="connsiteX5"/>
              <a:gd fmla="*/ 772542 h 2704964" name="connsiteY5"/>
              <a:gd fmla="*/ 94171 w 3242130" name="connsiteX6"/>
              <a:gd fmla="*/ 646610 h 2704964" name="connsiteY6"/>
              <a:gd fmla="*/ 1465277 w 3242130" name="connsiteX7"/>
              <a:gd fmla="*/ 0 h 2704964" name="connsiteY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b="b" l="l" r="r" t="t"/>
            <a:pathLst>
              <a:path h="2704964" w="3242130">
                <a:moveTo>
                  <a:pt x="1465277" y="0"/>
                </a:moveTo>
                <a:cubicBezTo>
                  <a:pt x="2446606" y="0"/>
                  <a:pt x="3242130" y="795524"/>
                  <a:pt x="3242130" y="1776853"/>
                </a:cubicBezTo>
                <a:cubicBezTo>
                  <a:pt x="3242130" y="2083519"/>
                  <a:pt x="3164442" y="2372039"/>
                  <a:pt x="3027674" y="2623807"/>
                </a:cubicBezTo>
                <a:lnTo>
                  <a:pt x="2978369" y="2704964"/>
                </a:lnTo>
                <a:lnTo>
                  <a:pt x="0" y="2704964"/>
                </a:lnTo>
                <a:lnTo>
                  <a:pt x="0" y="772542"/>
                </a:lnTo>
                <a:lnTo>
                  <a:pt x="94171" y="646610"/>
                </a:lnTo>
                <a:cubicBezTo>
                  <a:pt x="420072" y="251709"/>
                  <a:pt x="913280" y="0"/>
                  <a:pt x="1465277"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anchor="ctr" rtlCol="0" wrap="square">
            <a:noAutofit/>
          </a:bodyPr>
          <a:lstStyle/>
          <a:p>
            <a:pPr algn="ctr"/>
            <a:endParaRPr lang="en-US"/>
          </a:p>
        </p:txBody>
      </p:sp>
      <p:sp>
        <p:nvSpPr>
          <p:cNvPr id="143" name="Oval 142">
            <a:extLst>
              <a:ext uri="{FF2B5EF4-FFF2-40B4-BE49-F238E27FC236}">
                <a16:creationId xmlns:a16="http://schemas.microsoft.com/office/drawing/2014/main" id="{D5391212-5277-4C05-9E96-E724C9611343}"/>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3375971" y="2816635"/>
            <a:ext cx="2865340" cy="2865340"/>
          </a:xfrm>
          <a:prstGeom prst="ellipse">
            <a:avLst/>
          </a:pr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2063" name="Freeform 65">
            <a:extLst>
              <a:ext uri="{FF2B5EF4-FFF2-40B4-BE49-F238E27FC236}">
                <a16:creationId xmlns:a16="http://schemas.microsoft.com/office/drawing/2014/main" id="{0B331F10-0144-4133-AB48-EDEFB354650F}"/>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1" y="1"/>
            <a:ext cx="4090921" cy="3465906"/>
          </a:xfrm>
          <a:custGeom>
            <a:avLst/>
            <a:gdLst>
              <a:gd fmla="*/ 0 w 4090921" name="connsiteX0"/>
              <a:gd fmla="*/ 0 h 3465906" name="connsiteY0"/>
              <a:gd fmla="*/ 3746474 w 4090921" name="connsiteX1"/>
              <a:gd fmla="*/ 0 h 3465906" name="connsiteY1"/>
              <a:gd fmla="*/ 3817144 w 4090921" name="connsiteX2"/>
              <a:gd fmla="*/ 116327 h 3465906" name="connsiteY2"/>
              <a:gd fmla="*/ 4090921 w 4090921" name="connsiteX3"/>
              <a:gd fmla="*/ 1197557 h 3465906" name="connsiteY3"/>
              <a:gd fmla="*/ 1822572 w 4090921" name="connsiteX4"/>
              <a:gd fmla="*/ 3465906 h 3465906" name="connsiteY4"/>
              <a:gd fmla="*/ 72204 w 4090921" name="connsiteX5"/>
              <a:gd fmla="*/ 2640438 h 3465906" name="connsiteY5"/>
              <a:gd fmla="*/ 0 w 4090921" name="connsiteX6"/>
              <a:gd fmla="*/ 2543882 h 3465906" name="connsiteY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3465906" w="4090921">
                <a:moveTo>
                  <a:pt x="0" y="0"/>
                </a:moveTo>
                <a:lnTo>
                  <a:pt x="3746474" y="0"/>
                </a:lnTo>
                <a:lnTo>
                  <a:pt x="3817144" y="116327"/>
                </a:lnTo>
                <a:cubicBezTo>
                  <a:pt x="3991744" y="437737"/>
                  <a:pt x="4090921" y="806065"/>
                  <a:pt x="4090921" y="1197557"/>
                </a:cubicBezTo>
                <a:cubicBezTo>
                  <a:pt x="4090921" y="2450332"/>
                  <a:pt x="3075348" y="3465906"/>
                  <a:pt x="1822572" y="3465906"/>
                </a:cubicBezTo>
                <a:cubicBezTo>
                  <a:pt x="1117886" y="3465906"/>
                  <a:pt x="488252" y="3144572"/>
                  <a:pt x="72204" y="2640438"/>
                </a:cubicBezTo>
                <a:lnTo>
                  <a:pt x="0" y="2543882"/>
                </a:ln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anchor="ctr" rtlCol="0" wrap="square">
            <a:noAutofit/>
          </a:bodyPr>
          <a:lstStyle/>
          <a:p>
            <a:pPr algn="ctr"/>
            <a:endParaRPr lang="en-US"/>
          </a:p>
        </p:txBody>
      </p:sp>
      <p:pic>
        <p:nvPicPr>
          <p:cNvPr descr="Muslim People, Cartoon, Finger, Gesture, Thumb, Child, Toddler transparent  background PNG clipart | HiClipart" id="2052" name="Picture 4">
            <a:extLst>
              <a:ext uri="{FF2B5EF4-FFF2-40B4-BE49-F238E27FC236}">
                <a16:creationId xmlns:a16="http://schemas.microsoft.com/office/drawing/2014/main" id="{82F0AD9A-C9B9-4CAE-A082-C0BD79C1F242}"/>
              </a:ext>
            </a:extLst>
          </p:cNvPr>
          <p:cNvPicPr>
            <a:picLocks noChangeArrowheads="1" noChangeAspect="1"/>
          </p:cNvPicPr>
          <p:nvPr/>
        </p:nvPicPr>
        <p:blipFill rotWithShape="1">
          <a:blip r:embed="rId4">
            <a:alphaModFix/>
            <a:extLst>
              <a:ext uri="{28A0092B-C50C-407E-A947-70E740481C1C}">
                <a14:useLocalDpi xmlns:a14="http://schemas.microsoft.com/office/drawing/2010/main" val="0"/>
              </a:ext>
            </a:extLst>
          </a:blip>
          <a:srcRect b="2234" r="-2" t="1683"/>
          <a:stretch/>
        </p:blipFill>
        <p:spPr bwMode="auto">
          <a:xfrm>
            <a:off x="20" y="4310923"/>
            <a:ext cx="3083422" cy="2547077"/>
          </a:xfrm>
          <a:custGeom>
            <a:avLst/>
            <a:gdLst/>
            <a:ahLst/>
            <a:cxnLst/>
            <a:rect b="b" l="l" r="r" t="t"/>
            <a:pathLst>
              <a:path h="2547077" w="3083442">
                <a:moveTo>
                  <a:pt x="1464476" y="0"/>
                </a:moveTo>
                <a:cubicBezTo>
                  <a:pt x="2358607" y="0"/>
                  <a:pt x="3083442" y="724836"/>
                  <a:pt x="3083442" y="1618966"/>
                </a:cubicBezTo>
                <a:cubicBezTo>
                  <a:pt x="3083442" y="1954265"/>
                  <a:pt x="2981512" y="2265757"/>
                  <a:pt x="2806948" y="2524145"/>
                </a:cubicBezTo>
                <a:lnTo>
                  <a:pt x="2789800" y="2547077"/>
                </a:lnTo>
                <a:lnTo>
                  <a:pt x="139152" y="2547077"/>
                </a:lnTo>
                <a:lnTo>
                  <a:pt x="122004" y="2524145"/>
                </a:lnTo>
                <a:cubicBezTo>
                  <a:pt x="92910" y="2481081"/>
                  <a:pt x="65834" y="2436541"/>
                  <a:pt x="40911" y="2390661"/>
                </a:cubicBezTo>
                <a:lnTo>
                  <a:pt x="0" y="2305737"/>
                </a:lnTo>
                <a:lnTo>
                  <a:pt x="0" y="932195"/>
                </a:lnTo>
                <a:lnTo>
                  <a:pt x="40911" y="847271"/>
                </a:lnTo>
                <a:cubicBezTo>
                  <a:pt x="315065" y="342598"/>
                  <a:pt x="849762" y="0"/>
                  <a:pt x="1464476" y="0"/>
                </a:cubicBezTo>
                <a:close/>
              </a:path>
            </a:pathLst>
          </a:custGeom>
          <a:noFill/>
          <a:effectLst>
            <a:softEdge rad="0"/>
          </a:effectLst>
          <a:extLst>
            <a:ext uri="{909E8E84-426E-40DD-AFC4-6F175D3DCCD1}">
              <a14:hiddenFill xmlns:a14="http://schemas.microsoft.com/office/drawing/2010/main">
                <a:solidFill>
                  <a:srgbClr val="FFFFFF"/>
                </a:solidFill>
              </a14:hiddenFill>
            </a:ext>
          </a:extLst>
        </p:spPr>
      </p:pic>
      <p:pic>
        <p:nvPicPr>
          <p:cNvPr descr="Muslim Boy Clipart , Transparent Cartoon, Free Cliparts &amp; Silhouettes -  NetClipart" id="2050" name="Picture 2">
            <a:extLst>
              <a:ext uri="{FF2B5EF4-FFF2-40B4-BE49-F238E27FC236}">
                <a16:creationId xmlns:a16="http://schemas.microsoft.com/office/drawing/2014/main" id="{17ED4BB9-1C9E-46D8-B0B8-07F85114DF2E}"/>
              </a:ext>
            </a:extLst>
          </p:cNvPr>
          <p:cNvPicPr>
            <a:picLocks noChangeArrowheads="1" noChangeAspect="1"/>
          </p:cNvPicPr>
          <p:nvPr/>
        </p:nvPicPr>
        <p:blipFill rotWithShape="1">
          <a:blip r:embed="rId5">
            <a:alphaModFix/>
            <a:extLst>
              <a:ext uri="{28A0092B-C50C-407E-A947-70E740481C1C}">
                <a14:useLocalDpi xmlns:a14="http://schemas.microsoft.com/office/drawing/2010/main" val="0"/>
              </a:ext>
            </a:extLst>
          </a:blip>
          <a:srcRect b="101" r="2"/>
          <a:stretch/>
        </p:blipFill>
        <p:spPr bwMode="auto">
          <a:xfrm>
            <a:off x="3532736" y="2984162"/>
            <a:ext cx="2555402" cy="2555402"/>
          </a:xfrm>
          <a:custGeom>
            <a:avLst/>
            <a:gdLst/>
            <a:ahLst/>
            <a:cxnLst/>
            <a:rect b="b" l="l" r="r" t="t"/>
            <a:pathLst>
              <a:path h="6057610" w="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noFill/>
          <a:effectLst>
            <a:softEdge rad="0"/>
          </a:effectLst>
          <a:extLst>
            <a:ext uri="{909E8E84-426E-40DD-AFC4-6F175D3DCCD1}">
              <a14:hiddenFill xmlns:a14="http://schemas.microsoft.com/office/drawing/2010/main">
                <a:solidFill>
                  <a:srgbClr val="FFFFFF"/>
                </a:solidFill>
              </a14:hiddenFill>
            </a:ext>
          </a:extLst>
        </p:spPr>
      </p:pic>
      <p:pic>
        <p:nvPicPr>
          <p:cNvPr descr="Cash Cow GIFs | Tenor" id="4" name="Picture 6">
            <a:extLst>
              <a:ext uri="{FF2B5EF4-FFF2-40B4-BE49-F238E27FC236}">
                <a16:creationId xmlns:a16="http://schemas.microsoft.com/office/drawing/2014/main" id="{C6858B87-22B8-49D1-972B-7D6BE3E29E2E}"/>
              </a:ext>
            </a:extLst>
          </p:cNvPr>
          <p:cNvPicPr>
            <a:picLocks noChangeArrowheads="1" noChangeAspect="1"/>
          </p:cNvPicPr>
          <p:nvPr/>
        </p:nvPicPr>
        <p:blipFill rotWithShape="1">
          <a:blip r:embed="rId6">
            <a:alphaModFix/>
            <a:extLst>
              <a:ext uri="{28A0092B-C50C-407E-A947-70E740481C1C}">
                <a14:useLocalDpi xmlns:a14="http://schemas.microsoft.com/office/drawing/2010/main" val="0"/>
              </a:ext>
            </a:extLst>
          </a:blip>
          <a:srcRect b="-2" l="14771" r="422"/>
          <a:stretch/>
        </p:blipFill>
        <p:spPr bwMode="auto">
          <a:xfrm>
            <a:off x="1" y="-1"/>
            <a:ext cx="3943111" cy="3318096"/>
          </a:xfrm>
          <a:custGeom>
            <a:avLst/>
            <a:gdLst/>
            <a:ahLst/>
            <a:cxnLst/>
            <a:rect b="b" l="l" r="r" t="t"/>
            <a:pathLst>
              <a:path h="3318096" w="3943111">
                <a:moveTo>
                  <a:pt x="73119" y="0"/>
                </a:moveTo>
                <a:lnTo>
                  <a:pt x="3572026" y="0"/>
                </a:lnTo>
                <a:lnTo>
                  <a:pt x="3580957" y="11944"/>
                </a:lnTo>
                <a:cubicBezTo>
                  <a:pt x="3809602" y="350384"/>
                  <a:pt x="3943111" y="758379"/>
                  <a:pt x="3943111" y="1197557"/>
                </a:cubicBezTo>
                <a:cubicBezTo>
                  <a:pt x="3943111" y="2368699"/>
                  <a:pt x="2993714" y="3318096"/>
                  <a:pt x="1822572" y="3318096"/>
                </a:cubicBezTo>
                <a:cubicBezTo>
                  <a:pt x="1090609" y="3318096"/>
                  <a:pt x="445264" y="2947238"/>
                  <a:pt x="64188" y="2383171"/>
                </a:cubicBezTo>
                <a:lnTo>
                  <a:pt x="0" y="2277515"/>
                </a:lnTo>
                <a:lnTo>
                  <a:pt x="0" y="117600"/>
                </a:lnTo>
                <a:lnTo>
                  <a:pt x="64188" y="11944"/>
                </a:lnTo>
                <a:close/>
              </a:path>
            </a:pathLst>
          </a:custGeom>
          <a:noFill/>
          <a:effectLst>
            <a:softEdge rad="0"/>
          </a:effectLst>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D1C02F94-885B-43A7-B1FE-9027F7A9FC83}"/>
              </a:ext>
            </a:extLst>
          </p:cNvPr>
          <p:cNvSpPr>
            <a:spLocks noGrp="1"/>
          </p:cNvSpPr>
          <p:nvPr>
            <p:ph idx="1"/>
          </p:nvPr>
        </p:nvSpPr>
        <p:spPr>
          <a:xfrm>
            <a:off x="6525803" y="192197"/>
            <a:ext cx="4555117" cy="6473605"/>
          </a:xfrm>
        </p:spPr>
        <p:txBody>
          <a:bodyPr anchor="ctr">
            <a:normAutofit lnSpcReduction="10000"/>
          </a:bodyPr>
          <a:lstStyle/>
          <a:p>
            <a:pPr>
              <a:spcAft>
                <a:spcPts val="800"/>
              </a:spcAft>
            </a:pPr>
            <a:r>
              <a:rPr b="1" dirty="0" lang="en-CA" sz="2400">
                <a:solidFill>
                  <a:srgbClr val="000000"/>
                </a:solidFill>
                <a:effectLst/>
                <a:latin charset="0" panose="02020404030301010803" pitchFamily="18" typeface="Garamond"/>
                <a:ea charset="0" panose="020F0502020204030204" pitchFamily="34" typeface="Calibri"/>
                <a:cs charset="0" panose="020B0604020202020204" pitchFamily="34" typeface="Arial"/>
              </a:rPr>
              <a:t>Ahmed was so happy! He had saved enough money to buy a cow of his own. Now he could have fresh milk every day. He set off to go to the market near his home to buy a cow. On the way he met his friend </a:t>
            </a:r>
            <a:r>
              <a:rPr b="1" dirty="0" err="1" lang="en-CA" sz="2400">
                <a:solidFill>
                  <a:srgbClr val="000000"/>
                </a:solidFill>
                <a:effectLst/>
                <a:latin charset="0" panose="02020404030301010803" pitchFamily="18" typeface="Garamond"/>
                <a:ea charset="0" panose="020F0502020204030204" pitchFamily="34" typeface="Calibri"/>
                <a:cs charset="0" panose="020B0604020202020204" pitchFamily="34" typeface="Arial"/>
              </a:rPr>
              <a:t>Burayr</a:t>
            </a:r>
            <a:r>
              <a:rPr b="1" dirty="0" lang="en-CA" sz="2400">
                <a:solidFill>
                  <a:srgbClr val="000000"/>
                </a:solidFill>
                <a:effectLst/>
                <a:latin charset="0" panose="02020404030301010803" pitchFamily="18" typeface="Garamond"/>
                <a:ea charset="0" panose="020F0502020204030204" pitchFamily="34" typeface="Calibri"/>
                <a:cs charset="0" panose="020B0604020202020204" pitchFamily="34" typeface="Arial"/>
              </a:rPr>
              <a:t>.</a:t>
            </a:r>
          </a:p>
          <a:p>
            <a:pPr>
              <a:spcAft>
                <a:spcPts val="800"/>
              </a:spcAft>
            </a:pPr>
            <a:r>
              <a:rPr b="1" dirty="0" lang="en-CA" sz="2400">
                <a:solidFill>
                  <a:srgbClr val="0070C0"/>
                </a:solidFill>
                <a:effectLst/>
                <a:latin charset="0" panose="02020404030301010803" pitchFamily="18" typeface="Garamond"/>
                <a:ea charset="0" panose="020F0502020204030204" pitchFamily="34" typeface="Calibri"/>
                <a:cs charset="0" panose="020B0604020202020204" pitchFamily="34" typeface="Arial"/>
              </a:rPr>
              <a:t>‘</a:t>
            </a:r>
            <a:r>
              <a:rPr b="1" dirty="0" err="1" i="1" lang="en-CA" sz="2400">
                <a:solidFill>
                  <a:srgbClr val="0070C0"/>
                </a:solidFill>
                <a:effectLst/>
                <a:latin charset="0" panose="02020404030301010803" pitchFamily="18" typeface="Garamond"/>
                <a:ea charset="0" panose="020F0502020204030204" pitchFamily="34" typeface="Calibri"/>
                <a:cs charset="0" panose="020B0604020202020204" pitchFamily="34" typeface="Arial"/>
              </a:rPr>
              <a:t>Salamun</a:t>
            </a:r>
            <a:r>
              <a:rPr b="1" dirty="0" i="1" lang="en-CA" sz="2400">
                <a:solidFill>
                  <a:srgbClr val="0070C0"/>
                </a:solidFill>
                <a:effectLst/>
                <a:latin charset="0" panose="02020404030301010803" pitchFamily="18" typeface="Garamond"/>
                <a:ea charset="0" panose="020F0502020204030204" pitchFamily="34" typeface="Calibri"/>
                <a:cs charset="0" panose="020B0604020202020204" pitchFamily="34" typeface="Arial"/>
              </a:rPr>
              <a:t> alaykum </a:t>
            </a:r>
            <a:r>
              <a:rPr b="1" dirty="0" lang="en-CA" sz="2400">
                <a:solidFill>
                  <a:srgbClr val="0070C0"/>
                </a:solidFill>
                <a:effectLst/>
                <a:latin charset="0" panose="02020404030301010803" pitchFamily="18" typeface="Garamond"/>
                <a:ea charset="0" panose="020F0502020204030204" pitchFamily="34" typeface="Calibri"/>
                <a:cs charset="0" panose="020B0604020202020204" pitchFamily="34" typeface="Arial"/>
              </a:rPr>
              <a:t>Ahmed!’ said </a:t>
            </a:r>
            <a:r>
              <a:rPr b="1" dirty="0" err="1" lang="en-CA" sz="2400">
                <a:solidFill>
                  <a:srgbClr val="0070C0"/>
                </a:solidFill>
                <a:effectLst/>
                <a:latin charset="0" panose="02020404030301010803" pitchFamily="18" typeface="Garamond"/>
                <a:ea charset="0" panose="020F0502020204030204" pitchFamily="34" typeface="Calibri"/>
                <a:cs charset="0" panose="020B0604020202020204" pitchFamily="34" typeface="Arial"/>
              </a:rPr>
              <a:t>Burayr</a:t>
            </a:r>
            <a:r>
              <a:rPr b="1" dirty="0" lang="en-CA" sz="2400">
                <a:solidFill>
                  <a:srgbClr val="0070C0"/>
                </a:solidFill>
                <a:effectLst/>
                <a:latin charset="0" panose="02020404030301010803" pitchFamily="18" typeface="Garamond"/>
                <a:ea charset="0" panose="020F0502020204030204" pitchFamily="34" typeface="Calibri"/>
                <a:cs charset="0" panose="020B0604020202020204" pitchFamily="34" typeface="Arial"/>
              </a:rPr>
              <a:t>.</a:t>
            </a:r>
          </a:p>
          <a:p>
            <a:pPr>
              <a:spcAft>
                <a:spcPts val="800"/>
              </a:spcAft>
            </a:pPr>
            <a:r>
              <a:rPr b="1" dirty="0" lang="en-CA" sz="2400">
                <a:solidFill>
                  <a:srgbClr val="00B050"/>
                </a:solidFill>
                <a:effectLst/>
                <a:latin charset="0" panose="02020404030301010803" pitchFamily="18" typeface="Garamond"/>
                <a:ea charset="0" panose="020F0502020204030204" pitchFamily="34" typeface="Calibri"/>
                <a:cs charset="0" panose="020B0604020202020204" pitchFamily="34" typeface="Arial"/>
              </a:rPr>
              <a:t>‘</a:t>
            </a:r>
            <a:r>
              <a:rPr b="1" dirty="0" i="1" lang="en-CA" sz="2400">
                <a:solidFill>
                  <a:srgbClr val="00B050"/>
                </a:solidFill>
                <a:effectLst/>
                <a:latin charset="0" panose="02020404030301010803" pitchFamily="18" typeface="Garamond"/>
                <a:ea charset="0" panose="020F0502020204030204" pitchFamily="34" typeface="Calibri"/>
                <a:cs charset="0" panose="020B0604020202020204" pitchFamily="34" typeface="Arial"/>
              </a:rPr>
              <a:t>Alaykum </a:t>
            </a:r>
            <a:r>
              <a:rPr b="1" dirty="0" err="1" i="1" lang="en-CA" sz="2400">
                <a:solidFill>
                  <a:srgbClr val="00B050"/>
                </a:solidFill>
                <a:effectLst/>
                <a:latin charset="0" panose="02020404030301010803" pitchFamily="18" typeface="Garamond"/>
                <a:ea charset="0" panose="020F0502020204030204" pitchFamily="34" typeface="Calibri"/>
                <a:cs charset="0" panose="020B0604020202020204" pitchFamily="34" typeface="Arial"/>
              </a:rPr>
              <a:t>salam</a:t>
            </a:r>
            <a:r>
              <a:rPr b="1" dirty="0" lang="en-CA" sz="2400">
                <a:solidFill>
                  <a:srgbClr val="00B050"/>
                </a:solidFill>
                <a:effectLst/>
                <a:latin charset="0" panose="02020404030301010803" pitchFamily="18" typeface="Garamond"/>
                <a:ea charset="0" panose="020F0502020204030204" pitchFamily="34" typeface="Calibri"/>
                <a:cs charset="0" panose="020B0604020202020204" pitchFamily="34" typeface="Arial"/>
              </a:rPr>
              <a:t>,’ replied Ahmed.</a:t>
            </a:r>
          </a:p>
          <a:p>
            <a:pPr>
              <a:spcAft>
                <a:spcPts val="800"/>
              </a:spcAft>
            </a:pPr>
            <a:r>
              <a:rPr b="1" dirty="0" lang="en-CA" sz="2400">
                <a:solidFill>
                  <a:srgbClr val="0070C0"/>
                </a:solidFill>
                <a:effectLst/>
                <a:latin charset="0" panose="02020404030301010803" pitchFamily="18" typeface="Garamond"/>
                <a:ea charset="0" panose="020F0502020204030204" pitchFamily="34" typeface="Calibri"/>
                <a:cs charset="0" panose="020B0604020202020204" pitchFamily="34" typeface="Arial"/>
              </a:rPr>
              <a:t>‘Where are you going?’ asked </a:t>
            </a:r>
            <a:r>
              <a:rPr b="1" dirty="0" err="1" lang="en-CA" sz="2400">
                <a:solidFill>
                  <a:srgbClr val="0070C0"/>
                </a:solidFill>
                <a:effectLst/>
                <a:latin charset="0" panose="02020404030301010803" pitchFamily="18" typeface="Garamond"/>
                <a:ea charset="0" panose="020F0502020204030204" pitchFamily="34" typeface="Calibri"/>
                <a:cs charset="0" panose="020B0604020202020204" pitchFamily="34" typeface="Arial"/>
              </a:rPr>
              <a:t>Burayr</a:t>
            </a:r>
            <a:r>
              <a:rPr b="1" dirty="0" lang="en-CA" sz="2400">
                <a:solidFill>
                  <a:srgbClr val="0070C0"/>
                </a:solidFill>
                <a:effectLst/>
                <a:latin charset="0" panose="02020404030301010803" pitchFamily="18" typeface="Garamond"/>
                <a:ea charset="0" panose="020F0502020204030204" pitchFamily="34" typeface="Calibri"/>
                <a:cs charset="0" panose="020B0604020202020204" pitchFamily="34" typeface="Arial"/>
              </a:rPr>
              <a:t>.</a:t>
            </a:r>
          </a:p>
          <a:p>
            <a:pPr>
              <a:spcAft>
                <a:spcPts val="800"/>
              </a:spcAft>
            </a:pPr>
            <a:r>
              <a:rPr b="1" dirty="0" lang="en-CA" sz="2400">
                <a:solidFill>
                  <a:srgbClr val="00B050"/>
                </a:solidFill>
                <a:effectLst/>
                <a:latin charset="0" panose="02020404030301010803" pitchFamily="18" typeface="Garamond"/>
                <a:ea charset="0" panose="020F0502020204030204" pitchFamily="34" typeface="Calibri"/>
                <a:cs charset="0" panose="020B0604020202020204" pitchFamily="34" typeface="Arial"/>
              </a:rPr>
              <a:t>‘I am going to the market to buy a cow,’ Ahmed said happily.</a:t>
            </a:r>
          </a:p>
          <a:p>
            <a:pPr>
              <a:spcAft>
                <a:spcPts val="800"/>
              </a:spcAft>
            </a:pPr>
            <a:r>
              <a:rPr b="1" dirty="0" lang="en-CA" sz="2400">
                <a:solidFill>
                  <a:srgbClr val="0070C0"/>
                </a:solidFill>
                <a:effectLst/>
                <a:latin charset="0" panose="02020404030301010803" pitchFamily="18" typeface="Garamond"/>
                <a:ea charset="0" panose="020F0502020204030204" pitchFamily="34" typeface="Calibri"/>
                <a:cs charset="0" panose="020B0604020202020204" pitchFamily="34" typeface="Arial"/>
              </a:rPr>
              <a:t>‘You should say </a:t>
            </a:r>
            <a:r>
              <a:rPr b="1" dirty="0" lang="en-CA" sz="2400">
                <a:solidFill>
                  <a:srgbClr val="FF0000"/>
                </a:solidFill>
                <a:latin charset="0" panose="02020404030301010803" pitchFamily="18" typeface="Garamond"/>
                <a:ea charset="0" panose="020F0502020204030204" pitchFamily="34" typeface="Calibri"/>
                <a:cs charset="0" panose="020B0604020202020204" pitchFamily="34" typeface="Arial"/>
              </a:rPr>
              <a:t>‘</a:t>
            </a:r>
            <a:r>
              <a:rPr b="1" dirty="0" i="1" lang="en-CA" sz="2400">
                <a:solidFill>
                  <a:srgbClr val="FF0000"/>
                </a:solidFill>
                <a:effectLst/>
                <a:latin charset="0" panose="02020404030301010803" pitchFamily="18" typeface="Garamond"/>
                <a:ea charset="0" panose="020F0502020204030204" pitchFamily="34" typeface="Calibri"/>
                <a:cs charset="0" panose="020B0604020202020204" pitchFamily="34" typeface="Arial"/>
              </a:rPr>
              <a:t>Inshallah</a:t>
            </a:r>
            <a:r>
              <a:rPr b="1" dirty="0" lang="en-CA" sz="2400">
                <a:solidFill>
                  <a:srgbClr val="FF0000"/>
                </a:solidFill>
                <a:effectLst/>
                <a:latin charset="0" panose="02020404030301010803" pitchFamily="18" typeface="Garamond"/>
                <a:ea charset="0" panose="020F0502020204030204" pitchFamily="34" typeface="Calibri"/>
                <a:cs charset="0" panose="020B0604020202020204" pitchFamily="34" typeface="Arial"/>
              </a:rPr>
              <a:t>’</a:t>
            </a:r>
            <a:r>
              <a:rPr b="1" dirty="0" lang="en-CA" sz="2400">
                <a:solidFill>
                  <a:srgbClr val="0070C0"/>
                </a:solidFill>
                <a:effectLst/>
                <a:latin charset="0" panose="02020404030301010803" pitchFamily="18" typeface="Garamond"/>
                <a:ea charset="0" panose="020F0502020204030204" pitchFamily="34" typeface="Calibri"/>
                <a:cs charset="0" panose="020B0604020202020204" pitchFamily="34" typeface="Arial"/>
              </a:rPr>
              <a:t>, </a:t>
            </a:r>
            <a:r>
              <a:rPr b="1" dirty="0" err="1" lang="en-CA" sz="2400">
                <a:solidFill>
                  <a:srgbClr val="0070C0"/>
                </a:solidFill>
                <a:effectLst/>
                <a:latin charset="0" panose="02020404030301010803" pitchFamily="18" typeface="Garamond"/>
                <a:ea charset="0" panose="020F0502020204030204" pitchFamily="34" typeface="Calibri"/>
                <a:cs charset="0" panose="020B0604020202020204" pitchFamily="34" typeface="Arial"/>
              </a:rPr>
              <a:t>Burayr</a:t>
            </a:r>
            <a:r>
              <a:rPr b="1" dirty="0" lang="en-CA" sz="2400">
                <a:solidFill>
                  <a:srgbClr val="0070C0"/>
                </a:solidFill>
                <a:effectLst/>
                <a:latin charset="0" panose="02020404030301010803" pitchFamily="18" typeface="Garamond"/>
                <a:ea charset="0" panose="020F0502020204030204" pitchFamily="34" typeface="Calibri"/>
                <a:cs charset="0" panose="020B0604020202020204" pitchFamily="34" typeface="Arial"/>
              </a:rPr>
              <a:t> told him.</a:t>
            </a:r>
          </a:p>
        </p:txBody>
      </p:sp>
      <p:pic>
        <p:nvPicPr>
          <p:cNvPr descr="A screenshot of a computer  Description automatically generated" id="2" name="Picture 1">
            <a:extLst>
              <a:ext uri="{FF2B5EF4-FFF2-40B4-BE49-F238E27FC236}">
                <a16:creationId xmlns:a16="http://schemas.microsoft.com/office/drawing/2014/main" id="{A6FF39F3-90B0-4E6F-9E1B-F127542ADF7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123628" y="102507"/>
            <a:ext cx="932493" cy="1104123"/>
          </a:xfrm>
          <a:prstGeom prst="rect">
            <a:avLst/>
          </a:prstGeom>
        </p:spPr>
      </p:pic>
    </p:spTree>
    <p:extLst>
      <p:ext uri="{BB962C8B-B14F-4D97-AF65-F5344CB8AC3E}">
        <p14:creationId xmlns:p14="http://schemas.microsoft.com/office/powerpoint/2010/main" val="3310793228"/>
      </p:ext>
    </p:extLst>
  </p:cSld>
  <p:clrMapOvr>
    <a:masterClrMapping/>
  </p:clrMapOvr>
</p:sld>
</file>

<file path=ppt/slides/slide15.xml><?xml version="1.0" encoding="utf-8"?>
<p:sld xmlns:p="http://schemas.openxmlformats.org/presentationml/2006/main" xmlns:a="http://schemas.openxmlformats.org/drawing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sp>
        <p:nvSpPr>
          <p:cNvPr id="75" name="Rectangle 74">
            <a:extLst>
              <a:ext uri="{FF2B5EF4-FFF2-40B4-BE49-F238E27FC236}">
                <a16:creationId xmlns:a16="http://schemas.microsoft.com/office/drawing/2014/main" id="{799A8B4F-0FED-46C0-9186-5A8E116D8744}"/>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5708905" y="0"/>
            <a:ext cx="648309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pic>
        <p:nvPicPr>
          <p:cNvPr id="77" name="Picture 76">
            <a:extLst>
              <a:ext uri="{FF2B5EF4-FFF2-40B4-BE49-F238E27FC236}">
                <a16:creationId xmlns:a16="http://schemas.microsoft.com/office/drawing/2014/main" id="{DA6861EE-7660-46C9-80BD-173B8F7454B8}"/>
              </a:ext>
              <a:ext uri="{C183D7F6-B498-43B3-948B-1728B52AA6E4}">
                <adec:decorative xmlns:adec="http://schemas.microsoft.com/office/drawing/2017/decorative" val="1"/>
              </a:ext>
            </a:extLst>
          </p:cNvPr>
          <p:cNvPicPr>
            <a:picLocks noAdjustHandles="1" noChangeArrowheads="1" noChangeAspect="1" noChangeShapeType="1" noCrop="1" noEditPoints="1" noGrp="1" noMove="1" noResize="1" noRot="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a:extLst>
              <a:ext uri="{FF2B5EF4-FFF2-40B4-BE49-F238E27FC236}">
                <a16:creationId xmlns:a16="http://schemas.microsoft.com/office/drawing/2014/main" id="{D1C02F94-885B-43A7-B1FE-9027F7A9FC83}"/>
              </a:ext>
            </a:extLst>
          </p:cNvPr>
          <p:cNvSpPr>
            <a:spLocks noGrp="1"/>
          </p:cNvSpPr>
          <p:nvPr>
            <p:ph idx="1"/>
          </p:nvPr>
        </p:nvSpPr>
        <p:spPr>
          <a:xfrm>
            <a:off x="100014" y="100013"/>
            <a:ext cx="5688876" cy="6571715"/>
          </a:xfrm>
        </p:spPr>
        <p:txBody>
          <a:bodyPr anchor="ctr">
            <a:normAutofit fontScale="92500"/>
          </a:bodyPr>
          <a:lstStyle/>
          <a:p>
            <a:r>
              <a:rPr b="1" dirty="0" lang="en-CA" sz="2400">
                <a:solidFill>
                  <a:srgbClr val="000000"/>
                </a:solidFill>
                <a:effectLst/>
                <a:latin charset="0" panose="02020404030301010803" pitchFamily="18" typeface="Garamond"/>
                <a:ea charset="0" panose="020F0502020204030204" pitchFamily="34" typeface="Calibri"/>
                <a:cs charset="0" panose="020B0604020202020204" pitchFamily="34" typeface="Arial"/>
              </a:rPr>
              <a:t>Ahmed did not think he had to say </a:t>
            </a:r>
            <a:r>
              <a:rPr b="1" dirty="0" i="1" lang="en-CA" sz="2400">
                <a:solidFill>
                  <a:srgbClr val="FF0000"/>
                </a:solidFill>
                <a:effectLst/>
                <a:latin charset="0" panose="02020404030301010803" pitchFamily="18" typeface="Garamond"/>
                <a:ea charset="0" panose="020F0502020204030204" pitchFamily="34" typeface="Calibri"/>
                <a:cs charset="0" panose="020B0604020202020204" pitchFamily="34" typeface="Arial"/>
              </a:rPr>
              <a:t>Inshallah </a:t>
            </a:r>
            <a:r>
              <a:rPr b="1" dirty="0" lang="en-CA" sz="2400">
                <a:solidFill>
                  <a:srgbClr val="000000"/>
                </a:solidFill>
                <a:effectLst/>
                <a:latin charset="0" panose="02020404030301010803" pitchFamily="18" typeface="Garamond"/>
                <a:ea charset="0" panose="020F0502020204030204" pitchFamily="34" typeface="Calibri"/>
                <a:cs charset="0" panose="020B0604020202020204" pitchFamily="34" typeface="Arial"/>
              </a:rPr>
              <a:t>because he had the money and he was on the way to the market. Of course he would buy the cow! He continued on his way. Just before he reached the market, a robber stopped him and took all his money away. Ahmed was very sad. He turned to go back home when he met </a:t>
            </a:r>
            <a:r>
              <a:rPr b="1" dirty="0" err="1" lang="en-CA" sz="2400">
                <a:solidFill>
                  <a:srgbClr val="000000"/>
                </a:solidFill>
                <a:effectLst/>
                <a:latin charset="0" panose="02020404030301010803" pitchFamily="18" typeface="Garamond"/>
                <a:ea charset="0" panose="020F0502020204030204" pitchFamily="34" typeface="Calibri"/>
                <a:cs charset="0" panose="020B0604020202020204" pitchFamily="34" typeface="Arial"/>
              </a:rPr>
              <a:t>Burayr</a:t>
            </a:r>
            <a:r>
              <a:rPr b="1" dirty="0" lang="en-CA" sz="2400">
                <a:solidFill>
                  <a:srgbClr val="000000"/>
                </a:solidFill>
                <a:effectLst/>
                <a:latin charset="0" panose="02020404030301010803" pitchFamily="18" typeface="Garamond"/>
                <a:ea charset="0" panose="020F0502020204030204" pitchFamily="34" typeface="Calibri"/>
                <a:cs charset="0" panose="020B0604020202020204" pitchFamily="34" typeface="Arial"/>
              </a:rPr>
              <a:t> again.</a:t>
            </a:r>
          </a:p>
          <a:p>
            <a:r>
              <a:rPr b="1" baseline="0" dirty="0" i="0" lang="en-US" strike="noStrike" sz="2400" u="none">
                <a:solidFill>
                  <a:srgbClr val="0070C0"/>
                </a:solidFill>
                <a:latin charset="0" panose="02020404030301010803" pitchFamily="18" typeface="Garamond"/>
              </a:rPr>
              <a:t>‘What happened, you look so sad. Where is the cow?’ asked </a:t>
            </a:r>
            <a:r>
              <a:rPr b="1" baseline="0" dirty="0" err="1" i="0" lang="en-US" strike="noStrike" sz="2400" u="none">
                <a:solidFill>
                  <a:srgbClr val="0070C0"/>
                </a:solidFill>
                <a:latin charset="0" panose="02020404030301010803" pitchFamily="18" typeface="Garamond"/>
              </a:rPr>
              <a:t>Burayr</a:t>
            </a:r>
            <a:r>
              <a:rPr b="1" baseline="0" dirty="0" i="0" lang="en-US" strike="noStrike" sz="2400" u="none">
                <a:solidFill>
                  <a:srgbClr val="0070C0"/>
                </a:solidFill>
                <a:latin charset="0" panose="02020404030301010803" pitchFamily="18" typeface="Garamond"/>
              </a:rPr>
              <a:t>.</a:t>
            </a:r>
          </a:p>
          <a:p>
            <a:r>
              <a:rPr b="1" baseline="0" dirty="0" i="0" lang="en-US" strike="noStrike" sz="2400" u="none">
                <a:solidFill>
                  <a:srgbClr val="00B050"/>
                </a:solidFill>
                <a:latin charset="0" panose="02020404030301010803" pitchFamily="18" typeface="Garamond"/>
              </a:rPr>
              <a:t>Ahmed replied, </a:t>
            </a:r>
            <a:r>
              <a:rPr b="1" baseline="0" dirty="0" i="0" lang="en-US" strike="noStrike" sz="2400" u="none">
                <a:solidFill>
                  <a:srgbClr val="FF0000"/>
                </a:solidFill>
                <a:latin charset="0" panose="02020404030301010803" pitchFamily="18" typeface="Garamond"/>
              </a:rPr>
              <a:t>‘</a:t>
            </a:r>
            <a:r>
              <a:rPr b="1" baseline="0" dirty="0" i="1" lang="en-US" strike="noStrike" sz="2400" u="none">
                <a:solidFill>
                  <a:srgbClr val="FF0000"/>
                </a:solidFill>
                <a:latin charset="0" panose="02020404030301010803" pitchFamily="18" typeface="Garamond"/>
              </a:rPr>
              <a:t>Inshallah</a:t>
            </a:r>
            <a:r>
              <a:rPr b="1" baseline="0" dirty="0" i="0" lang="en-US" strike="noStrike" sz="2400" u="none">
                <a:solidFill>
                  <a:srgbClr val="00B050"/>
                </a:solidFill>
                <a:latin charset="0" panose="02020404030301010803" pitchFamily="18" typeface="Garamond"/>
              </a:rPr>
              <a:t>, on the way to the market, a robber caught me, </a:t>
            </a:r>
            <a:r>
              <a:rPr b="1" baseline="0" dirty="0" i="1" lang="en-US" strike="noStrike" sz="2400" u="none">
                <a:solidFill>
                  <a:srgbClr val="FF0000"/>
                </a:solidFill>
                <a:latin charset="0" panose="02020404030301010803" pitchFamily="18" typeface="Garamond"/>
              </a:rPr>
              <a:t>Inshallah </a:t>
            </a:r>
            <a:r>
              <a:rPr b="1" baseline="0" dirty="0" i="0" lang="en-US" strike="noStrike" sz="2400" u="none">
                <a:solidFill>
                  <a:srgbClr val="00B050"/>
                </a:solidFill>
                <a:latin charset="0" panose="02020404030301010803" pitchFamily="18" typeface="Garamond"/>
              </a:rPr>
              <a:t>he emptied my pockets and </a:t>
            </a:r>
            <a:r>
              <a:rPr b="1" baseline="0" dirty="0" i="1" lang="en-US" strike="noStrike" sz="2400" u="none">
                <a:solidFill>
                  <a:srgbClr val="FF0000"/>
                </a:solidFill>
                <a:latin charset="0" panose="02020404030301010803" pitchFamily="18" typeface="Garamond"/>
              </a:rPr>
              <a:t>Inshallah</a:t>
            </a:r>
            <a:r>
              <a:rPr b="1" baseline="0" dirty="0" i="1" lang="en-US" strike="noStrike" sz="2400" u="none">
                <a:solidFill>
                  <a:srgbClr val="00B050"/>
                </a:solidFill>
                <a:latin charset="0" panose="02020404030301010803" pitchFamily="18" typeface="Garamond"/>
              </a:rPr>
              <a:t> </a:t>
            </a:r>
            <a:r>
              <a:rPr b="1" baseline="0" dirty="0" i="0" lang="en-US" strike="noStrike" sz="2400" u="none">
                <a:solidFill>
                  <a:srgbClr val="00B050"/>
                </a:solidFill>
                <a:latin charset="0" panose="02020404030301010803" pitchFamily="18" typeface="Garamond"/>
              </a:rPr>
              <a:t>he took all my money away from me.’</a:t>
            </a:r>
          </a:p>
          <a:p>
            <a:r>
              <a:rPr b="1" baseline="0" dirty="0" err="1" i="0" lang="en-US" strike="noStrike" sz="2400" u="none">
                <a:solidFill>
                  <a:srgbClr val="0070C0"/>
                </a:solidFill>
                <a:latin charset="0" panose="02020404030301010803" pitchFamily="18" typeface="Garamond"/>
              </a:rPr>
              <a:t>Burayr</a:t>
            </a:r>
            <a:r>
              <a:rPr b="1" baseline="0" dirty="0" i="0" lang="en-US" strike="noStrike" sz="2400" u="none">
                <a:solidFill>
                  <a:srgbClr val="0070C0"/>
                </a:solidFill>
                <a:latin charset="0" panose="02020404030301010803" pitchFamily="18" typeface="Garamond"/>
              </a:rPr>
              <a:t> looked at him and smiled and explained that he was saying </a:t>
            </a:r>
            <a:r>
              <a:rPr b="1" baseline="0" dirty="0" i="1" lang="en-US" strike="noStrike" sz="2400" u="none">
                <a:solidFill>
                  <a:srgbClr val="FF0000"/>
                </a:solidFill>
                <a:latin charset="0" panose="02020404030301010803" pitchFamily="18" typeface="Garamond"/>
              </a:rPr>
              <a:t>Inshallah</a:t>
            </a:r>
            <a:r>
              <a:rPr b="1" baseline="0" dirty="0" i="1" lang="en-US" strike="noStrike" sz="2400" u="none">
                <a:solidFill>
                  <a:srgbClr val="0070C0"/>
                </a:solidFill>
                <a:latin charset="0" panose="02020404030301010803" pitchFamily="18" typeface="Garamond"/>
              </a:rPr>
              <a:t> </a:t>
            </a:r>
            <a:r>
              <a:rPr b="1" baseline="0" dirty="0" i="0" lang="en-US" strike="noStrike" sz="2400" u="none">
                <a:solidFill>
                  <a:srgbClr val="0070C0"/>
                </a:solidFill>
                <a:latin charset="0" panose="02020404030301010803" pitchFamily="18" typeface="Garamond"/>
              </a:rPr>
              <a:t>at the wrong places and the wrong time. He should have said it before going to buy the cow.</a:t>
            </a:r>
          </a:p>
        </p:txBody>
      </p:sp>
      <p:sp>
        <p:nvSpPr>
          <p:cNvPr id="79" name="Oval 78">
            <a:extLst>
              <a:ext uri="{FF2B5EF4-FFF2-40B4-BE49-F238E27FC236}">
                <a16:creationId xmlns:a16="http://schemas.microsoft.com/office/drawing/2014/main" id="{38A69B74-22E3-47CC-823F-18BE7930C814}"/>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6089636" y="2960687"/>
            <a:ext cx="2668748" cy="2668748"/>
          </a:xfrm>
          <a:prstGeom prst="ellipse">
            <a:avLst/>
          </a:pr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81" name="Freeform 71">
            <a:extLst>
              <a:ext uri="{FF2B5EF4-FFF2-40B4-BE49-F238E27FC236}">
                <a16:creationId xmlns:a16="http://schemas.microsoft.com/office/drawing/2014/main" id="{1778637B-5DB8-4A75-B2E6-FC2B1BB9A7DB}"/>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8157014" y="2"/>
            <a:ext cx="4034987" cy="3428147"/>
          </a:xfrm>
          <a:custGeom>
            <a:avLst/>
            <a:gdLst>
              <a:gd fmla="*/ 350825 w 4034987" name="connsiteX0"/>
              <a:gd fmla="*/ 0 h 3428147" name="connsiteY0"/>
              <a:gd fmla="*/ 4034987 w 4034987" name="connsiteX1"/>
              <a:gd fmla="*/ 0 h 3428147" name="connsiteY1"/>
              <a:gd fmla="*/ 4034987 w 4034987" name="connsiteX2"/>
              <a:gd fmla="*/ 2505205 h 3428147" name="connsiteY2"/>
              <a:gd fmla="*/ 3951822 w 4034987" name="connsiteX3"/>
              <a:gd fmla="*/ 2616420 h 3428147" name="connsiteY3"/>
              <a:gd fmla="*/ 2230590 w 4034987" name="connsiteX4"/>
              <a:gd fmla="*/ 3428147 h 3428147" name="connsiteY4"/>
              <a:gd fmla="*/ 0 w 4034987" name="connsiteX5"/>
              <a:gd fmla="*/ 1197557 h 3428147" name="connsiteY5"/>
              <a:gd fmla="*/ 269220 w 4034987" name="connsiteX6"/>
              <a:gd fmla="*/ 134326 h 3428147" name="connsiteY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3428147" w="4034987">
                <a:moveTo>
                  <a:pt x="350825" y="0"/>
                </a:moveTo>
                <a:lnTo>
                  <a:pt x="4034987" y="0"/>
                </a:lnTo>
                <a:lnTo>
                  <a:pt x="4034987" y="2505205"/>
                </a:lnTo>
                <a:lnTo>
                  <a:pt x="3951822" y="2616420"/>
                </a:lnTo>
                <a:cubicBezTo>
                  <a:pt x="3542699" y="3112162"/>
                  <a:pt x="2923546" y="3428147"/>
                  <a:pt x="2230590" y="3428147"/>
                </a:cubicBezTo>
                <a:cubicBezTo>
                  <a:pt x="998669" y="3428147"/>
                  <a:pt x="0" y="2429478"/>
                  <a:pt x="0" y="1197557"/>
                </a:cubicBezTo>
                <a:cubicBezTo>
                  <a:pt x="0" y="812582"/>
                  <a:pt x="97526" y="450385"/>
                  <a:pt x="269220" y="134326"/>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anchor="ctr" rtlCol="0" wrap="square">
            <a:noAutofit/>
          </a:bodyPr>
          <a:lstStyle/>
          <a:p>
            <a:pPr algn="ctr"/>
            <a:endParaRPr lang="en-US"/>
          </a:p>
        </p:txBody>
      </p:sp>
      <p:pic>
        <p:nvPicPr>
          <p:cNvPr descr="Robber Money Bag Stock Illustrations – 1,609 Robber Money Bag Stock  Illustrations, Vectors &amp; Clipart - Dreamstime" id="3074" name="Picture 2">
            <a:extLst>
              <a:ext uri="{FF2B5EF4-FFF2-40B4-BE49-F238E27FC236}">
                <a16:creationId xmlns:a16="http://schemas.microsoft.com/office/drawing/2014/main" id="{3114F3EB-B3D9-43EC-8300-3A7078A51612}"/>
              </a:ext>
            </a:extLst>
          </p:cNvPr>
          <p:cNvPicPr>
            <a:picLocks noChangeArrowheads="1" noChangeAspect="1"/>
          </p:cNvPicPr>
          <p:nvPr/>
        </p:nvPicPr>
        <p:blipFill rotWithShape="1">
          <a:blip r:embed="rId4">
            <a:extLst>
              <a:ext uri="{28A0092B-C50C-407E-A947-70E740481C1C}">
                <a14:useLocalDpi xmlns:a14="http://schemas.microsoft.com/office/drawing/2010/main" val="0"/>
              </a:ext>
            </a:extLst>
          </a:blip>
          <a:srcRect b="487" r="-1"/>
          <a:stretch/>
        </p:blipFill>
        <p:spPr bwMode="auto">
          <a:xfrm>
            <a:off x="9059130" y="703703"/>
            <a:ext cx="2429579" cy="2429582"/>
          </a:xfrm>
          <a:prstGeom prst="rect">
            <a:avLst/>
          </a:prstGeom>
          <a:noFill/>
          <a:extLst>
            <a:ext uri="{909E8E84-426E-40DD-AFC4-6F175D3DCCD1}">
              <a14:hiddenFill xmlns:a14="http://schemas.microsoft.com/office/drawing/2010/main">
                <a:solidFill>
                  <a:srgbClr val="FFFFFF"/>
                </a:solidFill>
              </a14:hiddenFill>
            </a:ext>
          </a:extLst>
        </p:spPr>
      </p:pic>
      <p:pic>
        <p:nvPicPr>
          <p:cNvPr descr="Muslim People, Cartoon, Finger, Gesture, Thumb, Child, Toddler transparent  background PNG clipart | HiClipart" id="6" name="Picture 4">
            <a:extLst>
              <a:ext uri="{FF2B5EF4-FFF2-40B4-BE49-F238E27FC236}">
                <a16:creationId xmlns:a16="http://schemas.microsoft.com/office/drawing/2014/main" id="{C34A710F-6463-4FD1-8CF1-6D5B967C6B4A}"/>
              </a:ext>
            </a:extLst>
          </p:cNvPr>
          <p:cNvPicPr>
            <a:picLocks noChangeArrowheads="1" noChangeAspect="1"/>
          </p:cNvPicPr>
          <p:nvPr/>
        </p:nvPicPr>
        <p:blipFill rotWithShape="1">
          <a:blip r:embed="rId5">
            <a:extLst>
              <a:ext uri="{28A0092B-C50C-407E-A947-70E740481C1C}">
                <a14:useLocalDpi xmlns:a14="http://schemas.microsoft.com/office/drawing/2010/main" val="0"/>
              </a:ext>
            </a:extLst>
          </a:blip>
          <a:srcRect b="691" r="1" t="137"/>
          <a:stretch/>
        </p:blipFill>
        <p:spPr bwMode="auto">
          <a:xfrm>
            <a:off x="6480439" y="3428149"/>
            <a:ext cx="1807158" cy="1540864"/>
          </a:xfrm>
          <a:prstGeom prst="rect">
            <a:avLst/>
          </a:prstGeom>
          <a:noFill/>
          <a:extLst>
            <a:ext uri="{909E8E84-426E-40DD-AFC4-6F175D3DCCD1}">
              <a14:hiddenFill xmlns:a14="http://schemas.microsoft.com/office/drawing/2010/main">
                <a:solidFill>
                  <a:srgbClr val="FFFFFF"/>
                </a:solidFill>
              </a14:hiddenFill>
            </a:ext>
          </a:extLst>
        </p:spPr>
      </p:pic>
      <p:sp>
        <p:nvSpPr>
          <p:cNvPr id="83" name="Freeform 75">
            <a:extLst>
              <a:ext uri="{FF2B5EF4-FFF2-40B4-BE49-F238E27FC236}">
                <a16:creationId xmlns:a16="http://schemas.microsoft.com/office/drawing/2014/main" id="{0035A30C-45F3-4EFB-B2E8-6E2A11843D39}"/>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9059131" y="4258570"/>
            <a:ext cx="3132869" cy="2599430"/>
          </a:xfrm>
          <a:custGeom>
            <a:avLst/>
            <a:gdLst>
              <a:gd fmla="*/ 1612418 w 3061881" name="connsiteX0"/>
              <a:gd fmla="*/ 0 h 2540529" name="connsiteY0"/>
              <a:gd fmla="*/ 3030226 w 3061881" name="connsiteX1"/>
              <a:gd fmla="*/ 843844 h 2540529" name="connsiteY1"/>
              <a:gd fmla="*/ 3061881 w 3061881" name="connsiteX2"/>
              <a:gd fmla="*/ 909556 h 2540529" name="connsiteY2"/>
              <a:gd fmla="*/ 3061881 w 3061881" name="connsiteX3"/>
              <a:gd fmla="*/ 2315281 h 2540529" name="connsiteY3"/>
              <a:gd fmla="*/ 3030226 w 3061881" name="connsiteX4"/>
              <a:gd fmla="*/ 2380992 h 2540529" name="connsiteY4"/>
              <a:gd fmla="*/ 2949460 w 3061881" name="connsiteX5"/>
              <a:gd fmla="*/ 2513937 h 2540529" name="connsiteY5"/>
              <a:gd fmla="*/ 2929575 w 3061881" name="connsiteX6"/>
              <a:gd fmla="*/ 2540529 h 2540529" name="connsiteY6"/>
              <a:gd fmla="*/ 295261 w 3061881" name="connsiteX7"/>
              <a:gd fmla="*/ 2540529 h 2540529" name="connsiteY7"/>
              <a:gd fmla="*/ 275376 w 3061881" name="connsiteX8"/>
              <a:gd fmla="*/ 2513937 h 2540529" name="connsiteY8"/>
              <a:gd fmla="*/ 0 w 3061881" name="connsiteX9"/>
              <a:gd fmla="*/ 1612418 h 2540529" name="connsiteY9"/>
              <a:gd fmla="*/ 1612418 w 3061881" name="connsiteX10"/>
              <a:gd fmla="*/ 0 h 2540529" name="connsiteY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b="b" l="l" r="r" t="t"/>
            <a:pathLst>
              <a:path h="2540529" w="3061881">
                <a:moveTo>
                  <a:pt x="1612418" y="0"/>
                </a:moveTo>
                <a:cubicBezTo>
                  <a:pt x="2224646" y="0"/>
                  <a:pt x="2757180" y="341213"/>
                  <a:pt x="3030226" y="843844"/>
                </a:cubicBezTo>
                <a:lnTo>
                  <a:pt x="3061881" y="909556"/>
                </a:lnTo>
                <a:lnTo>
                  <a:pt x="3061881" y="2315281"/>
                </a:lnTo>
                <a:lnTo>
                  <a:pt x="3030226" y="2380992"/>
                </a:lnTo>
                <a:cubicBezTo>
                  <a:pt x="3005404" y="2426686"/>
                  <a:pt x="2978437" y="2471046"/>
                  <a:pt x="2949460" y="2513937"/>
                </a:cubicBezTo>
                <a:lnTo>
                  <a:pt x="2929575" y="2540529"/>
                </a:lnTo>
                <a:lnTo>
                  <a:pt x="295261" y="2540529"/>
                </a:lnTo>
                <a:lnTo>
                  <a:pt x="275376" y="2513937"/>
                </a:lnTo>
                <a:cubicBezTo>
                  <a:pt x="101518" y="2256593"/>
                  <a:pt x="0" y="1946361"/>
                  <a:pt x="0" y="1612418"/>
                </a:cubicBezTo>
                <a:cubicBezTo>
                  <a:pt x="0" y="721904"/>
                  <a:pt x="721904" y="0"/>
                  <a:pt x="1612418"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anchor="ctr" rtlCol="0" wrap="square">
            <a:noAutofit/>
          </a:bodyPr>
          <a:lstStyle/>
          <a:p>
            <a:pPr algn="ctr"/>
            <a:endParaRPr lang="en-US"/>
          </a:p>
        </p:txBody>
      </p:sp>
      <p:pic>
        <p:nvPicPr>
          <p:cNvPr descr="Muslim Boy Clipart , Transparent Cartoon, Free Cliparts &amp; Silhouettes -  NetClipart" id="4" name="Picture 2">
            <a:extLst>
              <a:ext uri="{FF2B5EF4-FFF2-40B4-BE49-F238E27FC236}">
                <a16:creationId xmlns:a16="http://schemas.microsoft.com/office/drawing/2014/main" id="{F874C96A-A524-4CE8-84F7-4F08B6E77CDF}"/>
              </a:ext>
            </a:extLst>
          </p:cNvPr>
          <p:cNvPicPr>
            <a:picLocks noChangeArrowheads="1" noChangeAspect="1"/>
          </p:cNvPicPr>
          <p:nvPr/>
        </p:nvPicPr>
        <p:blipFill rotWithShape="1">
          <a:blip r:embed="rId6">
            <a:extLst>
              <a:ext uri="{28A0092B-C50C-407E-A947-70E740481C1C}">
                <a14:useLocalDpi xmlns:a14="http://schemas.microsoft.com/office/drawing/2010/main" val="0"/>
              </a:ext>
            </a:extLst>
          </a:blip>
          <a:srcRect b="9738" r="3"/>
          <a:stretch/>
        </p:blipFill>
        <p:spPr bwMode="auto">
          <a:xfrm>
            <a:off x="9830212" y="5010263"/>
            <a:ext cx="1838827" cy="1661466"/>
          </a:xfrm>
          <a:prstGeom prst="rect">
            <a:avLst/>
          </a:prstGeom>
          <a:noFill/>
          <a:extLst>
            <a:ext uri="{909E8E84-426E-40DD-AFC4-6F175D3DCCD1}">
              <a14:hiddenFill xmlns:a14="http://schemas.microsoft.com/office/drawing/2010/main">
                <a:solidFill>
                  <a:srgbClr val="FFFFFF"/>
                </a:solidFill>
              </a14:hiddenFill>
            </a:ext>
          </a:extLst>
        </p:spPr>
      </p:pic>
      <p:pic>
        <p:nvPicPr>
          <p:cNvPr descr="A screenshot of a computer  Description automatically generated" id="2" name="Picture 1">
            <a:extLst>
              <a:ext uri="{FF2B5EF4-FFF2-40B4-BE49-F238E27FC236}">
                <a16:creationId xmlns:a16="http://schemas.microsoft.com/office/drawing/2014/main" id="{9094709F-1195-47A2-BD48-AEDD09D81B6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123628" y="102507"/>
            <a:ext cx="932493" cy="1104123"/>
          </a:xfrm>
          <a:prstGeom prst="rect">
            <a:avLst/>
          </a:prstGeom>
        </p:spPr>
      </p:pic>
    </p:spTree>
    <p:extLst>
      <p:ext uri="{BB962C8B-B14F-4D97-AF65-F5344CB8AC3E}">
        <p14:creationId xmlns:p14="http://schemas.microsoft.com/office/powerpoint/2010/main" val="1847603994"/>
      </p:ext>
    </p:extLst>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F4E08-F858-4CCC-B3A9-899C5D83304F}"/>
              </a:ext>
            </a:extLst>
          </p:cNvPr>
          <p:cNvSpPr>
            <a:spLocks noGrp="1"/>
          </p:cNvSpPr>
          <p:nvPr>
            <p:ph type="title"/>
          </p:nvPr>
        </p:nvSpPr>
        <p:spPr>
          <a:xfrm>
            <a:off x="838200" y="241521"/>
            <a:ext cx="10515600" cy="1114667"/>
          </a:xfrm>
        </p:spPr>
        <p:txBody>
          <a:bodyPr>
            <a:normAutofit/>
          </a:bodyPr>
          <a:lstStyle/>
          <a:p>
            <a:pPr algn="ctr"/>
            <a:r>
              <a:rPr b="1" dirty="0" lang="en-CA" sz="4800">
                <a:solidFill>
                  <a:srgbClr val="FF0000"/>
                </a:solidFill>
                <a:latin charset="0" panose="02040502050405020303" pitchFamily="18" typeface="Georgia"/>
              </a:rPr>
              <a:t>Quran Ayah</a:t>
            </a:r>
          </a:p>
        </p:txBody>
      </p:sp>
      <p:sp>
        <p:nvSpPr>
          <p:cNvPr id="3" name="Content Placeholder 2">
            <a:extLst>
              <a:ext uri="{FF2B5EF4-FFF2-40B4-BE49-F238E27FC236}">
                <a16:creationId xmlns:a16="http://schemas.microsoft.com/office/drawing/2014/main" id="{43AD987C-497F-45F6-8F40-C2E6B9F51861}"/>
              </a:ext>
            </a:extLst>
          </p:cNvPr>
          <p:cNvSpPr>
            <a:spLocks noGrp="1"/>
          </p:cNvSpPr>
          <p:nvPr>
            <p:ph idx="1"/>
          </p:nvPr>
        </p:nvSpPr>
        <p:spPr>
          <a:xfrm>
            <a:off x="308225" y="1825625"/>
            <a:ext cx="11640620" cy="4351338"/>
          </a:xfrm>
        </p:spPr>
        <p:txBody>
          <a:bodyPr>
            <a:normAutofit/>
          </a:bodyPr>
          <a:lstStyle/>
          <a:p>
            <a:pPr algn="ctr"/>
            <a:endParaRPr dirty="0" lang="en-CA"/>
          </a:p>
          <a:p>
            <a:pPr algn="ctr" indent="0" marL="0">
              <a:buNone/>
            </a:pPr>
            <a:r>
              <a:rPr b="1" dirty="0" lang="ar-SA" sz="5400">
                <a:solidFill>
                  <a:srgbClr val="7030A0"/>
                </a:solidFill>
                <a:effectLst/>
                <a:latin charset="0" panose="020F0502020204030204" pitchFamily="34" typeface="Calibri"/>
                <a:ea charset="0" panose="020F0502020204030204" pitchFamily="34" typeface="Calibri"/>
                <a:cs charset="0" panose="020B0604020202020204" pitchFamily="34" typeface="Arial"/>
              </a:rPr>
              <a:t>الْحَمْدُ للّهِ </a:t>
            </a:r>
            <a:r>
              <a:rPr b="1" dirty="0" lang="ar-SA" sz="5400">
                <a:solidFill>
                  <a:srgbClr val="00B050"/>
                </a:solidFill>
                <a:effectLst/>
                <a:latin charset="0" panose="020F0502020204030204" pitchFamily="34" typeface="Calibri"/>
                <a:ea charset="0" panose="020F0502020204030204" pitchFamily="34" typeface="Calibri"/>
                <a:cs charset="0" panose="020B0604020202020204" pitchFamily="34" typeface="Arial"/>
              </a:rPr>
              <a:t>رَبّ</a:t>
            </a:r>
            <a:r>
              <a:rPr b="1" dirty="0" lang="ar-SA" sz="5400">
                <a:solidFill>
                  <a:srgbClr val="333333"/>
                </a:solidFill>
                <a:effectLst/>
                <a:latin charset="0" panose="020F0502020204030204" pitchFamily="34" typeface="Calibri"/>
                <a:ea charset="0" panose="020F0502020204030204" pitchFamily="34" typeface="Calibri"/>
                <a:cs charset="0" panose="020B0604020202020204" pitchFamily="34" typeface="Arial"/>
              </a:rPr>
              <a:t>ِ الْعَالَمِينَ</a:t>
            </a:r>
            <a:endParaRPr b="1" dirty="0" lang="en-CA" sz="5400">
              <a:solidFill>
                <a:srgbClr val="333333"/>
              </a:solidFill>
              <a:effectLst/>
              <a:latin charset="0" panose="020F0502020204030204" pitchFamily="34" typeface="Calibri"/>
              <a:ea charset="0" panose="020F0502020204030204" pitchFamily="34" typeface="Calibri"/>
              <a:cs charset="0" panose="020B0604020202020204" pitchFamily="34" typeface="Arial"/>
            </a:endParaRPr>
          </a:p>
          <a:p>
            <a:pPr algn="ctr" indent="0" marL="0">
              <a:buNone/>
            </a:pPr>
            <a:endParaRPr b="1" dirty="0" lang="en-CA" sz="5400">
              <a:latin charset="0" panose="02040502050405020303" pitchFamily="18" typeface="Georgia"/>
            </a:endParaRPr>
          </a:p>
          <a:p>
            <a:pPr algn="ctr" indent="0" marL="0">
              <a:buNone/>
            </a:pPr>
            <a:r>
              <a:rPr b="1" dirty="0" lang="en-CA" sz="4000">
                <a:solidFill>
                  <a:srgbClr val="7030A0"/>
                </a:solidFill>
                <a:latin charset="0" panose="02040502050405020303" pitchFamily="18" typeface="Georgia"/>
              </a:rPr>
              <a:t>All thanks is for Allah</a:t>
            </a:r>
            <a:r>
              <a:rPr b="1" dirty="0" lang="en-CA" sz="4000">
                <a:latin charset="0" panose="02040502050405020303" pitchFamily="18" typeface="Georgia"/>
              </a:rPr>
              <a:t>, </a:t>
            </a:r>
            <a:r>
              <a:rPr b="1" dirty="0" lang="en-CA" sz="4000">
                <a:solidFill>
                  <a:srgbClr val="00B050"/>
                </a:solidFill>
                <a:latin charset="0" panose="02040502050405020303" pitchFamily="18" typeface="Georgia"/>
              </a:rPr>
              <a:t>Lord</a:t>
            </a:r>
            <a:r>
              <a:rPr b="1" dirty="0" lang="en-CA" sz="4000">
                <a:latin charset="0" panose="02040502050405020303" pitchFamily="18" typeface="Georgia"/>
              </a:rPr>
              <a:t> of the worlds </a:t>
            </a:r>
          </a:p>
          <a:p>
            <a:pPr algn="ctr" indent="0" marL="0">
              <a:buNone/>
            </a:pPr>
            <a:r>
              <a:rPr b="1" dirty="0" lang="en-CA" sz="4000">
                <a:latin charset="0" panose="02040502050405020303" pitchFamily="18" typeface="Georgia"/>
              </a:rPr>
              <a:t>(Surat al-</a:t>
            </a:r>
            <a:r>
              <a:rPr b="1" dirty="0" err="1" lang="en-CA" sz="4000">
                <a:latin charset="0" panose="02040502050405020303" pitchFamily="18" typeface="Georgia"/>
              </a:rPr>
              <a:t>Fatihah</a:t>
            </a:r>
            <a:r>
              <a:rPr b="1" dirty="0" lang="en-CA" sz="4000">
                <a:latin charset="0" panose="02040502050405020303" pitchFamily="18" typeface="Georgia"/>
              </a:rPr>
              <a:t>, 1:2)</a:t>
            </a:r>
          </a:p>
        </p:txBody>
      </p:sp>
    </p:spTree>
    <p:extLst>
      <p:ext uri="{BB962C8B-B14F-4D97-AF65-F5344CB8AC3E}">
        <p14:creationId xmlns:p14="http://schemas.microsoft.com/office/powerpoint/2010/main" val="4278649673"/>
      </p:ext>
    </p:extLst>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F4E08-F858-4CCC-B3A9-899C5D83304F}"/>
              </a:ext>
            </a:extLst>
          </p:cNvPr>
          <p:cNvSpPr>
            <a:spLocks noGrp="1"/>
          </p:cNvSpPr>
          <p:nvPr>
            <p:ph type="title"/>
          </p:nvPr>
        </p:nvSpPr>
        <p:spPr>
          <a:xfrm>
            <a:off x="838199" y="0"/>
            <a:ext cx="10515600" cy="632450"/>
          </a:xfrm>
        </p:spPr>
        <p:txBody>
          <a:bodyPr>
            <a:normAutofit fontScale="90000"/>
          </a:bodyPr>
          <a:lstStyle/>
          <a:p>
            <a:pPr algn="ctr"/>
            <a:r>
              <a:rPr b="1" dirty="0" lang="en-CA" sz="4000">
                <a:solidFill>
                  <a:srgbClr val="FF0000"/>
                </a:solidFill>
                <a:latin charset="0" panose="02040502050405020303" pitchFamily="18" typeface="Georgia"/>
              </a:rPr>
              <a:t>Arabic Vocabulary Game</a:t>
            </a:r>
          </a:p>
        </p:txBody>
      </p:sp>
      <p:sp>
        <p:nvSpPr>
          <p:cNvPr id="3" name="Content Placeholder 2">
            <a:extLst>
              <a:ext uri="{FF2B5EF4-FFF2-40B4-BE49-F238E27FC236}">
                <a16:creationId xmlns:a16="http://schemas.microsoft.com/office/drawing/2014/main" id="{43AD987C-497F-45F6-8F40-C2E6B9F51861}"/>
              </a:ext>
            </a:extLst>
          </p:cNvPr>
          <p:cNvSpPr>
            <a:spLocks noGrp="1"/>
          </p:cNvSpPr>
          <p:nvPr>
            <p:ph idx="1"/>
          </p:nvPr>
        </p:nvSpPr>
        <p:spPr>
          <a:xfrm>
            <a:off x="3879779" y="934948"/>
            <a:ext cx="4103242" cy="5923052"/>
          </a:xfrm>
        </p:spPr>
        <p:txBody>
          <a:bodyPr>
            <a:normAutofit fontScale="92500" lnSpcReduction="10000"/>
          </a:bodyPr>
          <a:lstStyle/>
          <a:p>
            <a:pPr algn="ctr"/>
            <a:r>
              <a:rPr b="1" dirty="0" lang="en-CA">
                <a:solidFill>
                  <a:srgbClr val="FFC000"/>
                </a:solidFill>
                <a:latin charset="0" panose="02040502050405020303" pitchFamily="18" typeface="Georgia"/>
              </a:rPr>
              <a:t>Alhamdulillah -  Praise be to Allah </a:t>
            </a:r>
          </a:p>
          <a:p>
            <a:pPr algn="ctr" indent="0" marL="0">
              <a:buNone/>
            </a:pPr>
            <a:endParaRPr b="1" dirty="0" lang="en-CA">
              <a:latin charset="0" panose="02040502050405020303" pitchFamily="18" typeface="Georgia"/>
            </a:endParaRPr>
          </a:p>
          <a:p>
            <a:pPr algn="ctr"/>
            <a:r>
              <a:rPr b="1" dirty="0" lang="en-CA">
                <a:solidFill>
                  <a:srgbClr val="C00000"/>
                </a:solidFill>
                <a:latin charset="0" panose="02040502050405020303" pitchFamily="18" typeface="Georgia"/>
              </a:rPr>
              <a:t>Mashallah - Allah wants it this way </a:t>
            </a:r>
          </a:p>
          <a:p>
            <a:pPr algn="ctr" indent="0" marL="0">
              <a:buNone/>
            </a:pPr>
            <a:endParaRPr b="1" dirty="0" lang="en-CA">
              <a:latin charset="0" panose="02040502050405020303" pitchFamily="18" typeface="Georgia"/>
            </a:endParaRPr>
          </a:p>
          <a:p>
            <a:pPr algn="ctr"/>
            <a:r>
              <a:rPr b="1" dirty="0" lang="en-CA">
                <a:latin charset="0" panose="02040502050405020303" pitchFamily="18" typeface="Georgia"/>
              </a:rPr>
              <a:t>Inshallah - Allah wants it to happen </a:t>
            </a:r>
          </a:p>
          <a:p>
            <a:pPr algn="ctr" indent="0" marL="0">
              <a:buNone/>
            </a:pPr>
            <a:endParaRPr b="1" dirty="0" lang="en-CA">
              <a:latin charset="0" panose="02040502050405020303" pitchFamily="18" typeface="Georgia"/>
            </a:endParaRPr>
          </a:p>
          <a:p>
            <a:pPr algn="ctr"/>
            <a:r>
              <a:rPr b="1" dirty="0" err="1" lang="en-CA">
                <a:solidFill>
                  <a:srgbClr val="00B050"/>
                </a:solidFill>
                <a:latin charset="0" panose="02040502050405020303" pitchFamily="18" typeface="Georgia"/>
              </a:rPr>
              <a:t>Yarhamukallah</a:t>
            </a:r>
            <a:r>
              <a:rPr b="1" dirty="0" lang="en-CA">
                <a:solidFill>
                  <a:srgbClr val="00B050"/>
                </a:solidFill>
                <a:latin charset="0" panose="02040502050405020303" pitchFamily="18" typeface="Georgia"/>
              </a:rPr>
              <a:t> - May Allah be kind to you </a:t>
            </a:r>
          </a:p>
          <a:p>
            <a:pPr algn="ctr" indent="0" marL="0">
              <a:buNone/>
            </a:pPr>
            <a:endParaRPr b="1" dirty="0" lang="en-CA">
              <a:latin charset="0" panose="02040502050405020303" pitchFamily="18" typeface="Georgia"/>
            </a:endParaRPr>
          </a:p>
          <a:p>
            <a:pPr algn="ctr"/>
            <a:r>
              <a:rPr b="1" dirty="0" err="1" lang="en-CA">
                <a:solidFill>
                  <a:srgbClr val="0070C0"/>
                </a:solidFill>
                <a:latin charset="0" panose="02040502050405020303" pitchFamily="18" typeface="Georgia"/>
              </a:rPr>
              <a:t>Jazakallah</a:t>
            </a:r>
            <a:r>
              <a:rPr b="1" dirty="0" lang="en-CA">
                <a:solidFill>
                  <a:srgbClr val="0070C0"/>
                </a:solidFill>
                <a:latin charset="0" panose="02040502050405020303" pitchFamily="18" typeface="Georgia"/>
              </a:rPr>
              <a:t> - May Allah reward you</a:t>
            </a:r>
          </a:p>
        </p:txBody>
      </p:sp>
      <p:pic>
        <p:nvPicPr>
          <p:cNvPr id="4" name="Content Placeholder 4">
            <a:extLst>
              <a:ext uri="{FF2B5EF4-FFF2-40B4-BE49-F238E27FC236}">
                <a16:creationId xmlns:a16="http://schemas.microsoft.com/office/drawing/2014/main" id="{CC046400-91D3-4742-9030-7E6747A3BC64}"/>
              </a:ext>
            </a:extLst>
          </p:cNvPr>
          <p:cNvPicPr>
            <a:picLocks noChangeAspect="1"/>
          </p:cNvPicPr>
          <p:nvPr/>
        </p:nvPicPr>
        <p:blipFill>
          <a:blip r:embed="rId3"/>
          <a:stretch>
            <a:fillRect/>
          </a:stretch>
        </p:blipFill>
        <p:spPr>
          <a:xfrm>
            <a:off x="9236467" y="102742"/>
            <a:ext cx="2955533" cy="2221802"/>
          </a:xfrm>
          <a:prstGeom prst="ellipse">
            <a:avLst/>
          </a:prstGeom>
          <a:ln cap="rnd" w="63500">
            <a:solidFill>
              <a:srgbClr val="333333"/>
            </a:solidFill>
          </a:ln>
          <a:effectLst>
            <a:outerShdw blurRad="381000" dir="5400000" dist="292100" rotWithShape="0" sx="-80000" sy="-18000">
              <a:srgbClr val="000000">
                <a:alpha val="22000"/>
              </a:srgbClr>
            </a:outerShdw>
          </a:effectLst>
          <a:scene3d>
            <a:camera prst="orthographicFront"/>
            <a:lightRig dir="t" rig="contrasting">
              <a:rot lat="0" lon="0" rev="3000000"/>
            </a:lightRig>
          </a:scene3d>
          <a:sp3d contourW="7620">
            <a:bevelT h="31750" w="95250"/>
            <a:contourClr>
              <a:srgbClr val="333333"/>
            </a:contourClr>
          </a:sp3d>
        </p:spPr>
      </p:pic>
      <p:pic>
        <p:nvPicPr>
          <p:cNvPr id="6" name="Picture 5">
            <a:extLst>
              <a:ext uri="{FF2B5EF4-FFF2-40B4-BE49-F238E27FC236}">
                <a16:creationId xmlns:a16="http://schemas.microsoft.com/office/drawing/2014/main" id="{B06E28AE-9255-424B-99AF-694495989DB1}"/>
              </a:ext>
            </a:extLst>
          </p:cNvPr>
          <p:cNvPicPr>
            <a:picLocks noChangeAspect="1"/>
          </p:cNvPicPr>
          <p:nvPr/>
        </p:nvPicPr>
        <p:blipFill>
          <a:blip r:embed="rId4"/>
          <a:stretch>
            <a:fillRect/>
          </a:stretch>
        </p:blipFill>
        <p:spPr>
          <a:xfrm>
            <a:off x="71919" y="875642"/>
            <a:ext cx="3441842" cy="2553358"/>
          </a:xfrm>
          <a:prstGeom prst="rect">
            <a:avLst/>
          </a:prstGeom>
          <a:ln cap="sq" cmpd="thickThin" w="88900">
            <a:solidFill>
              <a:srgbClr val="000000"/>
            </a:solidFill>
            <a:prstDash val="solid"/>
            <a:miter lim="800000"/>
          </a:ln>
          <a:effectLst>
            <a:innerShdw blurRad="76200">
              <a:srgbClr val="000000"/>
            </a:innerShdw>
          </a:effectLst>
        </p:spPr>
      </p:pic>
      <p:pic>
        <p:nvPicPr>
          <p:cNvPr id="8" name="Picture 7">
            <a:extLst>
              <a:ext uri="{FF2B5EF4-FFF2-40B4-BE49-F238E27FC236}">
                <a16:creationId xmlns:a16="http://schemas.microsoft.com/office/drawing/2014/main" id="{B9426505-B9BF-4C21-9BBB-8F5C18349E98}"/>
              </a:ext>
            </a:extLst>
          </p:cNvPr>
          <p:cNvPicPr>
            <a:picLocks noChangeAspect="1"/>
          </p:cNvPicPr>
          <p:nvPr/>
        </p:nvPicPr>
        <p:blipFill>
          <a:blip r:embed="rId5"/>
          <a:stretch>
            <a:fillRect/>
          </a:stretch>
        </p:blipFill>
        <p:spPr>
          <a:xfrm>
            <a:off x="71919" y="4191856"/>
            <a:ext cx="3441842" cy="2666144"/>
          </a:xfrm>
          <a:prstGeom prst="rect">
            <a:avLst/>
          </a:prstGeom>
          <a:ln cap="sq" cmpd="thickThin" w="88900">
            <a:solidFill>
              <a:srgbClr val="000000"/>
            </a:solidFill>
            <a:prstDash val="solid"/>
            <a:miter lim="800000"/>
          </a:ln>
          <a:effectLst>
            <a:innerShdw blurRad="76200">
              <a:srgbClr val="000000"/>
            </a:innerShdw>
          </a:effectLst>
        </p:spPr>
      </p:pic>
      <p:pic>
        <p:nvPicPr>
          <p:cNvPr id="10" name="Picture 9">
            <a:extLst>
              <a:ext uri="{FF2B5EF4-FFF2-40B4-BE49-F238E27FC236}">
                <a16:creationId xmlns:a16="http://schemas.microsoft.com/office/drawing/2014/main" id="{AEF0739C-AE17-4478-92AE-B47E8B61A64D}"/>
              </a:ext>
            </a:extLst>
          </p:cNvPr>
          <p:cNvPicPr>
            <a:picLocks noChangeAspect="1"/>
          </p:cNvPicPr>
          <p:nvPr/>
        </p:nvPicPr>
        <p:blipFill>
          <a:blip r:embed="rId6"/>
          <a:stretch>
            <a:fillRect/>
          </a:stretch>
        </p:blipFill>
        <p:spPr>
          <a:xfrm>
            <a:off x="9236466" y="4705564"/>
            <a:ext cx="2955534" cy="2152436"/>
          </a:xfrm>
          <a:prstGeom prst="rect">
            <a:avLst/>
          </a:prstGeom>
          <a:ln cap="sq" w="38100">
            <a:solidFill>
              <a:srgbClr val="000000"/>
            </a:solidFill>
            <a:prstDash val="solid"/>
            <a:miter lim="800000"/>
          </a:ln>
          <a:effectLst>
            <a:outerShdw algn="tl" blurRad="50800" dir="2700000" dist="38100" rotWithShape="0">
              <a:srgbClr val="000000">
                <a:alpha val="43000"/>
              </a:srgbClr>
            </a:outerShdw>
          </a:effectLst>
        </p:spPr>
      </p:pic>
      <p:pic>
        <p:nvPicPr>
          <p:cNvPr id="12" name="Picture 11">
            <a:extLst>
              <a:ext uri="{FF2B5EF4-FFF2-40B4-BE49-F238E27FC236}">
                <a16:creationId xmlns:a16="http://schemas.microsoft.com/office/drawing/2014/main" id="{02F6A69C-258B-4C34-8905-3F679412FB30}"/>
              </a:ext>
            </a:extLst>
          </p:cNvPr>
          <p:cNvPicPr>
            <a:picLocks noChangeAspect="1"/>
          </p:cNvPicPr>
          <p:nvPr/>
        </p:nvPicPr>
        <p:blipFill>
          <a:blip r:embed="rId7"/>
          <a:stretch>
            <a:fillRect/>
          </a:stretch>
        </p:blipFill>
        <p:spPr>
          <a:xfrm>
            <a:off x="9236467" y="2510326"/>
            <a:ext cx="2955534" cy="1815094"/>
          </a:xfrm>
          <a:prstGeom prst="rect">
            <a:avLst/>
          </a:prstGeom>
          <a:ln cap="sq" w="38100">
            <a:solidFill>
              <a:srgbClr val="000000"/>
            </a:solidFill>
            <a:prstDash val="solid"/>
            <a:miter lim="800000"/>
          </a:ln>
          <a:effectLst>
            <a:outerShdw algn="tl" blurRad="50800" dir="2700000" dist="38100" rotWithShape="0">
              <a:srgbClr val="000000">
                <a:alpha val="43000"/>
              </a:srgbClr>
            </a:outerShdw>
          </a:effectLst>
        </p:spPr>
      </p:pic>
    </p:spTree>
    <p:extLst>
      <p:ext uri="{BB962C8B-B14F-4D97-AF65-F5344CB8AC3E}">
        <p14:creationId xmlns:p14="http://schemas.microsoft.com/office/powerpoint/2010/main" val="2529596445"/>
      </p:ext>
    </p:extLst>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F4E08-F858-4CCC-B3A9-899C5D83304F}"/>
              </a:ext>
            </a:extLst>
          </p:cNvPr>
          <p:cNvSpPr>
            <a:spLocks noGrp="1"/>
          </p:cNvSpPr>
          <p:nvPr>
            <p:ph type="title"/>
          </p:nvPr>
        </p:nvSpPr>
        <p:spPr/>
        <p:txBody>
          <a:bodyPr>
            <a:normAutofit/>
          </a:bodyPr>
          <a:lstStyle/>
          <a:p>
            <a:pPr algn="ctr"/>
            <a:r>
              <a:rPr b="1" dirty="0" i="0" lang="en-CA" sz="3600">
                <a:solidFill>
                  <a:srgbClr val="7030A0"/>
                </a:solidFill>
                <a:effectLst/>
                <a:latin typeface="Georgia"/>
              </a:rPr>
              <a:t>Fi </a:t>
            </a:r>
            <a:r>
              <a:rPr b="1" dirty="0" err="1" i="0" lang="en-CA" sz="3600">
                <a:solidFill>
                  <a:srgbClr val="7030A0"/>
                </a:solidFill>
                <a:effectLst/>
                <a:latin typeface="Georgia"/>
              </a:rPr>
              <a:t>Amanillah</a:t>
            </a:r>
            <a:r>
              <a:rPr b="1" dirty="0" i="0" lang="en-CA" sz="3600">
                <a:solidFill>
                  <a:srgbClr val="7030A0"/>
                </a:solidFill>
                <a:effectLst/>
                <a:latin typeface="Georgia"/>
              </a:rPr>
              <a:t> - “May Allah Protect You</a:t>
            </a:r>
            <a:r>
              <a:rPr b="1" dirty="0" lang="en-CA" sz="3600">
                <a:solidFill>
                  <a:srgbClr val="7030A0"/>
                </a:solidFill>
                <a:latin typeface="Georgia"/>
              </a:rPr>
              <a:t>”</a:t>
            </a:r>
            <a:endParaRPr b="1" dirty="0" lang="en-CA" sz="3600">
              <a:solidFill>
                <a:srgbClr val="7030A0"/>
              </a:solidFill>
              <a:latin charset="0" panose="02040502050405020303" pitchFamily="18" typeface="Georgia"/>
            </a:endParaRPr>
          </a:p>
        </p:txBody>
      </p:sp>
      <p:sp>
        <p:nvSpPr>
          <p:cNvPr id="3" name="Content Placeholder 2">
            <a:extLst>
              <a:ext uri="{FF2B5EF4-FFF2-40B4-BE49-F238E27FC236}">
                <a16:creationId xmlns:a16="http://schemas.microsoft.com/office/drawing/2014/main" id="{43AD987C-497F-45F6-8F40-C2E6B9F51861}"/>
              </a:ext>
            </a:extLst>
          </p:cNvPr>
          <p:cNvSpPr>
            <a:spLocks noGrp="1"/>
          </p:cNvSpPr>
          <p:nvPr>
            <p:ph idx="1"/>
          </p:nvPr>
        </p:nvSpPr>
        <p:spPr/>
        <p:txBody>
          <a:bodyPr anchor="t" bIns="45720" lIns="91440" rIns="91440" rtlCol="0" tIns="45720" vert="horz">
            <a:normAutofit/>
          </a:bodyPr>
          <a:lstStyle/>
          <a:p>
            <a:r>
              <a:rPr b="1" dirty="0" lang="en-CA">
                <a:latin typeface="Georgia"/>
              </a:rPr>
              <a:t>Thank you for joining us today Boys &amp; </a:t>
            </a:r>
            <a:r>
              <a:rPr b="1" lang="en-CA">
                <a:latin typeface="Georgia"/>
              </a:rPr>
              <a:t>Girls</a:t>
            </a:r>
          </a:p>
          <a:p>
            <a:r>
              <a:rPr b="1" dirty="0" lang="en-CA">
                <a:solidFill>
                  <a:srgbClr val="FF0000"/>
                </a:solidFill>
                <a:latin charset="0" panose="02040502050405020303" pitchFamily="18" typeface="Georgia"/>
              </a:rPr>
              <a:t>Remember to thank Allah this week</a:t>
            </a:r>
          </a:p>
          <a:p>
            <a:pPr indent="0" marL="0">
              <a:buNone/>
            </a:pPr>
            <a:endParaRPr b="1" dirty="0" lang="en-CA">
              <a:solidFill>
                <a:srgbClr val="FF0000"/>
              </a:solidFill>
              <a:latin charset="0" panose="02040502050405020303" pitchFamily="18" typeface="Georgia"/>
            </a:endParaRPr>
          </a:p>
          <a:p>
            <a:pPr algn="ctr" indent="0" marL="0">
              <a:buNone/>
            </a:pPr>
            <a:r>
              <a:rPr b="1" dirty="0" lang="en-US">
                <a:solidFill>
                  <a:srgbClr val="00B050"/>
                </a:solidFill>
                <a:latin charset="0" panose="02040502050405020303" pitchFamily="18" typeface="Georgia"/>
              </a:rPr>
              <a:t>Imam Ali (a) said, “Remembering Allah makes hard things and unhappiness go away.”</a:t>
            </a:r>
          </a:p>
          <a:p>
            <a:pPr indent="0" marL="0">
              <a:buNone/>
            </a:pPr>
            <a:endParaRPr b="1" dirty="0" lang="en-CA">
              <a:solidFill>
                <a:srgbClr val="FF0000"/>
              </a:solidFill>
              <a:latin charset="0" panose="02040502050405020303" pitchFamily="18" typeface="Georgia"/>
            </a:endParaRPr>
          </a:p>
          <a:p>
            <a:r>
              <a:rPr b="1" lang="en-CA">
                <a:latin typeface="Georgia"/>
              </a:rPr>
              <a:t>Inshallah, see you next week</a:t>
            </a:r>
          </a:p>
        </p:txBody>
      </p:sp>
    </p:spTree>
    <p:extLst>
      <p:ext uri="{BB962C8B-B14F-4D97-AF65-F5344CB8AC3E}">
        <p14:creationId xmlns:p14="http://schemas.microsoft.com/office/powerpoint/2010/main" val="1434322439"/>
      </p:ext>
    </p:extLst>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6B7A8-DEBE-46F0-9BD4-211FA303ECC6}"/>
              </a:ext>
            </a:extLst>
          </p:cNvPr>
          <p:cNvSpPr>
            <a:spLocks noGrp="1"/>
          </p:cNvSpPr>
          <p:nvPr>
            <p:ph type="title"/>
          </p:nvPr>
        </p:nvSpPr>
        <p:spPr/>
        <p:txBody>
          <a:bodyPr/>
          <a:lstStyle/>
          <a:p>
            <a:pPr algn="ctr"/>
            <a:r>
              <a:rPr b="1" dirty="0" lang="en-CA" sz="4400">
                <a:solidFill>
                  <a:srgbClr val="0070C0"/>
                </a:solidFill>
                <a:latin charset="0" panose="02040502050405020303" pitchFamily="18" typeface="Georgia"/>
              </a:rPr>
              <a:t>WELCOME STUDENTS</a:t>
            </a:r>
            <a:endParaRPr dirty="0" lang="en-CA"/>
          </a:p>
        </p:txBody>
      </p:sp>
      <p:sp>
        <p:nvSpPr>
          <p:cNvPr id="3" name="Content Placeholder 2">
            <a:extLst>
              <a:ext uri="{FF2B5EF4-FFF2-40B4-BE49-F238E27FC236}">
                <a16:creationId xmlns:a16="http://schemas.microsoft.com/office/drawing/2014/main" id="{D5EDE28B-669A-4D56-B7C2-760DB5FB327F}"/>
              </a:ext>
            </a:extLst>
          </p:cNvPr>
          <p:cNvSpPr>
            <a:spLocks noGrp="1"/>
          </p:cNvSpPr>
          <p:nvPr>
            <p:ph idx="1"/>
          </p:nvPr>
        </p:nvSpPr>
        <p:spPr>
          <a:xfrm>
            <a:off x="838199" y="1690688"/>
            <a:ext cx="4822861" cy="4486275"/>
          </a:xfrm>
        </p:spPr>
        <p:txBody>
          <a:bodyPr/>
          <a:lstStyle/>
          <a:p>
            <a:pPr algn="ctr"/>
            <a:r>
              <a:rPr b="1" dirty="0" err="1" lang="en-CA" sz="3200">
                <a:solidFill>
                  <a:srgbClr val="00B050"/>
                </a:solidFill>
                <a:latin charset="0" panose="02040502050405020303" pitchFamily="18" typeface="Georgia"/>
              </a:rPr>
              <a:t>Salamun</a:t>
            </a:r>
            <a:r>
              <a:rPr b="1" dirty="0" lang="en-CA" sz="3200">
                <a:solidFill>
                  <a:srgbClr val="00B050"/>
                </a:solidFill>
                <a:latin charset="0" panose="02040502050405020303" pitchFamily="18" typeface="Georgia"/>
              </a:rPr>
              <a:t> Alaykum</a:t>
            </a:r>
          </a:p>
          <a:p>
            <a:pPr algn="ctr" indent="0" marL="0">
              <a:buNone/>
            </a:pPr>
            <a:r>
              <a:rPr b="1" dirty="0" lang="en-CA" sz="3200">
                <a:solidFill>
                  <a:srgbClr val="00B050"/>
                </a:solidFill>
                <a:latin charset="0" panose="02040502050405020303" pitchFamily="18" typeface="Georgia"/>
              </a:rPr>
              <a:t>Boys &amp; Girls</a:t>
            </a:r>
          </a:p>
          <a:p>
            <a:pPr algn="ctr" indent="0" marL="0">
              <a:buNone/>
            </a:pPr>
            <a:endParaRPr b="1" dirty="0" lang="en-CA" sz="3200">
              <a:latin charset="0" panose="02040502050405020303" pitchFamily="18" typeface="Georgia"/>
            </a:endParaRPr>
          </a:p>
          <a:p>
            <a:pPr algn="ctr"/>
            <a:r>
              <a:rPr b="1" dirty="0" lang="en-CA" sz="3200">
                <a:solidFill>
                  <a:srgbClr val="7030A0"/>
                </a:solidFill>
                <a:latin charset="0" panose="02040502050405020303" pitchFamily="18" typeface="Georgia"/>
              </a:rPr>
              <a:t>How are you doing?</a:t>
            </a:r>
          </a:p>
          <a:p>
            <a:pPr algn="ctr" indent="0" marL="0">
              <a:buNone/>
            </a:pPr>
            <a:endParaRPr b="1" dirty="0" lang="en-CA" sz="3200">
              <a:solidFill>
                <a:srgbClr val="7030A0"/>
              </a:solidFill>
              <a:latin charset="0" panose="02040502050405020303" pitchFamily="18" typeface="Georgia"/>
            </a:endParaRPr>
          </a:p>
          <a:p>
            <a:pPr algn="ctr"/>
            <a:r>
              <a:rPr b="1" dirty="0" lang="en-CA" sz="3200">
                <a:solidFill>
                  <a:srgbClr val="FFC000"/>
                </a:solidFill>
                <a:latin charset="0" panose="02040502050405020303" pitchFamily="18" typeface="Georgia"/>
              </a:rPr>
              <a:t>I am so HAPPY </a:t>
            </a:r>
          </a:p>
          <a:p>
            <a:pPr algn="ctr" indent="0" marL="0">
              <a:buNone/>
            </a:pPr>
            <a:r>
              <a:rPr b="1" dirty="0" lang="en-CA" sz="3200">
                <a:solidFill>
                  <a:srgbClr val="FFC000"/>
                </a:solidFill>
                <a:latin charset="0" panose="02040502050405020303" pitchFamily="18" typeface="Georgia"/>
              </a:rPr>
              <a:t>to see you !</a:t>
            </a:r>
          </a:p>
          <a:p>
            <a:pPr indent="0" marL="0">
              <a:buNone/>
            </a:pPr>
            <a:endParaRPr dirty="0" lang="en-CA"/>
          </a:p>
        </p:txBody>
      </p:sp>
      <p:pic>
        <p:nvPicPr>
          <p:cNvPr descr="Animated Glitter Smile Cartoon Graphic Smiley Faces Clipart - Free ... -  ClipArt Best - ClipArt Best | Animated emoticons, Smiley, Emoticon" id="4" name="Picture 4">
            <a:extLst>
              <a:ext uri="{FF2B5EF4-FFF2-40B4-BE49-F238E27FC236}">
                <a16:creationId xmlns:a16="http://schemas.microsoft.com/office/drawing/2014/main" id="{DC55120C-153F-4772-95EC-C07864447386}"/>
              </a:ext>
            </a:extLst>
          </p:cNvPr>
          <p:cNvPicPr>
            <a:picLocks noChangeArrowheads="1" noChangeAspect="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1825625"/>
            <a:ext cx="5181600" cy="4246402"/>
          </a:xfrm>
          <a:prstGeom prst="rect">
            <a:avLst/>
          </a:prstGeom>
          <a:ln cap="sq" cmpd="thickThin" w="88900">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8847597"/>
      </p:ext>
    </p:extLst>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fmla="*/ 447 w 447" name="T0"/>
              <a:gd fmla="*/ 1363 h 1363" name="T1"/>
              <a:gd fmla="*/ 0 w 447" name="T2"/>
              <a:gd fmla="*/ 987 h 1363" name="T3"/>
              <a:gd fmla="*/ 0 w 447" name="T4"/>
              <a:gd fmla="*/ 0 h 1363" name="T5"/>
              <a:gd fmla="*/ 447 w 447" name="T6"/>
              <a:gd fmla="*/ 376 h 1363" name="T7"/>
              <a:gd fmla="*/ 447 w 447" name="T8"/>
              <a:gd fmla="*/ 1363 h 1363" name="T9"/>
            </a:gdLst>
            <a:ahLst/>
            <a:cxnLst>
              <a:cxn ang="0">
                <a:pos x="T0" y="T1"/>
              </a:cxn>
              <a:cxn ang="0">
                <a:pos x="T2" y="T3"/>
              </a:cxn>
              <a:cxn ang="0">
                <a:pos x="T4" y="T5"/>
              </a:cxn>
              <a:cxn ang="0">
                <a:pos x="T6" y="T7"/>
              </a:cxn>
              <a:cxn ang="0">
                <a:pos x="T8" y="T9"/>
              </a:cxn>
            </a:cxnLst>
            <a:rect b="b" l="0" r="r" t="0"/>
            <a:pathLst>
              <a:path h="1363" w="447">
                <a:moveTo>
                  <a:pt x="447" y="1363"/>
                </a:moveTo>
                <a:lnTo>
                  <a:pt x="0" y="987"/>
                </a:lnTo>
                <a:lnTo>
                  <a:pt x="0" y="0"/>
                </a:lnTo>
                <a:lnTo>
                  <a:pt x="447" y="376"/>
                </a:lnTo>
                <a:lnTo>
                  <a:pt x="447" y="1363"/>
                </a:lnTo>
                <a:close/>
              </a:path>
            </a:pathLst>
          </a:custGeom>
          <a:solidFill>
            <a:schemeClr val="accent1">
              <a:lumMod val="50000"/>
            </a:schemeClr>
          </a:solidFill>
          <a:ln>
            <a:noFill/>
          </a:ln>
        </p:spPr>
        <p:txBody>
          <a:bodyPr anchor="t" anchorCtr="0" bIns="45720" compatLnSpc="1" lIns="91440" numCol="1" rIns="91440" tIns="45720" vert="horz" wrap="square">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fmla="*/ 254 w 254" name="T0"/>
              <a:gd fmla="*/ 987 h 1109" name="T1"/>
              <a:gd fmla="*/ 0 w 254" name="T2"/>
              <a:gd fmla="*/ 1109 h 1109" name="T3"/>
              <a:gd fmla="*/ 0 w 254" name="T4"/>
              <a:gd fmla="*/ 119 h 1109" name="T5"/>
              <a:gd fmla="*/ 254 w 254" name="T6"/>
              <a:gd fmla="*/ 0 h 1109" name="T7"/>
              <a:gd fmla="*/ 254 w 254" name="T8"/>
              <a:gd fmla="*/ 987 h 1109" name="T9"/>
            </a:gdLst>
            <a:ahLst/>
            <a:cxnLst>
              <a:cxn ang="0">
                <a:pos x="T0" y="T1"/>
              </a:cxn>
              <a:cxn ang="0">
                <a:pos x="T2" y="T3"/>
              </a:cxn>
              <a:cxn ang="0">
                <a:pos x="T4" y="T5"/>
              </a:cxn>
              <a:cxn ang="0">
                <a:pos x="T6" y="T7"/>
              </a:cxn>
              <a:cxn ang="0">
                <a:pos x="T8" y="T9"/>
              </a:cxn>
            </a:cxnLst>
            <a:rect b="b" l="0" r="r" t="0"/>
            <a:pathLst>
              <a:path h="1109" w="254">
                <a:moveTo>
                  <a:pt x="254" y="987"/>
                </a:moveTo>
                <a:lnTo>
                  <a:pt x="0" y="1109"/>
                </a:lnTo>
                <a:lnTo>
                  <a:pt x="0" y="119"/>
                </a:lnTo>
                <a:lnTo>
                  <a:pt x="254" y="0"/>
                </a:lnTo>
                <a:lnTo>
                  <a:pt x="254" y="987"/>
                </a:lnTo>
                <a:close/>
              </a:path>
            </a:pathLst>
          </a:custGeom>
          <a:solidFill>
            <a:schemeClr val="accent1">
              <a:lumMod val="75000"/>
            </a:schemeClr>
          </a:solidFill>
          <a:ln>
            <a:noFill/>
          </a:ln>
        </p:spPr>
        <p:txBody>
          <a:bodyPr anchor="t" anchorCtr="0" bIns="45720" compatLnSpc="1" lIns="91440" numCol="1" rIns="91440" tIns="45720" vert="horz" wrap="square">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fmla="*/ 106 w 106" name="T0"/>
              <a:gd fmla="*/ 1114 h 1114" name="T1"/>
              <a:gd fmla="*/ 0 w 106" name="T2"/>
              <a:gd fmla="*/ 1005 h 1114" name="T3"/>
              <a:gd fmla="*/ 0 w 106" name="T4"/>
              <a:gd fmla="*/ 0 h 1114" name="T5"/>
              <a:gd fmla="*/ 106 w 106" name="T6"/>
              <a:gd fmla="*/ 110 h 1114" name="T7"/>
              <a:gd fmla="*/ 106 w 106" name="T8"/>
              <a:gd fmla="*/ 1114 h 1114" name="T9"/>
            </a:gdLst>
            <a:ahLst/>
            <a:cxnLst>
              <a:cxn ang="0">
                <a:pos x="T0" y="T1"/>
              </a:cxn>
              <a:cxn ang="0">
                <a:pos x="T2" y="T3"/>
              </a:cxn>
              <a:cxn ang="0">
                <a:pos x="T4" y="T5"/>
              </a:cxn>
              <a:cxn ang="0">
                <a:pos x="T6" y="T7"/>
              </a:cxn>
              <a:cxn ang="0">
                <a:pos x="T8" y="T9"/>
              </a:cxn>
            </a:cxnLst>
            <a:rect b="b" l="0" r="r" t="0"/>
            <a:pathLst>
              <a:path h="1114" w="106">
                <a:moveTo>
                  <a:pt x="106" y="1114"/>
                </a:moveTo>
                <a:lnTo>
                  <a:pt x="0" y="1005"/>
                </a:lnTo>
                <a:lnTo>
                  <a:pt x="0" y="0"/>
                </a:lnTo>
                <a:lnTo>
                  <a:pt x="106" y="110"/>
                </a:lnTo>
                <a:lnTo>
                  <a:pt x="106" y="1114"/>
                </a:lnTo>
                <a:close/>
              </a:path>
            </a:pathLst>
          </a:custGeom>
          <a:solidFill>
            <a:schemeClr val="accent1">
              <a:lumMod val="50000"/>
            </a:schemeClr>
          </a:solidFill>
          <a:ln>
            <a:noFill/>
          </a:ln>
        </p:spPr>
        <p:txBody>
          <a:bodyPr anchor="t" anchorCtr="0" bIns="45720" compatLnSpc="1" lIns="91440" numCol="1" rIns="91440" tIns="45720" vert="horz" wrap="square">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fmla="*/ 207 w 207" name="T0"/>
              <a:gd fmla="*/ 987 h 1114" name="T1"/>
              <a:gd fmla="*/ 0 w 207" name="T2"/>
              <a:gd fmla="*/ 1114 h 1114" name="T3"/>
              <a:gd fmla="*/ 0 w 207" name="T4"/>
              <a:gd fmla="*/ 127 h 1114" name="T5"/>
              <a:gd fmla="*/ 207 w 207" name="T6"/>
              <a:gd fmla="*/ 0 h 1114" name="T7"/>
              <a:gd fmla="*/ 207 w 207" name="T8"/>
              <a:gd fmla="*/ 987 h 1114" name="T9"/>
            </a:gdLst>
            <a:ahLst/>
            <a:cxnLst>
              <a:cxn ang="0">
                <a:pos x="T0" y="T1"/>
              </a:cxn>
              <a:cxn ang="0">
                <a:pos x="T2" y="T3"/>
              </a:cxn>
              <a:cxn ang="0">
                <a:pos x="T4" y="T5"/>
              </a:cxn>
              <a:cxn ang="0">
                <a:pos x="T6" y="T7"/>
              </a:cxn>
              <a:cxn ang="0">
                <a:pos x="T8" y="T9"/>
              </a:cxn>
            </a:cxnLst>
            <a:rect b="b" l="0" r="r" t="0"/>
            <a:pathLst>
              <a:path h="1114" w="207">
                <a:moveTo>
                  <a:pt x="207" y="987"/>
                </a:moveTo>
                <a:lnTo>
                  <a:pt x="0" y="1114"/>
                </a:lnTo>
                <a:lnTo>
                  <a:pt x="0" y="127"/>
                </a:lnTo>
                <a:lnTo>
                  <a:pt x="207" y="0"/>
                </a:lnTo>
                <a:lnTo>
                  <a:pt x="207" y="987"/>
                </a:lnTo>
                <a:close/>
              </a:path>
            </a:pathLst>
          </a:custGeom>
          <a:solidFill>
            <a:schemeClr val="accent1">
              <a:lumMod val="50000"/>
            </a:schemeClr>
          </a:solidFill>
          <a:ln>
            <a:noFill/>
          </a:ln>
        </p:spPr>
        <p:txBody>
          <a:bodyPr anchor="t" anchorCtr="0" bIns="45720" compatLnSpc="1" lIns="91440" numCol="1" rIns="91440" tIns="45720" vert="horz" wrap="square">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anchor="t" anchorCtr="0" bIns="45720" compatLnSpc="1" lIns="91440" numCol="1" rIns="91440" tIns="45720" vert="horz" wrap="square">
            <a:prstTxWarp prst="textNoShape">
              <a:avLst/>
            </a:prstTxWarp>
          </a:bodyPr>
          <a:lstStyle/>
          <a:p>
            <a:endParaRPr lang="en-US"/>
          </a:p>
        </p:txBody>
      </p:sp>
      <p:sp>
        <p:nvSpPr>
          <p:cNvPr id="2" name="Title 1">
            <a:extLst>
              <a:ext uri="{FF2B5EF4-FFF2-40B4-BE49-F238E27FC236}">
                <a16:creationId xmlns:a16="http://schemas.microsoft.com/office/drawing/2014/main" id="{48EF4E08-F858-4CCC-B3A9-899C5D83304F}"/>
              </a:ext>
            </a:extLst>
          </p:cNvPr>
          <p:cNvSpPr>
            <a:spLocks noGrp="1"/>
          </p:cNvSpPr>
          <p:nvPr>
            <p:ph type="title"/>
          </p:nvPr>
        </p:nvSpPr>
        <p:spPr>
          <a:xfrm>
            <a:off x="958506" y="800392"/>
            <a:ext cx="10264697" cy="1212102"/>
          </a:xfrm>
        </p:spPr>
        <p:txBody>
          <a:bodyPr>
            <a:normAutofit/>
          </a:bodyPr>
          <a:lstStyle/>
          <a:p>
            <a:pPr algn="ctr"/>
            <a:r>
              <a:rPr b="1" dirty="0" lang="en-US" sz="4000">
                <a:solidFill>
                  <a:srgbClr val="FFFFFF"/>
                </a:solidFill>
                <a:latin charset="0" panose="02040502050405020303" pitchFamily="18" typeface="Georgia"/>
              </a:rPr>
              <a:t>Learning Objectives</a:t>
            </a:r>
            <a:endParaRPr b="1" dirty="0" lang="en-CA" sz="4000">
              <a:solidFill>
                <a:srgbClr val="FFFFFF"/>
              </a:solidFill>
              <a:latin charset="0" panose="02040502050405020303" pitchFamily="18" typeface="Georgia"/>
            </a:endParaRPr>
          </a:p>
        </p:txBody>
      </p:sp>
      <p:sp>
        <p:nvSpPr>
          <p:cNvPr id="3" name="Content Placeholder 2">
            <a:extLst>
              <a:ext uri="{FF2B5EF4-FFF2-40B4-BE49-F238E27FC236}">
                <a16:creationId xmlns:a16="http://schemas.microsoft.com/office/drawing/2014/main" id="{43AD987C-497F-45F6-8F40-C2E6B9F51861}"/>
              </a:ext>
            </a:extLst>
          </p:cNvPr>
          <p:cNvSpPr>
            <a:spLocks noGrp="1"/>
          </p:cNvSpPr>
          <p:nvPr>
            <p:ph idx="1"/>
          </p:nvPr>
        </p:nvSpPr>
        <p:spPr>
          <a:xfrm>
            <a:off x="1304925" y="2490436"/>
            <a:ext cx="9791699" cy="3967514"/>
          </a:xfrm>
        </p:spPr>
        <p:txBody>
          <a:bodyPr anchor="ctr">
            <a:normAutofit/>
          </a:bodyPr>
          <a:lstStyle/>
          <a:p>
            <a:pPr indent="0" marL="0">
              <a:buNone/>
            </a:pPr>
            <a:r>
              <a:rPr b="1" dirty="0" lang="en-US" sz="3200">
                <a:solidFill>
                  <a:srgbClr val="C00000"/>
                </a:solidFill>
                <a:latin charset="0" panose="02040502050405020303" pitchFamily="18" typeface="Georgia"/>
              </a:rPr>
              <a:t>1. To </a:t>
            </a:r>
            <a:r>
              <a:rPr b="1" dirty="0" err="1" lang="en-US" sz="3200">
                <a:solidFill>
                  <a:srgbClr val="C00000"/>
                </a:solidFill>
                <a:latin charset="0" panose="02040502050405020303" pitchFamily="18" typeface="Georgia"/>
              </a:rPr>
              <a:t>recognise</a:t>
            </a:r>
            <a:r>
              <a:rPr b="1" dirty="0" lang="en-US" sz="3200">
                <a:solidFill>
                  <a:srgbClr val="C00000"/>
                </a:solidFill>
                <a:latin charset="0" panose="02040502050405020303" pitchFamily="18" typeface="Georgia"/>
              </a:rPr>
              <a:t> common Islamic phrases </a:t>
            </a:r>
          </a:p>
          <a:p>
            <a:pPr indent="0" marL="0">
              <a:buNone/>
            </a:pPr>
            <a:r>
              <a:rPr b="1" dirty="0" lang="en-US" sz="3200">
                <a:solidFill>
                  <a:srgbClr val="00B050"/>
                </a:solidFill>
                <a:latin charset="0" panose="02040502050405020303" pitchFamily="18" typeface="Georgia"/>
              </a:rPr>
              <a:t>2. To discover when and where these phrases are used </a:t>
            </a:r>
          </a:p>
          <a:p>
            <a:pPr indent="0" marL="0">
              <a:buNone/>
            </a:pPr>
            <a:r>
              <a:rPr b="1" dirty="0" lang="en-US" sz="3200">
                <a:solidFill>
                  <a:srgbClr val="7030A0"/>
                </a:solidFill>
                <a:latin charset="0" panose="02040502050405020303" pitchFamily="18" typeface="Georgia"/>
              </a:rPr>
              <a:t>3. To value that these phrases are meant to keep us in constant remembrance of Allah</a:t>
            </a:r>
            <a:endParaRPr b="1" dirty="0" lang="en-CA" sz="3200">
              <a:solidFill>
                <a:srgbClr val="7030A0"/>
              </a:solidFill>
              <a:latin charset="0" panose="02040502050405020303" pitchFamily="18" typeface="Georgia"/>
            </a:endParaRPr>
          </a:p>
        </p:txBody>
      </p:sp>
      <p:pic>
        <p:nvPicPr>
          <p:cNvPr descr="A screenshot of a computer  Description automatically generated" id="4" name="Picture 3">
            <a:extLst>
              <a:ext uri="{FF2B5EF4-FFF2-40B4-BE49-F238E27FC236}">
                <a16:creationId xmlns:a16="http://schemas.microsoft.com/office/drawing/2014/main" id="{2F3DD15B-25F6-46A9-8753-696096161C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21262" y="5667091"/>
            <a:ext cx="932493" cy="1104123"/>
          </a:xfrm>
          <a:prstGeom prst="rect">
            <a:avLst/>
          </a:prstGeom>
        </p:spPr>
      </p:pic>
    </p:spTree>
    <p:extLst>
      <p:ext uri="{BB962C8B-B14F-4D97-AF65-F5344CB8AC3E}">
        <p14:creationId xmlns:p14="http://schemas.microsoft.com/office/powerpoint/2010/main" val="1816965106"/>
      </p:ext>
    </p:extLst>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AAAE94E3-A7DB-4868-B1E3-E49703488BBC}"/>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2" name="Title 1">
            <a:extLst>
              <a:ext uri="{FF2B5EF4-FFF2-40B4-BE49-F238E27FC236}">
                <a16:creationId xmlns:a16="http://schemas.microsoft.com/office/drawing/2014/main" id="{48EF4E08-F858-4CCC-B3A9-899C5D83304F}"/>
              </a:ext>
            </a:extLst>
          </p:cNvPr>
          <p:cNvSpPr>
            <a:spLocks noGrp="1"/>
          </p:cNvSpPr>
          <p:nvPr>
            <p:ph type="title"/>
          </p:nvPr>
        </p:nvSpPr>
        <p:spPr>
          <a:xfrm>
            <a:off x="589560" y="856180"/>
            <a:ext cx="5279408" cy="1128068"/>
          </a:xfrm>
        </p:spPr>
        <p:txBody>
          <a:bodyPr anchor="ctr">
            <a:normAutofit/>
          </a:bodyPr>
          <a:lstStyle/>
          <a:p>
            <a:pPr algn="ctr"/>
            <a:r>
              <a:rPr b="1" dirty="0" lang="en-CA" sz="4000">
                <a:solidFill>
                  <a:srgbClr val="CC3399"/>
                </a:solidFill>
                <a:latin charset="0" panose="02040502050405020303" pitchFamily="18" typeface="Georgia"/>
              </a:rPr>
              <a:t>ACTIVITY TIME</a:t>
            </a:r>
          </a:p>
        </p:txBody>
      </p:sp>
      <p:grpSp>
        <p:nvGrpSpPr>
          <p:cNvPr id="75" name="Group 74">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ChangeAspect="1" noGrp="1" noMove="1" noResize="1" noRot="1" noUngrp="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76" name="Rectangle 75">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3089" name="Rectangle 76">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grpSp>
      <p:sp>
        <p:nvSpPr>
          <p:cNvPr id="79" name="Rectangle 78">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flipH="1">
            <a:off x="665085" y="2123821"/>
            <a:ext cx="4975066"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3" name="Content Placeholder 2">
            <a:extLst>
              <a:ext uri="{FF2B5EF4-FFF2-40B4-BE49-F238E27FC236}">
                <a16:creationId xmlns:a16="http://schemas.microsoft.com/office/drawing/2014/main" id="{43AD987C-497F-45F6-8F40-C2E6B9F51861}"/>
              </a:ext>
            </a:extLst>
          </p:cNvPr>
          <p:cNvSpPr>
            <a:spLocks noGrp="1"/>
          </p:cNvSpPr>
          <p:nvPr>
            <p:ph idx="1"/>
          </p:nvPr>
        </p:nvSpPr>
        <p:spPr>
          <a:xfrm>
            <a:off x="590719" y="2330505"/>
            <a:ext cx="5278066" cy="3979585"/>
          </a:xfrm>
        </p:spPr>
        <p:txBody>
          <a:bodyPr anchor="ctr">
            <a:normAutofit/>
          </a:bodyPr>
          <a:lstStyle/>
          <a:p>
            <a:r>
              <a:rPr b="1" dirty="0" lang="en-CA" sz="3200">
                <a:latin charset="0" panose="02040502050405020303" pitchFamily="18" typeface="Georgia"/>
              </a:rPr>
              <a:t>Please tell us your name</a:t>
            </a:r>
          </a:p>
          <a:p>
            <a:r>
              <a:rPr b="1" dirty="0" lang="en-CA" sz="3200">
                <a:solidFill>
                  <a:srgbClr val="FF0000"/>
                </a:solidFill>
                <a:latin charset="0" panose="02040502050405020303" pitchFamily="18" typeface="Georgia"/>
              </a:rPr>
              <a:t>Show us the item that you are thankful to Allah for.</a:t>
            </a:r>
          </a:p>
          <a:p>
            <a:r>
              <a:rPr b="1" dirty="0" lang="en-CA" sz="3200">
                <a:latin charset="0" panose="02040502050405020303" pitchFamily="18" typeface="Georgia"/>
              </a:rPr>
              <a:t>Lets all say: </a:t>
            </a:r>
            <a:r>
              <a:rPr b="1" dirty="0" lang="en-CA" sz="3200">
                <a:solidFill>
                  <a:srgbClr val="CC3399"/>
                </a:solidFill>
                <a:latin charset="0" panose="02040502050405020303" pitchFamily="18" typeface="Georgia"/>
              </a:rPr>
              <a:t>Alhamdulillah - Praise be to Allah</a:t>
            </a:r>
          </a:p>
        </p:txBody>
      </p:sp>
      <p:sp>
        <p:nvSpPr>
          <p:cNvPr id="81" name="Rectangle 80">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83" name="Rectangle 82">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6849687" y="357447"/>
            <a:ext cx="4845488" cy="2923587"/>
          </a:xfrm>
          <a:prstGeom prst="rect">
            <a:avLst/>
          </a:prstGeom>
          <a:solidFill>
            <a:schemeClr val="bg1"/>
          </a:solidFill>
          <a:ln>
            <a:noFill/>
          </a:ln>
          <a:effectLst>
            <a:outerShdw algn="t" blurRad="139700" dir="5400000" dist="127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pic>
        <p:nvPicPr>
          <p:cNvPr descr="13 Useful Tips for Teaching Gratitude to Kids" id="3074" name="Picture 2">
            <a:extLst>
              <a:ext uri="{FF2B5EF4-FFF2-40B4-BE49-F238E27FC236}">
                <a16:creationId xmlns:a16="http://schemas.microsoft.com/office/drawing/2014/main" id="{04356B36-BF65-4DA1-9FFE-B9E629A23544}"/>
              </a:ext>
            </a:extLst>
          </p:cNvPr>
          <p:cNvPicPr>
            <a:picLocks noChangeArrowheads="1" noChangeAspect="1"/>
          </p:cNvPicPr>
          <p:nvPr/>
        </p:nvPicPr>
        <p:blipFill>
          <a:blip r:embed="rId3">
            <a:extLst>
              <a:ext uri="{28A0092B-C50C-407E-A947-70E740481C1C}">
                <a14:useLocalDpi xmlns:a14="http://schemas.microsoft.com/office/drawing/2010/main" val="0"/>
              </a:ext>
            </a:extLst>
          </a:blip>
          <a:stretch>
            <a:fillRect/>
          </a:stretch>
        </p:blipFill>
        <p:spPr bwMode="auto">
          <a:xfrm>
            <a:off x="7440468" y="581892"/>
            <a:ext cx="3683342" cy="2518756"/>
          </a:xfrm>
          <a:prstGeom prst="rect">
            <a:avLst/>
          </a:prstGeom>
          <a:noFill/>
          <a:extLst>
            <a:ext uri="{909E8E84-426E-40DD-AFC4-6F175D3DCCD1}">
              <a14:hiddenFill xmlns:a14="http://schemas.microsoft.com/office/drawing/2010/main">
                <a:solidFill>
                  <a:srgbClr val="FFFFFF"/>
                </a:solidFill>
              </a14:hiddenFill>
            </a:ext>
          </a:extLst>
        </p:spPr>
      </p:pic>
      <p:sp>
        <p:nvSpPr>
          <p:cNvPr id="85" name="Rectangle 84">
            <a:extLst>
              <a:ext uri="{FF2B5EF4-FFF2-40B4-BE49-F238E27FC236}">
                <a16:creationId xmlns:a16="http://schemas.microsoft.com/office/drawing/2014/main" id="{8CB5D2D7-DF65-4E86-BFBA-FFB9B5ACEB64}"/>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6849687" y="3505479"/>
            <a:ext cx="4845488" cy="2923587"/>
          </a:xfrm>
          <a:prstGeom prst="rect">
            <a:avLst/>
          </a:prstGeom>
          <a:solidFill>
            <a:schemeClr val="bg1"/>
          </a:solidFill>
          <a:ln>
            <a:noFill/>
          </a:ln>
          <a:effectLst>
            <a:outerShdw algn="t" blurRad="139700" dir="5400000" dist="127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pic>
        <p:nvPicPr>
          <p:cNvPr descr="Thank you Allah for another day to repent. | Islamic quotes, Thank you  allah, Quotes" id="3076" name="Picture 4">
            <a:extLst>
              <a:ext uri="{FF2B5EF4-FFF2-40B4-BE49-F238E27FC236}">
                <a16:creationId xmlns:a16="http://schemas.microsoft.com/office/drawing/2014/main" id="{DF5F139D-B647-4CCB-A106-001ECA9DCAD5}"/>
              </a:ext>
            </a:extLst>
          </p:cNvPr>
          <p:cNvPicPr>
            <a:picLocks noChangeArrowheads="1" noChangeAspect="1"/>
          </p:cNvPicPr>
          <p:nvPr/>
        </p:nvPicPr>
        <p:blipFill>
          <a:blip r:embed="rId4">
            <a:extLst>
              <a:ext uri="{28A0092B-C50C-407E-A947-70E740481C1C}">
                <a14:useLocalDpi xmlns:a14="http://schemas.microsoft.com/office/drawing/2010/main" val="0"/>
              </a:ext>
            </a:extLst>
          </a:blip>
          <a:stretch>
            <a:fillRect/>
          </a:stretch>
        </p:blipFill>
        <p:spPr bwMode="auto">
          <a:xfrm>
            <a:off x="7599873" y="3707894"/>
            <a:ext cx="3362669" cy="2518756"/>
          </a:xfrm>
          <a:prstGeom prst="rect">
            <a:avLst/>
          </a:prstGeom>
          <a:noFill/>
          <a:extLst>
            <a:ext uri="{909E8E84-426E-40DD-AFC4-6F175D3DCCD1}">
              <a14:hiddenFill xmlns:a14="http://schemas.microsoft.com/office/drawing/2010/main">
                <a:solidFill>
                  <a:srgbClr val="FFFFFF"/>
                </a:solidFill>
              </a14:hiddenFill>
            </a:ext>
          </a:extLst>
        </p:spPr>
      </p:pic>
      <p:pic>
        <p:nvPicPr>
          <p:cNvPr descr="A screenshot of a computer  Description automatically generated" id="4" name="Picture 3">
            <a:extLst>
              <a:ext uri="{FF2B5EF4-FFF2-40B4-BE49-F238E27FC236}">
                <a16:creationId xmlns:a16="http://schemas.microsoft.com/office/drawing/2014/main" id="{EF7DF4B2-F96A-4E4B-86E6-92CF2EAD13C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123628" y="102507"/>
            <a:ext cx="932493" cy="1104123"/>
          </a:xfrm>
          <a:prstGeom prst="rect">
            <a:avLst/>
          </a:prstGeom>
        </p:spPr>
      </p:pic>
    </p:spTree>
    <p:extLst>
      <p:ext uri="{BB962C8B-B14F-4D97-AF65-F5344CB8AC3E}">
        <p14:creationId xmlns:p14="http://schemas.microsoft.com/office/powerpoint/2010/main" val="3282346025"/>
      </p:ext>
    </p:extLst>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F4E08-F858-4CCC-B3A9-899C5D83304F}"/>
              </a:ext>
            </a:extLst>
          </p:cNvPr>
          <p:cNvSpPr>
            <a:spLocks noGrp="1"/>
          </p:cNvSpPr>
          <p:nvPr>
            <p:ph type="title"/>
          </p:nvPr>
        </p:nvSpPr>
        <p:spPr>
          <a:xfrm>
            <a:off x="838200" y="241521"/>
            <a:ext cx="10515600" cy="1114667"/>
          </a:xfrm>
        </p:spPr>
        <p:txBody>
          <a:bodyPr>
            <a:normAutofit/>
          </a:bodyPr>
          <a:lstStyle/>
          <a:p>
            <a:pPr algn="ctr"/>
            <a:r>
              <a:rPr b="1" dirty="0" lang="en-CA" sz="4800">
                <a:solidFill>
                  <a:srgbClr val="FF0000"/>
                </a:solidFill>
                <a:latin charset="0" panose="02040502050405020303" pitchFamily="18" typeface="Georgia"/>
              </a:rPr>
              <a:t>Quran Ayah</a:t>
            </a:r>
          </a:p>
        </p:txBody>
      </p:sp>
      <p:sp>
        <p:nvSpPr>
          <p:cNvPr id="3" name="Content Placeholder 2">
            <a:extLst>
              <a:ext uri="{FF2B5EF4-FFF2-40B4-BE49-F238E27FC236}">
                <a16:creationId xmlns:a16="http://schemas.microsoft.com/office/drawing/2014/main" id="{43AD987C-497F-45F6-8F40-C2E6B9F51861}"/>
              </a:ext>
            </a:extLst>
          </p:cNvPr>
          <p:cNvSpPr>
            <a:spLocks noGrp="1"/>
          </p:cNvSpPr>
          <p:nvPr>
            <p:ph idx="1"/>
          </p:nvPr>
        </p:nvSpPr>
        <p:spPr>
          <a:xfrm>
            <a:off x="308225" y="1825625"/>
            <a:ext cx="11640620" cy="4351338"/>
          </a:xfrm>
        </p:spPr>
        <p:txBody>
          <a:bodyPr>
            <a:normAutofit/>
          </a:bodyPr>
          <a:lstStyle/>
          <a:p>
            <a:pPr algn="ctr"/>
            <a:endParaRPr dirty="0" lang="en-CA"/>
          </a:p>
          <a:p>
            <a:pPr algn="ctr" indent="0" marL="0">
              <a:buNone/>
            </a:pPr>
            <a:r>
              <a:rPr b="1" dirty="0" lang="ar-SA" sz="5400">
                <a:solidFill>
                  <a:srgbClr val="7030A0"/>
                </a:solidFill>
                <a:effectLst/>
                <a:latin charset="0" panose="020F0502020204030204" pitchFamily="34" typeface="Calibri"/>
                <a:ea charset="0" panose="020F0502020204030204" pitchFamily="34" typeface="Calibri"/>
                <a:cs charset="0" panose="020B0604020202020204" pitchFamily="34" typeface="Arial"/>
              </a:rPr>
              <a:t>الْحَمْدُ للّهِ </a:t>
            </a:r>
            <a:r>
              <a:rPr b="1" dirty="0" lang="ar-SA" sz="5400">
                <a:solidFill>
                  <a:srgbClr val="00B050"/>
                </a:solidFill>
                <a:effectLst/>
                <a:latin charset="0" panose="020F0502020204030204" pitchFamily="34" typeface="Calibri"/>
                <a:ea charset="0" panose="020F0502020204030204" pitchFamily="34" typeface="Calibri"/>
                <a:cs charset="0" panose="020B0604020202020204" pitchFamily="34" typeface="Arial"/>
              </a:rPr>
              <a:t>رَبّ</a:t>
            </a:r>
            <a:r>
              <a:rPr b="1" dirty="0" lang="ar-SA" sz="5400">
                <a:solidFill>
                  <a:srgbClr val="333333"/>
                </a:solidFill>
                <a:effectLst/>
                <a:latin charset="0" panose="020F0502020204030204" pitchFamily="34" typeface="Calibri"/>
                <a:ea charset="0" panose="020F0502020204030204" pitchFamily="34" typeface="Calibri"/>
                <a:cs charset="0" panose="020B0604020202020204" pitchFamily="34" typeface="Arial"/>
              </a:rPr>
              <a:t>ِ الْعَالَمِينَ</a:t>
            </a:r>
            <a:endParaRPr b="1" dirty="0" lang="en-CA" sz="5400">
              <a:solidFill>
                <a:srgbClr val="333333"/>
              </a:solidFill>
              <a:effectLst/>
              <a:latin charset="0" panose="020F0502020204030204" pitchFamily="34" typeface="Calibri"/>
              <a:ea charset="0" panose="020F0502020204030204" pitchFamily="34" typeface="Calibri"/>
              <a:cs charset="0" panose="020B0604020202020204" pitchFamily="34" typeface="Arial"/>
            </a:endParaRPr>
          </a:p>
          <a:p>
            <a:pPr algn="ctr" indent="0" marL="0">
              <a:buNone/>
            </a:pPr>
            <a:endParaRPr b="1" dirty="0" lang="en-CA" sz="5400">
              <a:latin charset="0" panose="02040502050405020303" pitchFamily="18" typeface="Georgia"/>
            </a:endParaRPr>
          </a:p>
          <a:p>
            <a:pPr algn="ctr" indent="0" marL="0">
              <a:buNone/>
            </a:pPr>
            <a:r>
              <a:rPr b="1" dirty="0" lang="en-CA" sz="4000">
                <a:solidFill>
                  <a:srgbClr val="7030A0"/>
                </a:solidFill>
                <a:latin charset="0" panose="02040502050405020303" pitchFamily="18" typeface="Georgia"/>
              </a:rPr>
              <a:t>All thanks is for Allah</a:t>
            </a:r>
            <a:r>
              <a:rPr b="1" dirty="0" lang="en-CA" sz="4000">
                <a:latin charset="0" panose="02040502050405020303" pitchFamily="18" typeface="Georgia"/>
              </a:rPr>
              <a:t>, </a:t>
            </a:r>
            <a:r>
              <a:rPr b="1" dirty="0" lang="en-CA" sz="4000">
                <a:solidFill>
                  <a:srgbClr val="00B050"/>
                </a:solidFill>
                <a:latin charset="0" panose="02040502050405020303" pitchFamily="18" typeface="Georgia"/>
              </a:rPr>
              <a:t>Lord</a:t>
            </a:r>
            <a:r>
              <a:rPr b="1" dirty="0" lang="en-CA" sz="4000">
                <a:latin charset="0" panose="02040502050405020303" pitchFamily="18" typeface="Georgia"/>
              </a:rPr>
              <a:t> of the worlds </a:t>
            </a:r>
          </a:p>
          <a:p>
            <a:pPr algn="ctr" indent="0" marL="0">
              <a:buNone/>
            </a:pPr>
            <a:r>
              <a:rPr b="1" dirty="0" lang="en-CA" sz="4000">
                <a:latin charset="0" panose="02040502050405020303" pitchFamily="18" typeface="Georgia"/>
              </a:rPr>
              <a:t>(Surat al-</a:t>
            </a:r>
            <a:r>
              <a:rPr b="1" dirty="0" err="1" lang="en-CA" sz="4000">
                <a:latin charset="0" panose="02040502050405020303" pitchFamily="18" typeface="Georgia"/>
              </a:rPr>
              <a:t>Fatihah</a:t>
            </a:r>
            <a:r>
              <a:rPr b="1" dirty="0" lang="en-CA" sz="4000">
                <a:latin charset="0" panose="02040502050405020303" pitchFamily="18" typeface="Georgia"/>
              </a:rPr>
              <a:t>, 1:2)</a:t>
            </a:r>
          </a:p>
        </p:txBody>
      </p:sp>
    </p:spTree>
    <p:extLst>
      <p:ext uri="{BB962C8B-B14F-4D97-AF65-F5344CB8AC3E}">
        <p14:creationId xmlns:p14="http://schemas.microsoft.com/office/powerpoint/2010/main" val="1172145409"/>
      </p:ext>
    </p:extLst>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99AE2756-0FC4-4155-83E7-58AAAB63E757}"/>
              </a:ext>
              <a:ext uri="{C183D7F6-B498-43B3-948B-1728B52AA6E4}">
                <adec:decorative xmlns:adec="http://schemas.microsoft.com/office/drawing/2017/decorative" val="1"/>
              </a:ext>
            </a:extLst>
          </p:cNvPr>
          <p:cNvCxnSpPr>
            <a:cxnSpLocks noAdjustHandles="1" noChangeArrowheads="1" noChangeAspect="1" noChangeShapeType="1" noEditPoints="1" noGrp="1" noMove="1" noResize="1" noRot="1"/>
          </p:cNvCxnSpPr>
          <p:nvPr>
            <p:extLst>
              <p:ext uri="{386F3935-93C4-4BCD-93E2-E3B085C9AB24}">
                <p16:designElem xmlns:p16="http://schemas.microsoft.com/office/powerpoint/2015/main" val="1"/>
              </p:ext>
            </p:extLst>
          </p:nvPr>
        </p:nvCxnSpPr>
        <p:spPr>
          <a:xfrm>
            <a:off x="4065689" y="477749"/>
            <a:ext cx="0" cy="3657600"/>
          </a:xfrm>
          <a:prstGeom prst="line">
            <a:avLst/>
          </a:prstGeom>
          <a:ln cmpd="dbl" w="101600">
            <a:solidFill>
              <a:srgbClr val="595959"/>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247AB924-1B87-43FC-B7C7-B112D5C51A0E}"/>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bwMode="ltGray">
          <a:xfrm>
            <a:off x="378068" y="4633546"/>
            <a:ext cx="11438793" cy="1844256"/>
          </a:xfrm>
          <a:prstGeom prst="rect">
            <a:avLst/>
          </a:prstGeom>
          <a:solidFill>
            <a:srgbClr val="404040"/>
          </a:solidFill>
          <a:ln cap="sq" cmpd="thinThick" w="127000">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4" name="Title 3">
            <a:extLst>
              <a:ext uri="{FF2B5EF4-FFF2-40B4-BE49-F238E27FC236}">
                <a16:creationId xmlns:a16="http://schemas.microsoft.com/office/drawing/2014/main" id="{7435549B-C796-4E3A-B291-F1E501DB49B9}"/>
              </a:ext>
            </a:extLst>
          </p:cNvPr>
          <p:cNvSpPr>
            <a:spLocks noGrp="1"/>
          </p:cNvSpPr>
          <p:nvPr>
            <p:ph type="title"/>
          </p:nvPr>
        </p:nvSpPr>
        <p:spPr>
          <a:xfrm>
            <a:off x="527538" y="4756638"/>
            <a:ext cx="11139854" cy="930447"/>
          </a:xfrm>
        </p:spPr>
        <p:txBody>
          <a:bodyPr anchor="b" bIns="45720" lIns="91440" rIns="91440" rtlCol="0" tIns="45720" vert="horz">
            <a:normAutofit/>
          </a:bodyPr>
          <a:lstStyle/>
          <a:p>
            <a:pPr algn="ctr"/>
            <a:r>
              <a:rPr b="1" dirty="0" lang="en-US" sz="5400">
                <a:solidFill>
                  <a:srgbClr val="FFFFFF"/>
                </a:solidFill>
                <a:latin typeface="Garamond"/>
              </a:rPr>
              <a:t>Alhamdulillah</a:t>
            </a:r>
            <a:endParaRPr b="1" dirty="0" lang="en-US" sz="5400">
              <a:solidFill>
                <a:srgbClr val="FFFFFF"/>
              </a:solidFill>
              <a:latin charset="0" panose="02020404030301010803" pitchFamily="18" typeface="Garamond"/>
            </a:endParaRPr>
          </a:p>
        </p:txBody>
      </p:sp>
      <p:pic>
        <p:nvPicPr>
          <p:cNvPr id="2" name="Picture 1">
            <a:extLst>
              <a:ext uri="{FF2B5EF4-FFF2-40B4-BE49-F238E27FC236}">
                <a16:creationId xmlns:a16="http://schemas.microsoft.com/office/drawing/2014/main" id="{D1709E12-4914-4E5C-81B2-CFC7895583FF}"/>
              </a:ext>
            </a:extLst>
          </p:cNvPr>
          <p:cNvPicPr>
            <a:picLocks noChangeAspect="1"/>
          </p:cNvPicPr>
          <p:nvPr/>
        </p:nvPicPr>
        <p:blipFill>
          <a:blip r:embed="rId3"/>
          <a:stretch>
            <a:fillRect/>
          </a:stretch>
        </p:blipFill>
        <p:spPr>
          <a:xfrm>
            <a:off x="309030" y="1388126"/>
            <a:ext cx="3454021" cy="2577796"/>
          </a:xfrm>
          <a:prstGeom prst="rect">
            <a:avLst/>
          </a:prstGeom>
          <a:ln cap="sq" cmpd="thickThin" w="88900">
            <a:solidFill>
              <a:srgbClr val="000000"/>
            </a:solidFill>
            <a:prstDash val="solid"/>
            <a:miter lim="800000"/>
          </a:ln>
          <a:effectLst>
            <a:innerShdw blurRad="76200">
              <a:srgbClr val="000000"/>
            </a:innerShdw>
          </a:effectLst>
        </p:spPr>
      </p:pic>
      <p:pic>
        <p:nvPicPr>
          <p:cNvPr id="6" name="Picture 5">
            <a:extLst>
              <a:ext uri="{FF2B5EF4-FFF2-40B4-BE49-F238E27FC236}">
                <a16:creationId xmlns:a16="http://schemas.microsoft.com/office/drawing/2014/main" id="{E8537AC3-EEF3-4701-9FFD-F718A9C5E87C}"/>
              </a:ext>
            </a:extLst>
          </p:cNvPr>
          <p:cNvPicPr>
            <a:picLocks noChangeAspect="1"/>
          </p:cNvPicPr>
          <p:nvPr/>
        </p:nvPicPr>
        <p:blipFill rotWithShape="1">
          <a:blip r:embed="rId4"/>
          <a:srcRect b="145" t="2"/>
          <a:stretch/>
        </p:blipFill>
        <p:spPr>
          <a:xfrm>
            <a:off x="4385729" y="1388126"/>
            <a:ext cx="3433324" cy="2040874"/>
          </a:xfrm>
          <a:prstGeom prst="rect">
            <a:avLst/>
          </a:prstGeom>
        </p:spPr>
      </p:pic>
      <p:cxnSp>
        <p:nvCxnSpPr>
          <p:cNvPr id="15" name="Straight Connector 14">
            <a:extLst>
              <a:ext uri="{FF2B5EF4-FFF2-40B4-BE49-F238E27FC236}">
                <a16:creationId xmlns:a16="http://schemas.microsoft.com/office/drawing/2014/main" id="{818DC98F-4057-4645-B948-F604F39A9CFE}"/>
              </a:ext>
              <a:ext uri="{C183D7F6-B498-43B3-948B-1728B52AA6E4}">
                <adec:decorative xmlns:adec="http://schemas.microsoft.com/office/drawing/2017/decorative" val="1"/>
              </a:ext>
            </a:extLst>
          </p:cNvPr>
          <p:cNvCxnSpPr>
            <a:cxnSpLocks noAdjustHandles="1" noChangeArrowheads="1" noChangeAspect="1" noChangeShapeType="1" noEditPoints="1" noGrp="1" noMove="1" noResize="1" noRot="1"/>
          </p:cNvCxnSpPr>
          <p:nvPr>
            <p:extLst>
              <p:ext uri="{386F3935-93C4-4BCD-93E2-E3B085C9AB24}">
                <p16:designElem xmlns:p16="http://schemas.microsoft.com/office/powerpoint/2015/main" val="1"/>
              </p:ext>
            </p:extLst>
          </p:nvPr>
        </p:nvCxnSpPr>
        <p:spPr>
          <a:xfrm>
            <a:off x="8153400" y="477749"/>
            <a:ext cx="0" cy="3657600"/>
          </a:xfrm>
          <a:prstGeom prst="line">
            <a:avLst/>
          </a:prstGeom>
          <a:ln cmpd="dbl" w="101600">
            <a:solidFill>
              <a:srgbClr val="595959"/>
            </a:solidFill>
          </a:ln>
        </p:spPr>
        <p:style>
          <a:lnRef idx="1">
            <a:schemeClr val="accent1"/>
          </a:lnRef>
          <a:fillRef idx="0">
            <a:schemeClr val="accent1"/>
          </a:fillRef>
          <a:effectRef idx="0">
            <a:schemeClr val="accent1"/>
          </a:effectRef>
          <a:fontRef idx="minor">
            <a:schemeClr val="tx1"/>
          </a:fontRef>
        </p:style>
      </p:cxnSp>
      <p:pic>
        <p:nvPicPr>
          <p:cNvPr id="3" name="Content Placeholder 4">
            <a:extLst>
              <a:ext uri="{FF2B5EF4-FFF2-40B4-BE49-F238E27FC236}">
                <a16:creationId xmlns:a16="http://schemas.microsoft.com/office/drawing/2014/main" id="{970A720A-399A-4C78-9615-5F28B6609901}"/>
              </a:ext>
            </a:extLst>
          </p:cNvPr>
          <p:cNvPicPr>
            <a:picLocks noChangeAspect="1"/>
          </p:cNvPicPr>
          <p:nvPr/>
        </p:nvPicPr>
        <p:blipFill>
          <a:blip r:embed="rId5"/>
          <a:stretch>
            <a:fillRect/>
          </a:stretch>
        </p:blipFill>
        <p:spPr>
          <a:xfrm>
            <a:off x="8487749" y="1388125"/>
            <a:ext cx="3329102" cy="2629403"/>
          </a:xfrm>
          <a:prstGeom prst="rect">
            <a:avLst/>
          </a:prstGeom>
          <a:ln cap="sq" cmpd="thickThin" w="88900">
            <a:solidFill>
              <a:srgbClr val="000000"/>
            </a:solidFill>
            <a:prstDash val="solid"/>
            <a:miter lim="800000"/>
          </a:ln>
          <a:effectLst>
            <a:innerShdw blurRad="76200">
              <a:srgbClr val="000000"/>
            </a:innerShdw>
          </a:effectLst>
        </p:spPr>
      </p:pic>
      <p:cxnSp>
        <p:nvCxnSpPr>
          <p:cNvPr id="17" name="Straight Connector 16">
            <a:extLst>
              <a:ext uri="{FF2B5EF4-FFF2-40B4-BE49-F238E27FC236}">
                <a16:creationId xmlns:a16="http://schemas.microsoft.com/office/drawing/2014/main" id="{DAD2B705-4A9B-408D-AA80-4F41045E09DE}"/>
              </a:ext>
              <a:ext uri="{C183D7F6-B498-43B3-948B-1728B52AA6E4}">
                <adec:decorative xmlns:adec="http://schemas.microsoft.com/office/drawing/2017/decorative" val="1"/>
              </a:ext>
            </a:extLst>
          </p:cNvPr>
          <p:cNvCxnSpPr>
            <a:cxnSpLocks noAdjustHandles="1" noChangeArrowheads="1" noChangeAspect="1" noChangeShapeType="1" noEditPoints="1" noGrp="1" noMove="1" noResize="1" noRot="1"/>
          </p:cNvCxnSpPr>
          <p:nvPr>
            <p:extLst>
              <p:ext uri="{386F3935-93C4-4BCD-93E2-E3B085C9AB24}">
                <p16:designElem xmlns:p16="http://schemas.microsoft.com/office/powerpoint/2015/main" val="1"/>
              </p:ext>
            </p:extLst>
          </p:nvPr>
        </p:nvCxnSpPr>
        <p:spPr>
          <a:xfrm>
            <a:off x="2209800" y="5738691"/>
            <a:ext cx="777240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0373847"/>
      </p:ext>
    </p:extLst>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99AE2756-0FC4-4155-83E7-58AAAB63E757}"/>
              </a:ext>
              <a:ext uri="{C183D7F6-B498-43B3-948B-1728B52AA6E4}">
                <adec:decorative xmlns:adec="http://schemas.microsoft.com/office/drawing/2017/decorative" val="1"/>
              </a:ext>
            </a:extLst>
          </p:cNvPr>
          <p:cNvCxnSpPr>
            <a:cxnSpLocks noAdjustHandles="1" noChangeArrowheads="1" noChangeAspect="1" noChangeShapeType="1" noEditPoints="1" noGrp="1" noMove="1" noResize="1" noRot="1"/>
          </p:cNvCxnSpPr>
          <p:nvPr>
            <p:extLst>
              <p:ext uri="{386F3935-93C4-4BCD-93E2-E3B085C9AB24}">
                <p16:designElem xmlns:p16="http://schemas.microsoft.com/office/powerpoint/2015/main" val="1"/>
              </p:ext>
            </p:extLst>
          </p:nvPr>
        </p:nvCxnSpPr>
        <p:spPr>
          <a:xfrm>
            <a:off x="4065689" y="477749"/>
            <a:ext cx="0" cy="3657600"/>
          </a:xfrm>
          <a:prstGeom prst="line">
            <a:avLst/>
          </a:prstGeom>
          <a:ln cmpd="dbl" w="101600">
            <a:solidFill>
              <a:srgbClr val="595959"/>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247AB924-1B87-43FC-B7C7-B112D5C51A0E}"/>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bwMode="ltGray">
          <a:xfrm>
            <a:off x="378068" y="4633546"/>
            <a:ext cx="11438793" cy="1844256"/>
          </a:xfrm>
          <a:prstGeom prst="rect">
            <a:avLst/>
          </a:prstGeom>
          <a:solidFill>
            <a:srgbClr val="404040"/>
          </a:solidFill>
          <a:ln cap="sq" cmpd="thinThick" w="127000">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4" name="Title 3">
            <a:extLst>
              <a:ext uri="{FF2B5EF4-FFF2-40B4-BE49-F238E27FC236}">
                <a16:creationId xmlns:a16="http://schemas.microsoft.com/office/drawing/2014/main" id="{7435549B-C796-4E3A-B291-F1E501DB49B9}"/>
              </a:ext>
            </a:extLst>
          </p:cNvPr>
          <p:cNvSpPr>
            <a:spLocks noGrp="1"/>
          </p:cNvSpPr>
          <p:nvPr>
            <p:ph type="title"/>
          </p:nvPr>
        </p:nvSpPr>
        <p:spPr>
          <a:xfrm>
            <a:off x="527538" y="4756638"/>
            <a:ext cx="11139854" cy="930447"/>
          </a:xfrm>
        </p:spPr>
        <p:txBody>
          <a:bodyPr anchor="b" bIns="45720" lIns="91440" rIns="91440" rtlCol="0" tIns="45720" vert="horz">
            <a:normAutofit/>
          </a:bodyPr>
          <a:lstStyle/>
          <a:p>
            <a:pPr algn="ctr"/>
            <a:r>
              <a:rPr b="1" dirty="0" lang="en-US" sz="5400">
                <a:solidFill>
                  <a:schemeClr val="bg1"/>
                </a:solidFill>
                <a:latin charset="0" panose="02020404030301010803" pitchFamily="18" typeface="Garamond"/>
                <a:cs charset="0" panose="020B0604020202020204" pitchFamily="34" typeface="Arial"/>
              </a:rPr>
              <a:t>Mashallah</a:t>
            </a:r>
            <a:endParaRPr b="1" dirty="0" lang="en-US" sz="5400">
              <a:solidFill>
                <a:schemeClr val="bg1"/>
              </a:solidFill>
              <a:latin charset="0" panose="02020404030301010803" pitchFamily="18" typeface="Garamond"/>
            </a:endParaRPr>
          </a:p>
        </p:txBody>
      </p:sp>
      <p:cxnSp>
        <p:nvCxnSpPr>
          <p:cNvPr id="15" name="Straight Connector 14">
            <a:extLst>
              <a:ext uri="{FF2B5EF4-FFF2-40B4-BE49-F238E27FC236}">
                <a16:creationId xmlns:a16="http://schemas.microsoft.com/office/drawing/2014/main" id="{818DC98F-4057-4645-B948-F604F39A9CFE}"/>
              </a:ext>
              <a:ext uri="{C183D7F6-B498-43B3-948B-1728B52AA6E4}">
                <adec:decorative xmlns:adec="http://schemas.microsoft.com/office/drawing/2017/decorative" val="1"/>
              </a:ext>
            </a:extLst>
          </p:cNvPr>
          <p:cNvCxnSpPr>
            <a:cxnSpLocks noAdjustHandles="1" noChangeArrowheads="1" noChangeAspect="1" noChangeShapeType="1" noEditPoints="1" noGrp="1" noMove="1" noResize="1" noRot="1"/>
          </p:cNvCxnSpPr>
          <p:nvPr>
            <p:extLst>
              <p:ext uri="{386F3935-93C4-4BCD-93E2-E3B085C9AB24}">
                <p16:designElem xmlns:p16="http://schemas.microsoft.com/office/powerpoint/2015/main" val="1"/>
              </p:ext>
            </p:extLst>
          </p:nvPr>
        </p:nvCxnSpPr>
        <p:spPr>
          <a:xfrm>
            <a:off x="8153400" y="477749"/>
            <a:ext cx="0" cy="3657600"/>
          </a:xfrm>
          <a:prstGeom prst="line">
            <a:avLst/>
          </a:prstGeom>
          <a:ln cmpd="dbl" w="101600">
            <a:solidFill>
              <a:srgbClr val="595959"/>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AD2B705-4A9B-408D-AA80-4F41045E09DE}"/>
              </a:ext>
              <a:ext uri="{C183D7F6-B498-43B3-948B-1728B52AA6E4}">
                <adec:decorative xmlns:adec="http://schemas.microsoft.com/office/drawing/2017/decorative" val="1"/>
              </a:ext>
            </a:extLst>
          </p:cNvPr>
          <p:cNvCxnSpPr>
            <a:cxnSpLocks noAdjustHandles="1" noChangeArrowheads="1" noChangeAspect="1" noChangeShapeType="1" noEditPoints="1" noGrp="1" noMove="1" noResize="1" noRot="1"/>
          </p:cNvCxnSpPr>
          <p:nvPr>
            <p:extLst>
              <p:ext uri="{386F3935-93C4-4BCD-93E2-E3B085C9AB24}">
                <p16:designElem xmlns:p16="http://schemas.microsoft.com/office/powerpoint/2015/main" val="1"/>
              </p:ext>
            </p:extLst>
          </p:nvPr>
        </p:nvCxnSpPr>
        <p:spPr>
          <a:xfrm>
            <a:off x="2209800" y="5738691"/>
            <a:ext cx="777240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72113F3F-4EA3-4126-BC01-18EBC45F7B4A}"/>
              </a:ext>
            </a:extLst>
          </p:cNvPr>
          <p:cNvPicPr>
            <a:picLocks noChangeAspect="1"/>
          </p:cNvPicPr>
          <p:nvPr/>
        </p:nvPicPr>
        <p:blipFill>
          <a:blip r:embed="rId3"/>
          <a:stretch>
            <a:fillRect/>
          </a:stretch>
        </p:blipFill>
        <p:spPr>
          <a:xfrm>
            <a:off x="8597862" y="1284799"/>
            <a:ext cx="3218999" cy="2681122"/>
          </a:xfrm>
          <a:prstGeom prst="rect">
            <a:avLst/>
          </a:prstGeom>
          <a:ln cap="sq" cmpd="thickThin" w="88900">
            <a:solidFill>
              <a:srgbClr val="000000"/>
            </a:solidFill>
            <a:prstDash val="solid"/>
            <a:miter lim="800000"/>
          </a:ln>
          <a:effectLst>
            <a:innerShdw blurRad="76200">
              <a:srgbClr val="000000"/>
            </a:innerShdw>
          </a:effectLst>
        </p:spPr>
      </p:pic>
      <p:pic>
        <p:nvPicPr>
          <p:cNvPr id="8" name="Picture 7">
            <a:extLst>
              <a:ext uri="{FF2B5EF4-FFF2-40B4-BE49-F238E27FC236}">
                <a16:creationId xmlns:a16="http://schemas.microsoft.com/office/drawing/2014/main" id="{2EBA998A-5DB2-4891-B698-78F1309F8D84}"/>
              </a:ext>
            </a:extLst>
          </p:cNvPr>
          <p:cNvPicPr>
            <a:picLocks noChangeAspect="1"/>
          </p:cNvPicPr>
          <p:nvPr/>
        </p:nvPicPr>
        <p:blipFill rotWithShape="1">
          <a:blip r:embed="rId4"/>
          <a:srcRect b="574"/>
          <a:stretch/>
        </p:blipFill>
        <p:spPr>
          <a:xfrm>
            <a:off x="4400037" y="1362466"/>
            <a:ext cx="3381919" cy="2107528"/>
          </a:xfrm>
          <a:prstGeom prst="rect">
            <a:avLst/>
          </a:prstGeom>
        </p:spPr>
      </p:pic>
      <p:pic>
        <p:nvPicPr>
          <p:cNvPr id="9" name="Picture 8">
            <a:extLst>
              <a:ext uri="{FF2B5EF4-FFF2-40B4-BE49-F238E27FC236}">
                <a16:creationId xmlns:a16="http://schemas.microsoft.com/office/drawing/2014/main" id="{28524D70-9888-479C-B340-12B1B824E939}"/>
              </a:ext>
            </a:extLst>
          </p:cNvPr>
          <p:cNvPicPr>
            <a:picLocks noChangeAspect="1"/>
          </p:cNvPicPr>
          <p:nvPr/>
        </p:nvPicPr>
        <p:blipFill>
          <a:blip r:embed="rId5"/>
          <a:stretch>
            <a:fillRect/>
          </a:stretch>
        </p:blipFill>
        <p:spPr>
          <a:xfrm>
            <a:off x="430269" y="1303301"/>
            <a:ext cx="3263976" cy="2644118"/>
          </a:xfrm>
          <a:prstGeom prst="rect">
            <a:avLst/>
          </a:prstGeom>
          <a:ln cap="sq" cmpd="thickThin" w="88900">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45281805"/>
      </p:ext>
    </p:extLst>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99AE2756-0FC4-4155-83E7-58AAAB63E757}"/>
              </a:ext>
              <a:ext uri="{C183D7F6-B498-43B3-948B-1728B52AA6E4}">
                <adec:decorative xmlns:adec="http://schemas.microsoft.com/office/drawing/2017/decorative" val="1"/>
              </a:ext>
            </a:extLst>
          </p:cNvPr>
          <p:cNvCxnSpPr>
            <a:cxnSpLocks noAdjustHandles="1" noChangeArrowheads="1" noChangeAspect="1" noChangeShapeType="1" noEditPoints="1" noGrp="1" noMove="1" noResize="1" noRot="1"/>
          </p:cNvCxnSpPr>
          <p:nvPr>
            <p:extLst>
              <p:ext uri="{386F3935-93C4-4BCD-93E2-E3B085C9AB24}">
                <p16:designElem xmlns:p16="http://schemas.microsoft.com/office/powerpoint/2015/main" val="1"/>
              </p:ext>
            </p:extLst>
          </p:nvPr>
        </p:nvCxnSpPr>
        <p:spPr>
          <a:xfrm>
            <a:off x="4065689" y="477749"/>
            <a:ext cx="0" cy="3657600"/>
          </a:xfrm>
          <a:prstGeom prst="line">
            <a:avLst/>
          </a:prstGeom>
          <a:ln cmpd="dbl" w="101600">
            <a:solidFill>
              <a:srgbClr val="595959"/>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247AB924-1B87-43FC-B7C7-B112D5C51A0E}"/>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bwMode="ltGray">
          <a:xfrm>
            <a:off x="378068" y="4633546"/>
            <a:ext cx="11438793" cy="1844256"/>
          </a:xfrm>
          <a:prstGeom prst="rect">
            <a:avLst/>
          </a:prstGeom>
          <a:solidFill>
            <a:srgbClr val="404040"/>
          </a:solidFill>
          <a:ln cap="sq" cmpd="thinThick" w="127000">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4" name="Title 3">
            <a:extLst>
              <a:ext uri="{FF2B5EF4-FFF2-40B4-BE49-F238E27FC236}">
                <a16:creationId xmlns:a16="http://schemas.microsoft.com/office/drawing/2014/main" id="{7435549B-C796-4E3A-B291-F1E501DB49B9}"/>
              </a:ext>
            </a:extLst>
          </p:cNvPr>
          <p:cNvSpPr>
            <a:spLocks noGrp="1"/>
          </p:cNvSpPr>
          <p:nvPr>
            <p:ph type="title"/>
          </p:nvPr>
        </p:nvSpPr>
        <p:spPr>
          <a:xfrm>
            <a:off x="527538" y="4756638"/>
            <a:ext cx="11139854" cy="930447"/>
          </a:xfrm>
        </p:spPr>
        <p:txBody>
          <a:bodyPr anchor="b" bIns="45720" lIns="91440" rIns="91440" rtlCol="0" tIns="45720" vert="horz">
            <a:normAutofit/>
          </a:bodyPr>
          <a:lstStyle/>
          <a:p>
            <a:pPr algn="ctr"/>
            <a:r>
              <a:rPr b="1" dirty="0" lang="en-US" sz="5400">
                <a:solidFill>
                  <a:schemeClr val="bg1"/>
                </a:solidFill>
                <a:latin charset="0" panose="02020404030301010803" pitchFamily="18" typeface="Garamond"/>
                <a:cs charset="0" panose="020B0604020202020204" pitchFamily="34" typeface="Arial"/>
              </a:rPr>
              <a:t>Inshallah</a:t>
            </a:r>
            <a:endParaRPr b="1" dirty="0" lang="en-US" sz="5400">
              <a:solidFill>
                <a:schemeClr val="bg1"/>
              </a:solidFill>
              <a:latin charset="0" panose="02020404030301010803" pitchFamily="18" typeface="Garamond"/>
            </a:endParaRPr>
          </a:p>
        </p:txBody>
      </p:sp>
      <p:cxnSp>
        <p:nvCxnSpPr>
          <p:cNvPr id="15" name="Straight Connector 14">
            <a:extLst>
              <a:ext uri="{FF2B5EF4-FFF2-40B4-BE49-F238E27FC236}">
                <a16:creationId xmlns:a16="http://schemas.microsoft.com/office/drawing/2014/main" id="{818DC98F-4057-4645-B948-F604F39A9CFE}"/>
              </a:ext>
              <a:ext uri="{C183D7F6-B498-43B3-948B-1728B52AA6E4}">
                <adec:decorative xmlns:adec="http://schemas.microsoft.com/office/drawing/2017/decorative" val="1"/>
              </a:ext>
            </a:extLst>
          </p:cNvPr>
          <p:cNvCxnSpPr>
            <a:cxnSpLocks noAdjustHandles="1" noChangeArrowheads="1" noChangeAspect="1" noChangeShapeType="1" noEditPoints="1" noGrp="1" noMove="1" noResize="1" noRot="1"/>
          </p:cNvCxnSpPr>
          <p:nvPr>
            <p:extLst>
              <p:ext uri="{386F3935-93C4-4BCD-93E2-E3B085C9AB24}">
                <p16:designElem xmlns:p16="http://schemas.microsoft.com/office/powerpoint/2015/main" val="1"/>
              </p:ext>
            </p:extLst>
          </p:nvPr>
        </p:nvCxnSpPr>
        <p:spPr>
          <a:xfrm>
            <a:off x="8153400" y="477749"/>
            <a:ext cx="0" cy="3657600"/>
          </a:xfrm>
          <a:prstGeom prst="line">
            <a:avLst/>
          </a:prstGeom>
          <a:ln cmpd="dbl" w="101600">
            <a:solidFill>
              <a:srgbClr val="595959"/>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AD2B705-4A9B-408D-AA80-4F41045E09DE}"/>
              </a:ext>
              <a:ext uri="{C183D7F6-B498-43B3-948B-1728B52AA6E4}">
                <adec:decorative xmlns:adec="http://schemas.microsoft.com/office/drawing/2017/decorative" val="1"/>
              </a:ext>
            </a:extLst>
          </p:cNvPr>
          <p:cNvCxnSpPr>
            <a:cxnSpLocks noAdjustHandles="1" noChangeArrowheads="1" noChangeAspect="1" noChangeShapeType="1" noEditPoints="1" noGrp="1" noMove="1" noResize="1" noRot="1"/>
          </p:cNvCxnSpPr>
          <p:nvPr>
            <p:extLst>
              <p:ext uri="{386F3935-93C4-4BCD-93E2-E3B085C9AB24}">
                <p16:designElem xmlns:p16="http://schemas.microsoft.com/office/powerpoint/2015/main" val="1"/>
              </p:ext>
            </p:extLst>
          </p:nvPr>
        </p:nvCxnSpPr>
        <p:spPr>
          <a:xfrm>
            <a:off x="2209800" y="5738691"/>
            <a:ext cx="777240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F569EE71-4C7E-4CEE-82CA-B0516B044A31}"/>
              </a:ext>
            </a:extLst>
          </p:cNvPr>
          <p:cNvPicPr>
            <a:picLocks noChangeAspect="1"/>
          </p:cNvPicPr>
          <p:nvPr/>
        </p:nvPicPr>
        <p:blipFill rotWithShape="1">
          <a:blip r:embed="rId3"/>
          <a:srcRect b="58" l="5" r="76" t="58"/>
          <a:stretch/>
        </p:blipFill>
        <p:spPr>
          <a:xfrm>
            <a:off x="4272708" y="1384420"/>
            <a:ext cx="3646584" cy="1844257"/>
          </a:xfrm>
          <a:prstGeom prst="rect">
            <a:avLst/>
          </a:prstGeom>
        </p:spPr>
      </p:pic>
      <p:pic>
        <p:nvPicPr>
          <p:cNvPr id="3" name="Picture 2">
            <a:extLst>
              <a:ext uri="{FF2B5EF4-FFF2-40B4-BE49-F238E27FC236}">
                <a16:creationId xmlns:a16="http://schemas.microsoft.com/office/drawing/2014/main" id="{90D68672-143D-4C91-8F22-213551755050}"/>
              </a:ext>
            </a:extLst>
          </p:cNvPr>
          <p:cNvPicPr>
            <a:picLocks noChangeAspect="1"/>
          </p:cNvPicPr>
          <p:nvPr/>
        </p:nvPicPr>
        <p:blipFill>
          <a:blip r:embed="rId4"/>
          <a:stretch>
            <a:fillRect/>
          </a:stretch>
        </p:blipFill>
        <p:spPr>
          <a:xfrm>
            <a:off x="527538" y="1498980"/>
            <a:ext cx="3228995" cy="2395456"/>
          </a:xfrm>
          <a:prstGeom prst="rect">
            <a:avLst/>
          </a:prstGeom>
          <a:ln cap="sq" cmpd="thickThin" w="88900">
            <a:solidFill>
              <a:srgbClr val="000000"/>
            </a:solidFill>
            <a:prstDash val="solid"/>
            <a:miter lim="800000"/>
          </a:ln>
          <a:effectLst>
            <a:innerShdw blurRad="76200">
              <a:srgbClr val="000000"/>
            </a:innerShdw>
          </a:effectLst>
        </p:spPr>
      </p:pic>
      <p:pic>
        <p:nvPicPr>
          <p:cNvPr id="6" name="Picture 5">
            <a:extLst>
              <a:ext uri="{FF2B5EF4-FFF2-40B4-BE49-F238E27FC236}">
                <a16:creationId xmlns:a16="http://schemas.microsoft.com/office/drawing/2014/main" id="{CB3E7A66-0927-42CD-990A-1256FB581832}"/>
              </a:ext>
            </a:extLst>
          </p:cNvPr>
          <p:cNvPicPr>
            <a:picLocks noChangeAspect="1"/>
          </p:cNvPicPr>
          <p:nvPr/>
        </p:nvPicPr>
        <p:blipFill>
          <a:blip r:embed="rId5"/>
          <a:stretch>
            <a:fillRect/>
          </a:stretch>
        </p:blipFill>
        <p:spPr>
          <a:xfrm>
            <a:off x="8457054" y="1498980"/>
            <a:ext cx="3359807" cy="2395456"/>
          </a:xfrm>
          <a:prstGeom prst="rect">
            <a:avLst/>
          </a:prstGeom>
          <a:ln cap="sq" cmpd="thickThin" w="88900">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140263167"/>
      </p:ext>
    </p:extLst>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99AE2756-0FC4-4155-83E7-58AAAB63E757}"/>
              </a:ext>
              <a:ext uri="{C183D7F6-B498-43B3-948B-1728B52AA6E4}">
                <adec:decorative xmlns:adec="http://schemas.microsoft.com/office/drawing/2017/decorative" val="1"/>
              </a:ext>
            </a:extLst>
          </p:cNvPr>
          <p:cNvCxnSpPr>
            <a:cxnSpLocks noAdjustHandles="1" noChangeArrowheads="1" noChangeAspect="1" noChangeShapeType="1" noEditPoints="1" noGrp="1" noMove="1" noResize="1" noRot="1"/>
          </p:cNvCxnSpPr>
          <p:nvPr>
            <p:extLst>
              <p:ext uri="{386F3935-93C4-4BCD-93E2-E3B085C9AB24}">
                <p16:designElem xmlns:p16="http://schemas.microsoft.com/office/powerpoint/2015/main" val="1"/>
              </p:ext>
            </p:extLst>
          </p:nvPr>
        </p:nvCxnSpPr>
        <p:spPr>
          <a:xfrm>
            <a:off x="4065689" y="477749"/>
            <a:ext cx="0" cy="3657600"/>
          </a:xfrm>
          <a:prstGeom prst="line">
            <a:avLst/>
          </a:prstGeom>
          <a:ln cmpd="dbl" w="101600">
            <a:solidFill>
              <a:srgbClr val="595959"/>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247AB924-1B87-43FC-B7C7-B112D5C51A0E}"/>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bwMode="ltGray">
          <a:xfrm>
            <a:off x="378068" y="4633546"/>
            <a:ext cx="11438793" cy="1844256"/>
          </a:xfrm>
          <a:prstGeom prst="rect">
            <a:avLst/>
          </a:prstGeom>
          <a:solidFill>
            <a:srgbClr val="404040"/>
          </a:solidFill>
          <a:ln cap="sq" cmpd="thinThick" w="127000">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cxnSp>
        <p:nvCxnSpPr>
          <p:cNvPr id="15" name="Straight Connector 14">
            <a:extLst>
              <a:ext uri="{FF2B5EF4-FFF2-40B4-BE49-F238E27FC236}">
                <a16:creationId xmlns:a16="http://schemas.microsoft.com/office/drawing/2014/main" id="{818DC98F-4057-4645-B948-F604F39A9CFE}"/>
              </a:ext>
              <a:ext uri="{C183D7F6-B498-43B3-948B-1728B52AA6E4}">
                <adec:decorative xmlns:adec="http://schemas.microsoft.com/office/drawing/2017/decorative" val="1"/>
              </a:ext>
            </a:extLst>
          </p:cNvPr>
          <p:cNvCxnSpPr>
            <a:cxnSpLocks noAdjustHandles="1" noChangeArrowheads="1" noChangeAspect="1" noChangeShapeType="1" noEditPoints="1" noGrp="1" noMove="1" noResize="1" noRot="1"/>
          </p:cNvCxnSpPr>
          <p:nvPr>
            <p:extLst>
              <p:ext uri="{386F3935-93C4-4BCD-93E2-E3B085C9AB24}">
                <p16:designElem xmlns:p16="http://schemas.microsoft.com/office/powerpoint/2015/main" val="1"/>
              </p:ext>
            </p:extLst>
          </p:nvPr>
        </p:nvCxnSpPr>
        <p:spPr>
          <a:xfrm>
            <a:off x="8153400" y="477749"/>
            <a:ext cx="0" cy="3657600"/>
          </a:xfrm>
          <a:prstGeom prst="line">
            <a:avLst/>
          </a:prstGeom>
          <a:ln cmpd="dbl" w="101600">
            <a:solidFill>
              <a:srgbClr val="595959"/>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AD2B705-4A9B-408D-AA80-4F41045E09DE}"/>
              </a:ext>
              <a:ext uri="{C183D7F6-B498-43B3-948B-1728B52AA6E4}">
                <adec:decorative xmlns:adec="http://schemas.microsoft.com/office/drawing/2017/decorative" val="1"/>
              </a:ext>
            </a:extLst>
          </p:cNvPr>
          <p:cNvCxnSpPr>
            <a:cxnSpLocks noAdjustHandles="1" noChangeArrowheads="1" noChangeAspect="1" noChangeShapeType="1" noEditPoints="1" noGrp="1" noMove="1" noResize="1" noRot="1"/>
          </p:cNvCxnSpPr>
          <p:nvPr>
            <p:extLst>
              <p:ext uri="{386F3935-93C4-4BCD-93E2-E3B085C9AB24}">
                <p16:designElem xmlns:p16="http://schemas.microsoft.com/office/powerpoint/2015/main" val="1"/>
              </p:ext>
            </p:extLst>
          </p:nvPr>
        </p:nvCxnSpPr>
        <p:spPr>
          <a:xfrm>
            <a:off x="2209800" y="5738691"/>
            <a:ext cx="777240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sp>
        <p:nvSpPr>
          <p:cNvPr id="7" name="Title 1">
            <a:extLst>
              <a:ext uri="{FF2B5EF4-FFF2-40B4-BE49-F238E27FC236}">
                <a16:creationId xmlns:a16="http://schemas.microsoft.com/office/drawing/2014/main" id="{EF019A9E-C56C-4E4E-9A8C-2AECC75C5B84}"/>
              </a:ext>
            </a:extLst>
          </p:cNvPr>
          <p:cNvSpPr>
            <a:spLocks noGrp="1"/>
          </p:cNvSpPr>
          <p:nvPr>
            <p:ph type="title"/>
          </p:nvPr>
        </p:nvSpPr>
        <p:spPr>
          <a:xfrm>
            <a:off x="527050" y="4756150"/>
            <a:ext cx="11141075" cy="930275"/>
          </a:xfrm>
        </p:spPr>
        <p:txBody>
          <a:bodyPr>
            <a:noAutofit/>
          </a:bodyPr>
          <a:lstStyle/>
          <a:p>
            <a:pPr algn="ctr"/>
            <a:r>
              <a:rPr b="1" dirty="0" err="1" lang="en-US" sz="5400">
                <a:solidFill>
                  <a:schemeClr val="bg1"/>
                </a:solidFill>
                <a:latin charset="0" panose="02020404030301010803" pitchFamily="18" typeface="Garamond"/>
                <a:cs charset="0" panose="020B0604020202020204" pitchFamily="34" typeface="Arial"/>
              </a:rPr>
              <a:t>Yarhamukallah</a:t>
            </a:r>
            <a:endParaRPr b="1" dirty="0" lang="en-US" sz="5400">
              <a:solidFill>
                <a:schemeClr val="bg1"/>
              </a:solidFill>
              <a:latin charset="0" panose="02020404030301010803" pitchFamily="18" typeface="Garamond"/>
              <a:cs charset="0" panose="020B0604020202020204" pitchFamily="34" typeface="Arial"/>
            </a:endParaRPr>
          </a:p>
        </p:txBody>
      </p:sp>
      <p:pic>
        <p:nvPicPr>
          <p:cNvPr descr="What Is Meaning Of Yarhamukallah? Dua For Sneezing. [Video] in 2020 |  Muslim quotes, What is meant, Meant to be" id="2" name="Picture 2">
            <a:extLst>
              <a:ext uri="{FF2B5EF4-FFF2-40B4-BE49-F238E27FC236}">
                <a16:creationId xmlns:a16="http://schemas.microsoft.com/office/drawing/2014/main" id="{40F75538-D51D-4BA6-A41F-314399AEA3C0}"/>
              </a:ext>
            </a:extLst>
          </p:cNvPr>
          <p:cNvPicPr>
            <a:picLocks noChangeArrowheads="1" noChangeAspect="1"/>
          </p:cNvPicPr>
          <p:nvPr/>
        </p:nvPicPr>
        <p:blipFill rotWithShape="1">
          <a:blip r:embed="rId3">
            <a:biLevel thresh="75000"/>
            <a:extLst>
              <a:ext uri="{BEBA8EAE-BF5A-486C-A8C5-ECC9F3942E4B}">
                <a14:imgProps xmlns:a14="http://schemas.microsoft.com/office/drawing/2010/main">
                  <a14:imgLayer r:embed="rId4">
                    <a14:imgEffect>
                      <a14:colorTemperature colorTemp="6535"/>
                    </a14:imgEffect>
                  </a14:imgLayer>
                </a14:imgProps>
              </a:ext>
              <a:ext uri="{28A0092B-C50C-407E-A947-70E740481C1C}">
                <a14:useLocalDpi xmlns:a14="http://schemas.microsoft.com/office/drawing/2010/main" val="0"/>
              </a:ext>
            </a:extLst>
          </a:blip>
          <a:srcRect b="293" l="25" r="14" t="325"/>
          <a:stretch/>
        </p:blipFill>
        <p:spPr bwMode="auto">
          <a:xfrm>
            <a:off x="4287283" y="1584744"/>
            <a:ext cx="3617433" cy="1844256"/>
          </a:xfrm>
          <a:prstGeom prst="rect">
            <a:avLst/>
          </a:prstGeom>
          <a:noFill/>
          <a:extLst>
            <a:ext uri="{909E8E84-426E-40DD-AFC4-6F175D3DCCD1}">
              <a14:hiddenFill xmlns:a14="http://schemas.microsoft.com/office/drawing/2010/main">
                <a:solidFill>
                  <a:srgbClr val="FFFFFF"/>
                </a:solidFill>
              </a14:hiddenFill>
            </a:ext>
          </a:extLst>
        </p:spPr>
      </p:pic>
      <p:pic>
        <p:nvPicPr>
          <p:cNvPr id="3" name="Content Placeholder 4">
            <a:extLst>
              <a:ext uri="{FF2B5EF4-FFF2-40B4-BE49-F238E27FC236}">
                <a16:creationId xmlns:a16="http://schemas.microsoft.com/office/drawing/2014/main" id="{118FFEE0-6F77-457C-B1F5-A5A0C56C0DCB}"/>
              </a:ext>
            </a:extLst>
          </p:cNvPr>
          <p:cNvPicPr>
            <a:picLocks noChangeAspect="1"/>
          </p:cNvPicPr>
          <p:nvPr/>
        </p:nvPicPr>
        <p:blipFill>
          <a:blip r:embed="rId5"/>
          <a:stretch>
            <a:fillRect/>
          </a:stretch>
        </p:blipFill>
        <p:spPr>
          <a:xfrm>
            <a:off x="8487749" y="1388125"/>
            <a:ext cx="3329102" cy="2629403"/>
          </a:xfrm>
          <a:prstGeom prst="rect">
            <a:avLst/>
          </a:prstGeom>
          <a:ln cap="sq" cmpd="thickThin" w="88900">
            <a:solidFill>
              <a:srgbClr val="000000"/>
            </a:solidFill>
            <a:prstDash val="solid"/>
            <a:miter lim="800000"/>
          </a:ln>
          <a:effectLst>
            <a:innerShdw blurRad="76200">
              <a:srgbClr val="000000"/>
            </a:innerShdw>
          </a:effectLst>
        </p:spPr>
      </p:pic>
      <p:pic>
        <p:nvPicPr>
          <p:cNvPr id="5" name="Picture 4">
            <a:extLst>
              <a:ext uri="{FF2B5EF4-FFF2-40B4-BE49-F238E27FC236}">
                <a16:creationId xmlns:a16="http://schemas.microsoft.com/office/drawing/2014/main" id="{7AF6454D-5224-4F76-9D17-1285A2A3A8DA}"/>
              </a:ext>
            </a:extLst>
          </p:cNvPr>
          <p:cNvPicPr>
            <a:picLocks noChangeAspect="1"/>
          </p:cNvPicPr>
          <p:nvPr/>
        </p:nvPicPr>
        <p:blipFill>
          <a:blip r:embed="rId6"/>
          <a:stretch>
            <a:fillRect/>
          </a:stretch>
        </p:blipFill>
        <p:spPr>
          <a:xfrm>
            <a:off x="309030" y="1388125"/>
            <a:ext cx="3454021" cy="2577797"/>
          </a:xfrm>
          <a:prstGeom prst="rect">
            <a:avLst/>
          </a:prstGeom>
          <a:ln cap="sq" cmpd="thickThin" w="88900">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32160281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04EEBE4558F7141825FC23487B5CBD2" ma:contentTypeVersion="16" ma:contentTypeDescription="Create a new document." ma:contentTypeScope="" ma:versionID="3144d17089fb94575cb8e251212cd995">
  <xsd:schema xmlns:xsd="http://www.w3.org/2001/XMLSchema" xmlns:xs="http://www.w3.org/2001/XMLSchema" xmlns:p="http://schemas.microsoft.com/office/2006/metadata/properties" xmlns:ns2="2e1157b2-a541-4da2-bb01-f090c72d0366" xmlns:ns3="3897caef-7371-441b-81d8-0b1622f7b96c" xmlns:ns4="a2842b47-d5c6-4772-85f2-0bb4a15ec68e" targetNamespace="http://schemas.microsoft.com/office/2006/metadata/properties" ma:root="true" ma:fieldsID="e7a8401ec3083d5948f377cdc3425fe8" ns2:_="" ns3:_="" ns4:_="">
    <xsd:import namespace="2e1157b2-a541-4da2-bb01-f090c72d0366"/>
    <xsd:import namespace="3897caef-7371-441b-81d8-0b1622f7b96c"/>
    <xsd:import namespace="a2842b47-d5c6-4772-85f2-0bb4a15ec68e"/>
    <xsd:element name="properties">
      <xsd:complexType>
        <xsd:sequence>
          <xsd:element name="documentManagement">
            <xsd:complexType>
              <xsd:all>
                <xsd:element ref="ns2:TaxKeywordTaxHTField" minOccurs="0"/>
                <xsd:element ref="ns2:TaxCatchAll" minOccurs="0"/>
                <xsd:element ref="ns3:SharedWithUsers" minOccurs="0"/>
                <xsd:element ref="ns3:SharedWithDetails"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1157b2-a541-4da2-bb01-f090c72d0366" elementFormDefault="qualified">
    <xsd:import namespace="http://schemas.microsoft.com/office/2006/documentManagement/types"/>
    <xsd:import namespace="http://schemas.microsoft.com/office/infopath/2007/PartnerControls"/>
    <xsd:element name="TaxKeywordTaxHTField" ma:index="9"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0" nillable="true" ma:displayName="Taxonomy Catch All Column" ma:description="" ma:hidden="true" ma:list="{8a53a116-a60c-4d17-9298-8743241e69e7}" ma:internalName="TaxCatchAll" ma:showField="CatchAllData" ma:web="2e1157b2-a541-4da2-bb01-f090c72d036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897caef-7371-441b-81d8-0b1622f7b96c"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2842b47-d5c6-4772-85f2-0bb4a15ec68e"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internalName="MediaServiceAutoTags" ma:readOnly="true">
      <xsd:simpleType>
        <xsd:restriction base="dms:Text"/>
      </xsd:simpleType>
    </xsd:element>
    <xsd:element name="MediaServiceLocation" ma:index="17" nillable="true" ma:displayName="MediaServiceLocation" ma:internalName="MediaServiceLocation"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2e1157b2-a541-4da2-bb01-f090c72d0366"/>
    <TaxKeywordTaxHTField xmlns="2e1157b2-a541-4da2-bb01-f090c72d0366">
      <Terms xmlns="http://schemas.microsoft.com/office/infopath/2007/PartnerControls"/>
    </TaxKeywordTaxHTField>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39CE00A-831E-4EDD-9CB4-96C3D25CDE25}"/>
</file>

<file path=customXml/itemProps2.xml><?xml version="1.0" encoding="utf-8"?>
<ds:datastoreItem xmlns:ds="http://schemas.openxmlformats.org/officeDocument/2006/customXml" ds:itemID="{AED0FED4-75B8-44CA-A373-322574975216}">
  <ds:schemaRefs>
    <ds:schemaRef ds:uri="http://schemas.microsoft.com/office/2006/metadata/properties"/>
    <ds:schemaRef ds:uri="http://schemas.microsoft.com/office/infopath/2007/PartnerControls"/>
    <ds:schemaRef ds:uri="2e1157b2-a541-4da2-bb01-f090c72d0366"/>
  </ds:schemaRefs>
</ds:datastoreItem>
</file>

<file path=customXml/itemProps3.xml><?xml version="1.0" encoding="utf-8"?>
<ds:datastoreItem xmlns:ds="http://schemas.openxmlformats.org/officeDocument/2006/customXml" ds:itemID="{C9D3BE8B-D8A7-46E8-BF90-58563255FE4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xmlns:xsi="http://www.w3.org/2001/XMLSchema-instance">
  <TotalTime>123</TotalTime>
  <Words>1115</Words>
  <Application xsi:nil="true"/>
  <PresentationFormat>Widescreen</PresentationFormat>
  <Paragraphs>127</Paragraphs>
  <Slides>18</Slides>
  <Notes>15</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WELCOME STUDENTS</vt:lpstr>
      <vt:lpstr>Learning Objectives</vt:lpstr>
      <vt:lpstr>ACTIVITY TIME</vt:lpstr>
      <vt:lpstr>Quran Ayah</vt:lpstr>
      <vt:lpstr>Alhamdulillah</vt:lpstr>
      <vt:lpstr>Mashallah</vt:lpstr>
      <vt:lpstr>Inshallah</vt:lpstr>
      <vt:lpstr>Yarhamukallah</vt:lpstr>
      <vt:lpstr>Jazakallah</vt:lpstr>
      <vt:lpstr>JAZAKALLAH MOM &amp; DAD FOR:</vt:lpstr>
      <vt:lpstr>Why it is important to use these phrases? </vt:lpstr>
      <vt:lpstr>STORYTIME:   AHMED AND THE COW </vt:lpstr>
      <vt:lpstr>PowerPoint Presentation</vt:lpstr>
      <vt:lpstr>PowerPoint Presentation</vt:lpstr>
      <vt:lpstr>Quran Ayah</vt:lpstr>
      <vt:lpstr>Arabic Vocabulary Game</vt:lpstr>
      <vt:lpstr>Fi Amanillah - “May Allah Protect You”</vt:lpstr>
    </vt:vector>
  </TitlesOfParts>
  <LinksUpToDate>false</LinksUpToDate>
  <SharedDoc>false</SharedDoc>
  <HyperlinksChanged>false</HyperlinksChanged>
  <AppVersion>16.0000</AppVersion>
  <Company xsi:nil="true"/>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2020-10-10T19:50:39Z</dcterms:created>
  <cp:lastModifiedBy>Ateka Alidina</cp:lastModifiedBy>
  <dcterms:modified xsi:type="dcterms:W3CDTF">2021-03-02T14:20:57Z</dcterms:modified>
  <cp:revision>19</cp:revision>
</cp:coreProperties>
</file>

<file path=docProps/custom.xml><?xml version="1.0" encoding="utf-8"?>
<Properties xmlns="http://schemas.openxmlformats.org/officeDocument/2006/custom-properties" xmlns:vt="http://schemas.openxmlformats.org/officeDocument/2006/docPropsVTypes">
  <property fmtid="{D5CDD505-2E9C-101B-9397-08002B2CF9AE}" name="ContentTypeId" pid="2">
    <vt:lpwstr>0x010100B04EEBE4558F7141825FC23487B5CBD2</vt:lpwstr>
  </property>
  <property fmtid="{D5CDD505-2E9C-101B-9397-08002B2CF9AE}" name="NXPowerLiteLastOptimized" pid="3">
    <vt:lpwstr>480395</vt:lpwstr>
  </property>
  <property fmtid="{D5CDD505-2E9C-101B-9397-08002B2CF9AE}" name="NXPowerLiteSettings" pid="4">
    <vt:lpwstr>F7000400038000</vt:lpwstr>
  </property>
  <property fmtid="{D5CDD505-2E9C-101B-9397-08002B2CF9AE}" name="NXPowerLiteVersion" pid="5">
    <vt:lpwstr>S10.9.5</vt:lpwstr>
  </property>
  <property fmtid="{D5CDD505-2E9C-101B-9397-08002B2CF9AE}" name="TaxKeyword" pid="6">
    <vt:lpwstr/>
  </property>
</Properties>
</file>