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gif" ContentType="image/gif"/>
  <Default Extension="jpg" ContentType="image/jpeg"/>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Amatic SC"/>
      <p:regular r:id="rId19"/>
      <p:bold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8" Type="http://schemas.openxmlformats.org/officeDocument/2006/relationships/slide" Target="slides/slide3.xml"/><Relationship Id="rId3" Type="http://schemas.openxmlformats.org/officeDocument/2006/relationships/presProps" Target="presProps.xml"/><Relationship Id="rId21" Type="http://schemas.openxmlformats.org/officeDocument/2006/relationships/customXml" Target="../customXml/item1.xml"/><Relationship Id="rId12" Type="http://schemas.openxmlformats.org/officeDocument/2006/relationships/slide" Target="slides/slide7.xml"/><Relationship Id="rId17" Type="http://schemas.openxmlformats.org/officeDocument/2006/relationships/slide" Target="slides/slide12.xml"/><Relationship Id="rId7" Type="http://schemas.openxmlformats.org/officeDocument/2006/relationships/slide" Target="slides/slide2.xml"/><Relationship Id="rId20" Type="http://schemas.openxmlformats.org/officeDocument/2006/relationships/font" Target="fonts/AmaticSC-bold.fntdata"/><Relationship Id="rId2" Type="http://schemas.openxmlformats.org/officeDocument/2006/relationships/viewProps" Target="viewProps.xml"/><Relationship Id="rId16" Type="http://schemas.openxmlformats.org/officeDocument/2006/relationships/slide" Target="slides/slide11.xml"/><Relationship Id="rId11" Type="http://schemas.openxmlformats.org/officeDocument/2006/relationships/slide" Target="slides/slide6.xml"/><Relationship Id="rId1" Type="http://schemas.openxmlformats.org/officeDocument/2006/relationships/theme" Target="theme/theme1.xml"/><Relationship Id="rId6" Type="http://schemas.openxmlformats.org/officeDocument/2006/relationships/slide" Target="slides/slide1.xml"/><Relationship Id="rId15" Type="http://schemas.openxmlformats.org/officeDocument/2006/relationships/slide" Target="slides/slide10.xml"/><Relationship Id="rId5" Type="http://schemas.openxmlformats.org/officeDocument/2006/relationships/notesMaster" Target="notesMasters/notesMaster1.xml"/><Relationship Id="rId23" Type="http://schemas.openxmlformats.org/officeDocument/2006/relationships/customXml" Target="../customXml/item3.xml"/><Relationship Id="rId10" Type="http://schemas.openxmlformats.org/officeDocument/2006/relationships/slide" Target="slides/slide5.xml"/><Relationship Id="rId19" Type="http://schemas.openxmlformats.org/officeDocument/2006/relationships/font" Target="fonts/AmaticSC-regular.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 name="Shape 57"/>
        <p:cNvGrpSpPr/>
        <p:nvPr/>
      </p:nvGrpSpPr>
      <p:grpSpPr>
        <a:xfrm>
          <a:off x="0" y="0"/>
          <a:ext cx="0" cy="0"/>
          <a:chOff x="0" y="0"/>
          <a:chExt cx="0" cy="0"/>
        </a:xfrm>
      </p:grpSpPr>
      <p:sp>
        <p:nvSpPr>
          <p:cNvPr id="58" name="Google Shape;58;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Audhubillah...Bismillah….Salawaat</a:t>
            </a:r>
            <a:endParaRPr/>
          </a:p>
          <a:p>
            <a:pPr indent="0" lvl="0" marL="0" rtl="0" algn="l">
              <a:spcBef>
                <a:spcPts val="0"/>
              </a:spcBef>
              <a:spcAft>
                <a:spcPts val="0"/>
              </a:spcAft>
              <a:buNone/>
            </a:pPr>
            <a:r>
              <a:rPr lang="en"/>
              <a:t>Salaam Alaikum!</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Google Shape;158;g84091493ed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84091493ed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solidFill>
                  <a:schemeClr val="dk1"/>
                </a:solidFill>
              </a:rPr>
              <a:t>Our stay in Mina comes to an end after sacrificing an animal just like Nabi Ibrahim did. The meat from this animal is shared between the poor and the other Muslims. We do this sacrifice to remind ourselves to always share and give from what we have and not be greedy for things in this world.</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By doing this, we are saying, “I am a giver”. Say it with me…</a:t>
            </a:r>
            <a:r>
              <a:rPr lang="en">
                <a:solidFill>
                  <a:schemeClr val="dk1"/>
                </a:solidFill>
              </a:rPr>
              <a:t>.</a:t>
            </a:r>
            <a:endParaRPr>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Google Shape;168;g84091493ed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84091493ed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solidFill>
                  <a:schemeClr val="dk1"/>
                </a:solidFill>
              </a:rPr>
              <a:t>At the end, we come back to the </a:t>
            </a:r>
            <a:r>
              <a:rPr i="1" lang="en">
                <a:solidFill>
                  <a:schemeClr val="dk1"/>
                </a:solidFill>
              </a:rPr>
              <a:t>Ka’bah </a:t>
            </a:r>
            <a:r>
              <a:rPr lang="en">
                <a:solidFill>
                  <a:schemeClr val="dk1"/>
                </a:solidFill>
              </a:rPr>
              <a:t>for </a:t>
            </a:r>
            <a:r>
              <a:rPr i="1" lang="en">
                <a:solidFill>
                  <a:schemeClr val="dk1"/>
                </a:solidFill>
              </a:rPr>
              <a:t>tawaf</a:t>
            </a:r>
            <a:r>
              <a:rPr lang="en">
                <a:solidFill>
                  <a:schemeClr val="dk1"/>
                </a:solidFill>
              </a:rPr>
              <a:t>. At this stage all our sins are wiped out and we become pure and sinless like a new born baby. We come back to the </a:t>
            </a:r>
            <a:r>
              <a:rPr i="1" lang="en">
                <a:solidFill>
                  <a:schemeClr val="dk1"/>
                </a:solidFill>
              </a:rPr>
              <a:t>Ka’bah </a:t>
            </a:r>
            <a:r>
              <a:rPr lang="en">
                <a:solidFill>
                  <a:schemeClr val="dk1"/>
                </a:solidFill>
              </a:rPr>
              <a:t>to tell Allah that we are holding on tightly to His love and we will never disobey Him.</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(Ask the children to do go around the table or chair again 7 times anticlockwise) In this last step of Hajj we come to Allah free of sins. Say it with me “I come to Allah free of sins”.</a:t>
            </a:r>
            <a:endParaRPr>
              <a:solidFill>
                <a:schemeClr val="dk1"/>
              </a:solidFill>
            </a:endParaRPr>
          </a:p>
          <a:p>
            <a:pPr indent="0" lvl="0" marL="0" rtl="0" algn="l">
              <a:spcBef>
                <a:spcPts val="1200"/>
              </a:spcBef>
              <a:spcAft>
                <a:spcPts val="0"/>
              </a:spcAft>
              <a:buNone/>
            </a:pPr>
            <a:r>
              <a:rPr lang="en"/>
              <a:t>MashaAllah, you all just completed your hajj! (Time permitting, can choose to call out each child using Haaji for boys and Haajiya for girls to congratulate them)</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Google Shape;178;g84091493ed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84091493ed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a:solidFill>
                  <a:schemeClr val="dk1"/>
                </a:solidFill>
              </a:rPr>
              <a:t>We just finished talking about </a:t>
            </a:r>
            <a:r>
              <a:rPr i="1" lang="en">
                <a:solidFill>
                  <a:schemeClr val="dk1"/>
                </a:solidFill>
              </a:rPr>
              <a:t>Hajj, </a:t>
            </a:r>
            <a:r>
              <a:rPr lang="en">
                <a:solidFill>
                  <a:schemeClr val="dk1"/>
                </a:solidFill>
              </a:rPr>
              <a:t>which</a:t>
            </a:r>
            <a:r>
              <a:rPr i="1" lang="en">
                <a:solidFill>
                  <a:schemeClr val="dk1"/>
                </a:solidFill>
              </a:rPr>
              <a:t> </a:t>
            </a:r>
            <a:r>
              <a:rPr lang="en">
                <a:solidFill>
                  <a:schemeClr val="dk1"/>
                </a:solidFill>
              </a:rPr>
              <a:t>is one of the </a:t>
            </a:r>
            <a:r>
              <a:rPr i="1" lang="en">
                <a:solidFill>
                  <a:schemeClr val="dk1"/>
                </a:solidFill>
              </a:rPr>
              <a:t>furu ad- din, </a:t>
            </a:r>
            <a:r>
              <a:rPr lang="en">
                <a:solidFill>
                  <a:schemeClr val="dk1"/>
                </a:solidFill>
              </a:rPr>
              <a:t>one of the branches of our religion. But how does the branch grow? (Elicit that nutrients must go from the root, up the trunk and to the branches in order for the branch to grow. See animation) </a:t>
            </a:r>
            <a:endParaRPr>
              <a:solidFill>
                <a:schemeClr val="dk1"/>
              </a:solidFill>
            </a:endParaRPr>
          </a:p>
          <a:p>
            <a:pPr indent="0" lvl="0" marL="0" rtl="0" algn="l">
              <a:lnSpc>
                <a:spcPct val="115000"/>
              </a:lnSpc>
              <a:spcBef>
                <a:spcPts val="1200"/>
              </a:spcBef>
              <a:spcAft>
                <a:spcPts val="0"/>
              </a:spcAft>
              <a:buNone/>
            </a:pPr>
            <a:r>
              <a:rPr lang="en">
                <a:solidFill>
                  <a:schemeClr val="dk1"/>
                </a:solidFill>
              </a:rPr>
              <a:t>(Ask the children to name the </a:t>
            </a:r>
            <a:r>
              <a:rPr i="1" lang="en">
                <a:solidFill>
                  <a:schemeClr val="dk1"/>
                </a:solidFill>
              </a:rPr>
              <a:t>usul ad- din </a:t>
            </a:r>
            <a:r>
              <a:rPr lang="en">
                <a:solidFill>
                  <a:schemeClr val="dk1"/>
                </a:solidFill>
              </a:rPr>
              <a:t>as you show them on the roots.) For the branches (</a:t>
            </a:r>
            <a:r>
              <a:rPr i="1" lang="en">
                <a:solidFill>
                  <a:schemeClr val="dk1"/>
                </a:solidFill>
              </a:rPr>
              <a:t>furu ad- din</a:t>
            </a:r>
            <a:r>
              <a:rPr lang="en">
                <a:solidFill>
                  <a:schemeClr val="dk1"/>
                </a:solidFill>
              </a:rPr>
              <a:t>) to grow, the nutrients must come from the roots (</a:t>
            </a:r>
            <a:r>
              <a:rPr i="1" lang="en">
                <a:solidFill>
                  <a:schemeClr val="dk1"/>
                </a:solidFill>
              </a:rPr>
              <a:t>usul ad- din</a:t>
            </a:r>
            <a:r>
              <a:rPr lang="en">
                <a:solidFill>
                  <a:schemeClr val="dk1"/>
                </a:solidFill>
              </a:rPr>
              <a:t>).</a:t>
            </a:r>
            <a:r>
              <a:rPr lang="en">
                <a:solidFill>
                  <a:schemeClr val="dk1"/>
                </a:solidFill>
              </a:rPr>
              <a:t> Let’s take a look at how each usul connects to and gives nutrients for Hajj: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(click to highlight each usul as you talk about it)</a:t>
            </a:r>
            <a:endParaRPr>
              <a:solidFill>
                <a:schemeClr val="dk1"/>
              </a:solidFill>
            </a:endParaRPr>
          </a:p>
          <a:p>
            <a:pPr indent="0" lvl="0" marL="0" rtl="0" algn="l">
              <a:lnSpc>
                <a:spcPct val="115000"/>
              </a:lnSpc>
              <a:spcBef>
                <a:spcPts val="1200"/>
              </a:spcBef>
              <a:spcAft>
                <a:spcPts val="0"/>
              </a:spcAft>
              <a:buNone/>
            </a:pPr>
            <a:r>
              <a:rPr lang="en">
                <a:solidFill>
                  <a:schemeClr val="dk1"/>
                </a:solidFill>
              </a:rPr>
              <a:t>Tawheed: We obey ONLY Allah by answering the call for </a:t>
            </a:r>
            <a:r>
              <a:rPr i="1" lang="en">
                <a:solidFill>
                  <a:schemeClr val="dk1"/>
                </a:solidFill>
              </a:rPr>
              <a:t>Hajj.</a:t>
            </a:r>
            <a:endParaRPr i="1">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Adalah: We are all equal. Remember, in </a:t>
            </a:r>
            <a:r>
              <a:rPr i="1" lang="en">
                <a:solidFill>
                  <a:schemeClr val="dk1"/>
                </a:solidFill>
              </a:rPr>
              <a:t>ehram </a:t>
            </a:r>
            <a:r>
              <a:rPr lang="en">
                <a:solidFill>
                  <a:schemeClr val="dk1"/>
                </a:solidFill>
              </a:rPr>
              <a:t>we look exactly alike.</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Nubuwwah: Answering the call of Nabi Ibrahim to go to </a:t>
            </a:r>
            <a:r>
              <a:rPr i="1" lang="en">
                <a:solidFill>
                  <a:schemeClr val="dk1"/>
                </a:solidFill>
              </a:rPr>
              <a:t>Hajj </a:t>
            </a:r>
            <a:r>
              <a:rPr lang="en">
                <a:solidFill>
                  <a:schemeClr val="dk1"/>
                </a:solidFill>
              </a:rPr>
              <a:t>as commanded by Allah.</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Imamah: Our </a:t>
            </a:r>
            <a:r>
              <a:rPr i="1" lang="en">
                <a:solidFill>
                  <a:schemeClr val="dk1"/>
                </a:solidFill>
              </a:rPr>
              <a:t>deen </a:t>
            </a:r>
            <a:r>
              <a:rPr lang="en">
                <a:solidFill>
                  <a:schemeClr val="dk1"/>
                </a:solidFill>
              </a:rPr>
              <a:t>is safeguarded by our </a:t>
            </a:r>
            <a:r>
              <a:rPr i="1" lang="en">
                <a:solidFill>
                  <a:schemeClr val="dk1"/>
                </a:solidFill>
              </a:rPr>
              <a:t>a’immah</a:t>
            </a:r>
            <a:r>
              <a:rPr lang="en">
                <a:solidFill>
                  <a:schemeClr val="dk1"/>
                </a:solidFill>
              </a:rPr>
              <a:t>. They taught us </a:t>
            </a:r>
            <a:r>
              <a:rPr i="1" lang="en">
                <a:solidFill>
                  <a:schemeClr val="dk1"/>
                </a:solidFill>
              </a:rPr>
              <a:t>Hajj</a:t>
            </a:r>
            <a:r>
              <a:rPr lang="en">
                <a:solidFill>
                  <a:schemeClr val="dk1"/>
                </a:solidFill>
              </a:rPr>
              <a:t>, and the rules and the intentions behind all the actions</a:t>
            </a:r>
            <a:endParaRPr>
              <a:solidFill>
                <a:schemeClr val="dk1"/>
              </a:solidFill>
            </a:endParaRPr>
          </a:p>
          <a:p>
            <a:pPr indent="0" lvl="0" marL="0" rtl="0" algn="l">
              <a:lnSpc>
                <a:spcPct val="115000"/>
              </a:lnSpc>
              <a:spcBef>
                <a:spcPts val="1200"/>
              </a:spcBef>
              <a:spcAft>
                <a:spcPts val="0"/>
              </a:spcAft>
              <a:buNone/>
            </a:pPr>
            <a:r>
              <a:rPr lang="en">
                <a:solidFill>
                  <a:schemeClr val="dk1"/>
                </a:solidFill>
              </a:rPr>
              <a:t>Ma‘ad: Remembering at all times that we have to answer to Allah and show Him our book of deeds.</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That’s our lesson for today (click 3 times for fireworks).</a:t>
            </a:r>
            <a:endParaRPr>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0" name="Shape 210"/>
        <p:cNvGrpSpPr/>
        <p:nvPr/>
      </p:nvGrpSpPr>
      <p:grpSpPr>
        <a:xfrm>
          <a:off x="0" y="0"/>
          <a:ext cx="0" cy="0"/>
          <a:chOff x="0" y="0"/>
          <a:chExt cx="0" cy="0"/>
        </a:xfrm>
      </p:grpSpPr>
      <p:sp>
        <p:nvSpPr>
          <p:cNvPr id="211" name="Google Shape;211;g84091493ed_0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84091493ed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Google Shape;64;g752678127a_0_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 name="Google Shape;65;g752678127a_0_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In last week’s lesson, we talked about the furu ad-din. Let’s do a quick review:</a:t>
            </a:r>
            <a:endParaRPr/>
          </a:p>
          <a:p>
            <a:pPr indent="0" lvl="0" marL="0" rtl="0" algn="l">
              <a:spcBef>
                <a:spcPts val="0"/>
              </a:spcBef>
              <a:spcAft>
                <a:spcPts val="0"/>
              </a:spcAft>
              <a:buNone/>
            </a:pPr>
            <a:r>
              <a:rPr lang="en"/>
              <a:t>(Let students name the 10 furu ad-Din)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Today, we are going to talk about the 3rd furu ad-din - who can tell me which one that is?</a:t>
            </a:r>
            <a:endParaRPr/>
          </a:p>
          <a:p>
            <a:pPr indent="0" lvl="0" marL="0" rtl="0" algn="l">
              <a:spcBef>
                <a:spcPts val="0"/>
              </a:spcBef>
              <a:spcAft>
                <a:spcPts val="0"/>
              </a:spcAft>
              <a:buNone/>
            </a:pPr>
            <a:r>
              <a:rPr lang="en"/>
              <a:t>That’s right! It’s Hajj! (click for animation)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After Nabi Ibrahim built the Kaaba with his son Nabi Ismail, he called all the people to come for hajj. Many special people answered this call of Nabi Ibrahim to come for hajj. After him, all the ambiya and all the a’immah went for hajj. So we too follow in their very special footsteps. </a:t>
            </a:r>
            <a:endParaRPr/>
          </a:p>
          <a:p>
            <a:pPr indent="0" lvl="0" marL="0" rtl="0" algn="l">
              <a:lnSpc>
                <a:spcPct val="115000"/>
              </a:lnSpc>
              <a:spcBef>
                <a:spcPts val="1200"/>
              </a:spcBef>
              <a:spcAft>
                <a:spcPts val="0"/>
              </a:spcAft>
              <a:buClr>
                <a:schemeClr val="dk1"/>
              </a:buClr>
              <a:buSzPts val="1100"/>
              <a:buFont typeface="Arial"/>
              <a:buNone/>
            </a:pPr>
            <a:r>
              <a:t/>
            </a:r>
            <a:endParaRPr sz="900">
              <a:solidFill>
                <a:schemeClr val="dk1"/>
              </a:solidFill>
            </a:endParaRPr>
          </a:p>
          <a:p>
            <a:pPr indent="0" lvl="0" marL="0" rtl="0" algn="l">
              <a:spcBef>
                <a:spcPts val="1200"/>
              </a:spcBef>
              <a:spcAft>
                <a:spcPts val="0"/>
              </a:spcAft>
              <a:buNone/>
            </a:pPr>
            <a:r>
              <a:t/>
            </a:r>
            <a:endParaRPr/>
          </a:p>
        </p:txBody>
      </p:sp>
      <p:sp>
        <p:nvSpPr>
          <p:cNvPr id="66" name="Google Shape;66;g752678127a_0_1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g84091493ed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84091493ed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Allah swt says in the Holy Qur’an (read Ayah with translation)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(OPTIONAL) What are some of the steps we complete in hajj? (students can respond)</a:t>
            </a:r>
            <a:endParaRPr/>
          </a:p>
          <a:p>
            <a:pPr indent="0" lvl="0" marL="0" rtl="0" algn="l">
              <a:spcBef>
                <a:spcPts val="0"/>
              </a:spcBef>
              <a:spcAft>
                <a:spcPts val="0"/>
              </a:spcAft>
              <a:buNone/>
            </a:pPr>
            <a:r>
              <a:rPr lang="en"/>
              <a:t>Today, we are all going to learn how to perform hajj just as we learnt it from our ambiya and Aimmah! Are you ready?</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g84091493ed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84091493ed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solidFill>
                  <a:schemeClr val="dk1"/>
                </a:solidFill>
              </a:rPr>
              <a:t>When we go for </a:t>
            </a:r>
            <a:r>
              <a:rPr i="1" lang="en">
                <a:solidFill>
                  <a:schemeClr val="dk1"/>
                </a:solidFill>
              </a:rPr>
              <a:t>Hajj </a:t>
            </a:r>
            <a:r>
              <a:rPr lang="en">
                <a:solidFill>
                  <a:schemeClr val="dk1"/>
                </a:solidFill>
              </a:rPr>
              <a:t>we wear special clothes called the </a:t>
            </a:r>
            <a:r>
              <a:rPr i="1" lang="en">
                <a:solidFill>
                  <a:schemeClr val="dk1"/>
                </a:solidFill>
              </a:rPr>
              <a:t>ehram</a:t>
            </a:r>
            <a:r>
              <a:rPr lang="en">
                <a:solidFill>
                  <a:schemeClr val="dk1"/>
                </a:solidFill>
              </a:rPr>
              <a:t>. These are white in colour. Did you know that everyone wears the same clothes? We wear the </a:t>
            </a:r>
            <a:r>
              <a:rPr i="1" lang="en">
                <a:solidFill>
                  <a:schemeClr val="dk1"/>
                </a:solidFill>
              </a:rPr>
              <a:t>ehram </a:t>
            </a:r>
            <a:r>
              <a:rPr lang="en">
                <a:solidFill>
                  <a:schemeClr val="dk1"/>
                </a:solidFill>
              </a:rPr>
              <a:t>to show we obey Allah and follow Him at all times.</a:t>
            </a:r>
            <a:endParaRPr>
              <a:solidFill>
                <a:schemeClr val="dk1"/>
              </a:solidFill>
            </a:endParaRPr>
          </a:p>
          <a:p>
            <a:pPr indent="0" lvl="0" marL="0" rtl="0" algn="l">
              <a:lnSpc>
                <a:spcPct val="115000"/>
              </a:lnSpc>
              <a:spcBef>
                <a:spcPts val="1200"/>
              </a:spcBef>
              <a:spcAft>
                <a:spcPts val="0"/>
              </a:spcAft>
              <a:buNone/>
            </a:pPr>
            <a:r>
              <a:rPr lang="en">
                <a:solidFill>
                  <a:schemeClr val="dk1"/>
                </a:solidFill>
              </a:rPr>
              <a:t>(The students can pretend to put on their ehram (or you can ask the students to come to class wearing white clothes if they would like).</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Great job! When we wear our ehram, we say “I am obedient to Allah” - Say it with me……)</a:t>
            </a:r>
            <a:endParaRPr>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Google Shape;107;g84091493ed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84091493ed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solidFill>
                  <a:schemeClr val="dk1"/>
                </a:solidFill>
              </a:rPr>
              <a:t>This is the first step of </a:t>
            </a:r>
            <a:r>
              <a:rPr i="1" lang="en">
                <a:solidFill>
                  <a:schemeClr val="dk1"/>
                </a:solidFill>
              </a:rPr>
              <a:t>Hajj</a:t>
            </a:r>
            <a:r>
              <a:rPr lang="en">
                <a:solidFill>
                  <a:schemeClr val="dk1"/>
                </a:solidFill>
              </a:rPr>
              <a:t>. Do you remember the special house that Nabi Ibrahim and Nabi Ismail built – the </a:t>
            </a:r>
            <a:r>
              <a:rPr i="1" lang="en">
                <a:solidFill>
                  <a:schemeClr val="dk1"/>
                </a:solidFill>
              </a:rPr>
              <a:t>Ka’bah</a:t>
            </a:r>
            <a:r>
              <a:rPr lang="en">
                <a:solidFill>
                  <a:schemeClr val="dk1"/>
                </a:solidFill>
              </a:rPr>
              <a:t>? </a:t>
            </a:r>
            <a:r>
              <a:rPr i="1" lang="en">
                <a:solidFill>
                  <a:schemeClr val="dk1"/>
                </a:solidFill>
              </a:rPr>
              <a:t>Tawaf </a:t>
            </a:r>
            <a:r>
              <a:rPr lang="en">
                <a:solidFill>
                  <a:schemeClr val="dk1"/>
                </a:solidFill>
              </a:rPr>
              <a:t>is when we go around the </a:t>
            </a:r>
            <a:r>
              <a:rPr i="1" lang="en">
                <a:solidFill>
                  <a:schemeClr val="dk1"/>
                </a:solidFill>
              </a:rPr>
              <a:t>Ka’bah </a:t>
            </a:r>
            <a:r>
              <a:rPr lang="en">
                <a:solidFill>
                  <a:schemeClr val="dk1"/>
                </a:solidFill>
              </a:rPr>
              <a:t>seven times. When we do </a:t>
            </a:r>
            <a:r>
              <a:rPr i="1" lang="en">
                <a:solidFill>
                  <a:schemeClr val="dk1"/>
                </a:solidFill>
              </a:rPr>
              <a:t>tawaf </a:t>
            </a:r>
            <a:r>
              <a:rPr lang="en">
                <a:solidFill>
                  <a:schemeClr val="dk1"/>
                </a:solidFill>
              </a:rPr>
              <a:t>we are saying to Allah, “I am coming to you O Allah”.</a:t>
            </a:r>
            <a:endParaRPr>
              <a:solidFill>
                <a:schemeClr val="dk1"/>
              </a:solidFill>
            </a:endParaRPr>
          </a:p>
          <a:p>
            <a:pPr indent="0" lvl="0" marL="0" rtl="0" algn="l">
              <a:lnSpc>
                <a:spcPct val="115000"/>
              </a:lnSpc>
              <a:spcBef>
                <a:spcPts val="1200"/>
              </a:spcBef>
              <a:spcAft>
                <a:spcPts val="0"/>
              </a:spcAft>
              <a:buNone/>
            </a:pPr>
            <a:r>
              <a:rPr lang="en">
                <a:solidFill>
                  <a:schemeClr val="dk1"/>
                </a:solidFill>
              </a:rPr>
              <a:t>(Ask the students to go around a table or chair seven times (anticlockwise) as if they are doing tawaaf). Start by saying “</a:t>
            </a:r>
            <a:r>
              <a:rPr i="1" lang="en">
                <a:solidFill>
                  <a:schemeClr val="dk1"/>
                </a:solidFill>
              </a:rPr>
              <a:t>Allahu Akbar</a:t>
            </a:r>
            <a:r>
              <a:rPr lang="en">
                <a:solidFill>
                  <a:schemeClr val="dk1"/>
                </a:solidFill>
              </a:rPr>
              <a:t>”.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(Once they have completed </a:t>
            </a:r>
            <a:r>
              <a:rPr i="1" lang="en">
                <a:solidFill>
                  <a:schemeClr val="dk1"/>
                </a:solidFill>
              </a:rPr>
              <a:t>tawaf) </a:t>
            </a:r>
            <a:r>
              <a:rPr lang="en">
                <a:solidFill>
                  <a:schemeClr val="dk1"/>
                </a:solidFill>
              </a:rPr>
              <a:t>When we do tawaf, we are saying</a:t>
            </a:r>
            <a:r>
              <a:rPr i="1" lang="en">
                <a:solidFill>
                  <a:schemeClr val="dk1"/>
                </a:solidFill>
              </a:rPr>
              <a:t> </a:t>
            </a:r>
            <a:r>
              <a:rPr lang="en">
                <a:solidFill>
                  <a:schemeClr val="dk1"/>
                </a:solidFill>
              </a:rPr>
              <a:t>“I come to Allah”. Say it with me….</a:t>
            </a:r>
            <a:endParaRPr>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Google Shape;116;g84091493ed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84091493ed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a:solidFill>
                  <a:schemeClr val="dk1"/>
                </a:solidFill>
              </a:rPr>
              <a:t>Do you remember the story of Lady Hajar and her baby son, Nabi Ismail?  (Briefly recap the story of Lady Hajar running looking for water).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Do you remember what these mountains are called? (Let students respond)</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So now we move on towards the two mountains called </a:t>
            </a:r>
            <a:r>
              <a:rPr i="1" lang="en">
                <a:solidFill>
                  <a:schemeClr val="dk1"/>
                </a:solidFill>
              </a:rPr>
              <a:t>Safa </a:t>
            </a:r>
            <a:r>
              <a:rPr lang="en">
                <a:solidFill>
                  <a:schemeClr val="dk1"/>
                </a:solidFill>
              </a:rPr>
              <a:t>and </a:t>
            </a:r>
            <a:r>
              <a:rPr i="1" lang="en">
                <a:solidFill>
                  <a:schemeClr val="dk1"/>
                </a:solidFill>
              </a:rPr>
              <a:t>Marwah</a:t>
            </a:r>
            <a:r>
              <a:rPr lang="en">
                <a:solidFill>
                  <a:schemeClr val="dk1"/>
                </a:solidFill>
              </a:rPr>
              <a:t>. We run between these mountains just like Lady Hajar did when she was looking for water for her baby son Nabi Ismail. This is called Sa’ee. We do </a:t>
            </a:r>
            <a:r>
              <a:rPr i="1" lang="en">
                <a:solidFill>
                  <a:schemeClr val="dk1"/>
                </a:solidFill>
              </a:rPr>
              <a:t>sa‘ee </a:t>
            </a:r>
            <a:r>
              <a:rPr lang="en">
                <a:solidFill>
                  <a:schemeClr val="dk1"/>
                </a:solidFill>
              </a:rPr>
              <a:t>to remind ourselves we are always running to Allah with all our hopes.</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(Ask the students to run to the end of the room and back to you). When we do sa’ee, we are saying “I run to Allah”. Say it with me...</a:t>
            </a:r>
            <a:endParaRPr>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Google Shape;127;g84091493ed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84091493ed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a:solidFill>
                  <a:schemeClr val="dk1"/>
                </a:solidFill>
              </a:rPr>
              <a:t>(Ask the students to sit down)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i="1" lang="en">
                <a:solidFill>
                  <a:schemeClr val="dk1"/>
                </a:solidFill>
              </a:rPr>
              <a:t>Arafah </a:t>
            </a:r>
            <a:r>
              <a:rPr lang="en">
                <a:solidFill>
                  <a:schemeClr val="dk1"/>
                </a:solidFill>
              </a:rPr>
              <a:t>is a special land where all Muslims who are performing the </a:t>
            </a:r>
            <a:r>
              <a:rPr i="1" lang="en">
                <a:solidFill>
                  <a:schemeClr val="dk1"/>
                </a:solidFill>
              </a:rPr>
              <a:t>Hajj </a:t>
            </a:r>
            <a:r>
              <a:rPr lang="en">
                <a:solidFill>
                  <a:schemeClr val="dk1"/>
                </a:solidFill>
              </a:rPr>
              <a:t>spend the day just talking to Allah. They ask for many blessings and for Allah to forgive them. They remember that on the Day of Judgement they will have a book of deeds to give to Allah and they pray for their book to be filled with lovely deeds. It’s such a special time! Let’s all close our eyes for one minute and raise our hands in du’a asking Allah to make our book of deeds all sparkly and wonderful. You can also pray for your wishes. Don’t forget to pray for others first like your family, neighbours, friends, the sick and of course our beloved Imam al- Mahdi (a).</a:t>
            </a:r>
            <a:endParaRPr sz="13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(Let the children spend a minute in self-contemplation). In Arafah, we show our book of deeds to Allah. Let’s say it together “I show my book of deeds to Allah”.</a:t>
            </a:r>
            <a:endParaRPr>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Google Shape;139;g84091493ed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84091493ed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solidFill>
                  <a:schemeClr val="dk1"/>
                </a:solidFill>
              </a:rPr>
              <a:t>We then move on to the tent city of </a:t>
            </a:r>
            <a:r>
              <a:rPr i="1" lang="en">
                <a:solidFill>
                  <a:schemeClr val="dk1"/>
                </a:solidFill>
              </a:rPr>
              <a:t>Mina </a:t>
            </a:r>
            <a:r>
              <a:rPr lang="en">
                <a:solidFill>
                  <a:schemeClr val="dk1"/>
                </a:solidFill>
              </a:rPr>
              <a:t>– that’s what it looks like, rows and rows of tents all filled with Muslims! This is where Muslims from all over the globe get a chance to meet and get to know each other. We learn how to bond with our fellow brothers and sisters and live together in peace. We remind ourselves that all Muslims are safe with each other.</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Go and greet someone in your house and find out something about them that you didn’t know (Give students 1-2 mins to do this - if there is time ask a couple of students to share who they spoke to and what they found out about them).  By getting to know our Muslim brothers and sisters, we are saying “I am a peace-loving human”. Say it with me….</a:t>
            </a:r>
            <a:endParaRPr>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Google Shape;149;g84091493ed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84091493ed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solidFill>
                  <a:schemeClr val="dk1"/>
                </a:solidFill>
              </a:rPr>
              <a:t>While we’re in Mina, we perform a special action following in the footsteps of Nabi Ibrahim. Let’s listen to a story:</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One day, Nabi Ibrahim had a dream where he was asked to give his son, Nabi Ismail, back to Allah. He had this dream three times and knew that he should obey Allah. He told his son, Nabi Ismail about the dream who agreed that if Allah had asked for it then it should be done. Nabi Ibrahim set off and on the way, Shaytan came to him telling him not to obey Allah. Nabi Ibrahim did not want to listen to Shaytan who kept bothering him so he picked up some stones and threw them at Shaytan.</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Nabi Ibrahim put on a blindfold as he was about to follow Allah’s command. When he took it off, he saw that Allah had replaced his son with a sheep to show that he had passed his test. He was ready to give his son back to Allah and that was enough. Nabi Ismail was standing right next to him smiling! Allah loved this act of obedience by Nabi Ibrahim so much, that when Muslims go for Hajj, they all follow in his footsteps by throwing stones at Shaytan and sacrificing an animal.</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We throw stones at Shaytan who always tries to make us do bad things. We do this act to show that no matter what he tries against us, we will always say NO to Shaytan!</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(Ask the students to pretend that they are throwing stones at Shaytan - just pretend stones, no objects!) When we’re throwing stones at Shaytan, we are saying “I say NO to Shaytan”. Say it with me...</a:t>
            </a:r>
            <a:endParaRPr>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0" name="Shape 10"/>
        <p:cNvGrpSpPr/>
        <p:nvPr/>
      </p:nvGrpSpPr>
      <p:grpSpPr>
        <a:xfrm>
          <a:off x="0" y="0"/>
          <a:ext cx="0" cy="0"/>
          <a:chOff x="0" y="0"/>
          <a:chExt cx="0" cy="0"/>
        </a:xfrm>
      </p:grpSpPr>
      <p:sp>
        <p:nvSpPr>
          <p:cNvPr id="11" name="Google Shape;11;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2" name="Google Shape;12;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5" name="Shape 45"/>
        <p:cNvGrpSpPr/>
        <p:nvPr/>
      </p:nvGrpSpPr>
      <p:grpSpPr>
        <a:xfrm>
          <a:off x="0" y="0"/>
          <a:ext cx="0" cy="0"/>
          <a:chOff x="0" y="0"/>
          <a:chExt cx="0" cy="0"/>
        </a:xfrm>
      </p:grpSpPr>
      <p:sp>
        <p:nvSpPr>
          <p:cNvPr id="46" name="Google Shape;46;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7" name="Google Shape;47;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8" name="Google Shape;48;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9" name="Shape 49"/>
        <p:cNvGrpSpPr/>
        <p:nvPr/>
      </p:nvGrpSpPr>
      <p:grpSpPr>
        <a:xfrm>
          <a:off x="0" y="0"/>
          <a:ext cx="0" cy="0"/>
          <a:chOff x="0" y="0"/>
          <a:chExt cx="0" cy="0"/>
        </a:xfrm>
      </p:grpSpPr>
      <p:sp>
        <p:nvSpPr>
          <p:cNvPr id="50" name="Google Shape;50;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51" name="Shape 51"/>
        <p:cNvGrpSpPr/>
        <p:nvPr/>
      </p:nvGrpSpPr>
      <p:grpSpPr>
        <a:xfrm>
          <a:off x="0" y="0"/>
          <a:ext cx="0" cy="0"/>
          <a:chOff x="0" y="0"/>
          <a:chExt cx="0" cy="0"/>
        </a:xfrm>
      </p:grpSpPr>
      <p:sp>
        <p:nvSpPr>
          <p:cNvPr id="52" name="Google Shape;52;p13"/>
          <p:cNvSpPr txBox="1"/>
          <p:nvPr>
            <p:ph type="title"/>
          </p:nvPr>
        </p:nvSpPr>
        <p:spPr>
          <a:xfrm>
            <a:off x="492918" y="374650"/>
            <a:ext cx="8079600" cy="1243500"/>
          </a:xfrm>
          <a:prstGeom prst="rect">
            <a:avLst/>
          </a:prstGeom>
          <a:noFill/>
          <a:ln>
            <a:noFill/>
          </a:ln>
        </p:spPr>
        <p:txBody>
          <a:bodyPr anchorCtr="0" anchor="ctr" bIns="34275" lIns="68575" spcFirstLastPara="1" rIns="68575" wrap="square" tIns="34275">
            <a:noAutofit/>
          </a:bodyPr>
          <a:lstStyle>
            <a:lvl1pPr lvl="0" rtl="0" algn="l">
              <a:lnSpc>
                <a:spcPct val="85000"/>
              </a:lnSpc>
              <a:spcBef>
                <a:spcPts val="0"/>
              </a:spcBef>
              <a:spcAft>
                <a:spcPts val="0"/>
              </a:spcAft>
              <a:buClr>
                <a:schemeClr val="accent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3" name="Google Shape;53;p13"/>
          <p:cNvSpPr txBox="1"/>
          <p:nvPr>
            <p:ph idx="1" type="body"/>
          </p:nvPr>
        </p:nvSpPr>
        <p:spPr>
          <a:xfrm>
            <a:off x="507492" y="1508760"/>
            <a:ext cx="8065500" cy="2824800"/>
          </a:xfrm>
          <a:prstGeom prst="rect">
            <a:avLst/>
          </a:prstGeom>
          <a:noFill/>
          <a:ln>
            <a:noFill/>
          </a:ln>
        </p:spPr>
        <p:txBody>
          <a:bodyPr anchorCtr="0" anchor="t" bIns="34275" lIns="68575" spcFirstLastPara="1" rIns="68575" wrap="square" tIns="34275">
            <a:noAutofit/>
          </a:bodyPr>
          <a:lstStyle>
            <a:lvl1pPr indent="-317500" lvl="0" marL="457200" rtl="0" algn="l">
              <a:lnSpc>
                <a:spcPct val="85000"/>
              </a:lnSpc>
              <a:spcBef>
                <a:spcPts val="1000"/>
              </a:spcBef>
              <a:spcAft>
                <a:spcPts val="0"/>
              </a:spcAft>
              <a:buClr>
                <a:srgbClr val="262626"/>
              </a:buClr>
              <a:buSzPts val="1400"/>
              <a:buChar char="●"/>
              <a:defRPr/>
            </a:lvl1pPr>
            <a:lvl2pPr indent="-317500" lvl="1" marL="914400" rtl="0" algn="l">
              <a:lnSpc>
                <a:spcPct val="85000"/>
              </a:lnSpc>
              <a:spcBef>
                <a:spcPts val="1600"/>
              </a:spcBef>
              <a:spcAft>
                <a:spcPts val="0"/>
              </a:spcAft>
              <a:buClr>
                <a:srgbClr val="262626"/>
              </a:buClr>
              <a:buSzPts val="1400"/>
              <a:buChar char="○"/>
              <a:defRPr/>
            </a:lvl2pPr>
            <a:lvl3pPr indent="-317500" lvl="2" marL="1371600" rtl="0" algn="l">
              <a:lnSpc>
                <a:spcPct val="85000"/>
              </a:lnSpc>
              <a:spcBef>
                <a:spcPts val="1600"/>
              </a:spcBef>
              <a:spcAft>
                <a:spcPts val="0"/>
              </a:spcAft>
              <a:buClr>
                <a:srgbClr val="262626"/>
              </a:buClr>
              <a:buSzPts val="1400"/>
              <a:buChar char="■"/>
              <a:defRPr/>
            </a:lvl3pPr>
            <a:lvl4pPr indent="-317500" lvl="3" marL="1828800" rtl="0" algn="l">
              <a:lnSpc>
                <a:spcPct val="85000"/>
              </a:lnSpc>
              <a:spcBef>
                <a:spcPts val="1600"/>
              </a:spcBef>
              <a:spcAft>
                <a:spcPts val="0"/>
              </a:spcAft>
              <a:buClr>
                <a:srgbClr val="262626"/>
              </a:buClr>
              <a:buSzPts val="1400"/>
              <a:buChar char="●"/>
              <a:defRPr/>
            </a:lvl4pPr>
            <a:lvl5pPr indent="-317500" lvl="4" marL="2286000" rtl="0" algn="l">
              <a:lnSpc>
                <a:spcPct val="85000"/>
              </a:lnSpc>
              <a:spcBef>
                <a:spcPts val="1600"/>
              </a:spcBef>
              <a:spcAft>
                <a:spcPts val="0"/>
              </a:spcAft>
              <a:buClr>
                <a:srgbClr val="262626"/>
              </a:buClr>
              <a:buSzPts val="1400"/>
              <a:buChar char="○"/>
              <a:defRPr/>
            </a:lvl5pPr>
            <a:lvl6pPr indent="-317500" lvl="5" marL="2743200" rtl="0" algn="l">
              <a:lnSpc>
                <a:spcPct val="85000"/>
              </a:lnSpc>
              <a:spcBef>
                <a:spcPts val="1600"/>
              </a:spcBef>
              <a:spcAft>
                <a:spcPts val="0"/>
              </a:spcAft>
              <a:buClr>
                <a:srgbClr val="262626"/>
              </a:buClr>
              <a:buSzPts val="1400"/>
              <a:buChar char="■"/>
              <a:defRPr/>
            </a:lvl6pPr>
            <a:lvl7pPr indent="-317500" lvl="6" marL="3200400" rtl="0" algn="l">
              <a:lnSpc>
                <a:spcPct val="85000"/>
              </a:lnSpc>
              <a:spcBef>
                <a:spcPts val="1600"/>
              </a:spcBef>
              <a:spcAft>
                <a:spcPts val="0"/>
              </a:spcAft>
              <a:buClr>
                <a:srgbClr val="262626"/>
              </a:buClr>
              <a:buSzPts val="1400"/>
              <a:buChar char="●"/>
              <a:defRPr/>
            </a:lvl7pPr>
            <a:lvl8pPr indent="-317500" lvl="7" marL="3657600" rtl="0" algn="l">
              <a:lnSpc>
                <a:spcPct val="85000"/>
              </a:lnSpc>
              <a:spcBef>
                <a:spcPts val="1600"/>
              </a:spcBef>
              <a:spcAft>
                <a:spcPts val="0"/>
              </a:spcAft>
              <a:buClr>
                <a:srgbClr val="262626"/>
              </a:buClr>
              <a:buSzPts val="1400"/>
              <a:buChar char="○"/>
              <a:defRPr/>
            </a:lvl8pPr>
            <a:lvl9pPr indent="-317500" lvl="8" marL="4114800" rtl="0" algn="l">
              <a:lnSpc>
                <a:spcPct val="85000"/>
              </a:lnSpc>
              <a:spcBef>
                <a:spcPts val="1600"/>
              </a:spcBef>
              <a:spcAft>
                <a:spcPts val="1600"/>
              </a:spcAft>
              <a:buClr>
                <a:srgbClr val="262626"/>
              </a:buClr>
              <a:buSzPts val="1400"/>
              <a:buChar char="■"/>
              <a:defRPr/>
            </a:lvl9pPr>
          </a:lstStyle>
          <a:p/>
        </p:txBody>
      </p:sp>
      <p:sp>
        <p:nvSpPr>
          <p:cNvPr id="54" name="Google Shape;54;p13"/>
          <p:cNvSpPr txBox="1"/>
          <p:nvPr>
            <p:ph idx="10" type="dt"/>
          </p:nvPr>
        </p:nvSpPr>
        <p:spPr>
          <a:xfrm>
            <a:off x="514350" y="4809335"/>
            <a:ext cx="3086100" cy="1716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55" name="Google Shape;55;p13"/>
          <p:cNvSpPr txBox="1"/>
          <p:nvPr>
            <p:ph idx="11" type="ftr"/>
          </p:nvPr>
        </p:nvSpPr>
        <p:spPr>
          <a:xfrm>
            <a:off x="514350" y="4916023"/>
            <a:ext cx="3771900" cy="1716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56" name="Google Shape;56;p13"/>
          <p:cNvSpPr txBox="1"/>
          <p:nvPr>
            <p:ph idx="12" type="sldNum"/>
          </p:nvPr>
        </p:nvSpPr>
        <p:spPr>
          <a:xfrm>
            <a:off x="6572944" y="4407309"/>
            <a:ext cx="2194800" cy="1047900"/>
          </a:xfrm>
          <a:prstGeom prst="rect">
            <a:avLst/>
          </a:prstGeom>
          <a:noFill/>
          <a:ln>
            <a:noFill/>
          </a:ln>
        </p:spPr>
        <p:txBody>
          <a:bodyPr anchorCtr="0" anchor="b"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4" name="Shape 14"/>
        <p:cNvGrpSpPr/>
        <p:nvPr/>
      </p:nvGrpSpPr>
      <p:grpSpPr>
        <a:xfrm>
          <a:off x="0" y="0"/>
          <a:ext cx="0" cy="0"/>
          <a:chOff x="0" y="0"/>
          <a:chExt cx="0" cy="0"/>
        </a:xfrm>
      </p:grpSpPr>
      <p:sp>
        <p:nvSpPr>
          <p:cNvPr id="15" name="Google Shape;15;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9" name="Google Shape;19;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3" name="Google Shape;23;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3" name="Shape 33"/>
        <p:cNvGrpSpPr/>
        <p:nvPr/>
      </p:nvGrpSpPr>
      <p:grpSpPr>
        <a:xfrm>
          <a:off x="0" y="0"/>
          <a:ext cx="0" cy="0"/>
          <a:chOff x="0" y="0"/>
          <a:chExt cx="0" cy="0"/>
        </a:xfrm>
      </p:grpSpPr>
      <p:sp>
        <p:nvSpPr>
          <p:cNvPr id="34" name="Google Shape;34;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9" name="Google Shape;39;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0" name="Google Shape;40;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1" name="Google Shape;41;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2" name="Shape 42"/>
        <p:cNvGrpSpPr/>
        <p:nvPr/>
      </p:nvGrpSpPr>
      <p:grpSpPr>
        <a:xfrm>
          <a:off x="0" y="0"/>
          <a:ext cx="0" cy="0"/>
          <a:chOff x="0" y="0"/>
          <a:chExt cx="0" cy="0"/>
        </a:xfrm>
      </p:grpSpPr>
      <p:sp>
        <p:nvSpPr>
          <p:cNvPr id="43" name="Google Shape;43;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4" name="Google Shape;44;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pic>
        <p:nvPicPr>
          <p:cNvPr id="9" name="Google Shape;9;p1"/>
          <p:cNvPicPr preferRelativeResize="0"/>
          <p:nvPr/>
        </p:nvPicPr>
        <p:blipFill>
          <a:blip r:embed="rId1">
            <a:alphaModFix/>
          </a:blip>
          <a:stretch>
            <a:fillRect/>
          </a:stretch>
        </p:blipFill>
        <p:spPr>
          <a:xfrm>
            <a:off x="7808402" y="203627"/>
            <a:ext cx="1092100" cy="70522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12.png"/><Relationship Id="rId4" Type="http://schemas.openxmlformats.org/officeDocument/2006/relationships/image" Target="../media/image22.gif"/><Relationship Id="rId5" Type="http://schemas.openxmlformats.org/officeDocument/2006/relationships/image" Target="../media/image21.gif"/><Relationship Id="rId6" Type="http://schemas.openxmlformats.org/officeDocument/2006/relationships/image" Target="../media/image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1" Type="http://schemas.openxmlformats.org/officeDocument/2006/relationships/image" Target="../media/image19.png"/><Relationship Id="rId10" Type="http://schemas.openxmlformats.org/officeDocument/2006/relationships/image" Target="../media/image7.png"/><Relationship Id="rId13" Type="http://schemas.openxmlformats.org/officeDocument/2006/relationships/image" Target="../media/image18.png"/><Relationship Id="rId12" Type="http://schemas.openxmlformats.org/officeDocument/2006/relationships/image" Target="../media/image8.jpg"/><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2.png"/><Relationship Id="rId4" Type="http://schemas.openxmlformats.org/officeDocument/2006/relationships/image" Target="../media/image4.png"/><Relationship Id="rId9" Type="http://schemas.openxmlformats.org/officeDocument/2006/relationships/image" Target="../media/image13.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3.png"/><Relationship Id="rId8"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60" name="Shape 60"/>
        <p:cNvGrpSpPr/>
        <p:nvPr/>
      </p:nvGrpSpPr>
      <p:grpSpPr>
        <a:xfrm>
          <a:off x="0" y="0"/>
          <a:ext cx="0" cy="0"/>
          <a:chOff x="0" y="0"/>
          <a:chExt cx="0" cy="0"/>
        </a:xfrm>
      </p:grpSpPr>
      <p:sp>
        <p:nvSpPr>
          <p:cNvPr id="61" name="Google Shape;61;p14"/>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latin typeface="Georgia"/>
                <a:ea typeface="Georgia"/>
                <a:cs typeface="Georgia"/>
                <a:sym typeface="Georgia"/>
              </a:rPr>
              <a:t>Tarbiyah 6B03</a:t>
            </a:r>
            <a:endParaRPr>
              <a:latin typeface="Georgia"/>
              <a:ea typeface="Georgia"/>
              <a:cs typeface="Georgia"/>
              <a:sym typeface="Georgia"/>
            </a:endParaRPr>
          </a:p>
        </p:txBody>
      </p:sp>
      <p:sp>
        <p:nvSpPr>
          <p:cNvPr id="62" name="Google Shape;62;p14"/>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200">
                <a:latin typeface="Georgia"/>
                <a:ea typeface="Georgia"/>
                <a:cs typeface="Georgia"/>
                <a:sym typeface="Georgia"/>
              </a:rPr>
              <a:t>Hajj</a:t>
            </a:r>
            <a:endParaRPr sz="3200">
              <a:latin typeface="Georgia"/>
              <a:ea typeface="Georgia"/>
              <a:cs typeface="Georgia"/>
              <a:sym typeface="Georgi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Google Shape;161;p23"/>
          <p:cNvSpPr txBox="1"/>
          <p:nvPr>
            <p:ph type="title"/>
          </p:nvPr>
        </p:nvSpPr>
        <p:spPr>
          <a:xfrm>
            <a:off x="235500" y="3688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Georgia"/>
                <a:ea typeface="Georgia"/>
                <a:cs typeface="Georgia"/>
                <a:sym typeface="Georgia"/>
              </a:rPr>
              <a:t>Eid Sacrifice </a:t>
            </a:r>
            <a:r>
              <a:rPr lang="en"/>
              <a:t> </a:t>
            </a:r>
            <a:endParaRPr/>
          </a:p>
        </p:txBody>
      </p:sp>
      <p:sp>
        <p:nvSpPr>
          <p:cNvPr id="162" name="Google Shape;162;p23"/>
          <p:cNvSpPr txBox="1"/>
          <p:nvPr>
            <p:ph idx="1" type="body"/>
          </p:nvPr>
        </p:nvSpPr>
        <p:spPr>
          <a:xfrm>
            <a:off x="311700" y="1228675"/>
            <a:ext cx="4260300" cy="572700"/>
          </a:xfrm>
          <a:prstGeom prst="rect">
            <a:avLst/>
          </a:prstGeom>
        </p:spPr>
        <p:txBody>
          <a:bodyPr anchorCtr="0" anchor="t" bIns="91425" lIns="91425" spcFirstLastPara="1" rIns="91425" wrap="square" tIns="91425">
            <a:noAutofit/>
          </a:bodyPr>
          <a:lstStyle/>
          <a:p>
            <a:pPr indent="-368300" lvl="0" marL="457200" rtl="0" algn="l">
              <a:spcBef>
                <a:spcPts val="0"/>
              </a:spcBef>
              <a:spcAft>
                <a:spcPts val="0"/>
              </a:spcAft>
              <a:buClr>
                <a:schemeClr val="dk1"/>
              </a:buClr>
              <a:buSzPts val="2200"/>
              <a:buFont typeface="Georgia"/>
              <a:buChar char="➔"/>
            </a:pPr>
            <a:r>
              <a:rPr lang="en" sz="2200">
                <a:solidFill>
                  <a:schemeClr val="dk1"/>
                </a:solidFill>
                <a:latin typeface="Georgia"/>
                <a:ea typeface="Georgia"/>
                <a:cs typeface="Georgia"/>
                <a:sym typeface="Georgia"/>
              </a:rPr>
              <a:t>Sacrificing an animal just like Nabi Ibrahim did</a:t>
            </a:r>
            <a:endParaRPr sz="2200">
              <a:solidFill>
                <a:schemeClr val="dk1"/>
              </a:solidFill>
              <a:latin typeface="Georgia"/>
              <a:ea typeface="Georgia"/>
              <a:cs typeface="Georgia"/>
              <a:sym typeface="Georgia"/>
            </a:endParaRPr>
          </a:p>
        </p:txBody>
      </p:sp>
      <p:pic>
        <p:nvPicPr>
          <p:cNvPr id="163" name="Google Shape;163;p23"/>
          <p:cNvPicPr preferRelativeResize="0"/>
          <p:nvPr/>
        </p:nvPicPr>
        <p:blipFill>
          <a:blip r:embed="rId3">
            <a:alphaModFix/>
          </a:blip>
          <a:stretch>
            <a:fillRect/>
          </a:stretch>
        </p:blipFill>
        <p:spPr>
          <a:xfrm>
            <a:off x="4945775" y="1255250"/>
            <a:ext cx="3535725" cy="2576025"/>
          </a:xfrm>
          <a:prstGeom prst="rect">
            <a:avLst/>
          </a:prstGeom>
          <a:noFill/>
          <a:ln>
            <a:noFill/>
          </a:ln>
        </p:spPr>
      </p:pic>
      <p:sp>
        <p:nvSpPr>
          <p:cNvPr id="164" name="Google Shape;164;p23"/>
          <p:cNvSpPr txBox="1"/>
          <p:nvPr/>
        </p:nvSpPr>
        <p:spPr>
          <a:xfrm>
            <a:off x="289625" y="2116075"/>
            <a:ext cx="4815900" cy="8151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Georgia"/>
              <a:buChar char="➔"/>
            </a:pPr>
            <a:r>
              <a:rPr lang="en" sz="2200">
                <a:latin typeface="Georgia"/>
                <a:ea typeface="Georgia"/>
                <a:cs typeface="Georgia"/>
                <a:sym typeface="Georgia"/>
              </a:rPr>
              <a:t>The meat is shared between the poor and the other Muslims</a:t>
            </a:r>
            <a:endParaRPr sz="2200">
              <a:latin typeface="Georgia"/>
              <a:ea typeface="Georgia"/>
              <a:cs typeface="Georgia"/>
              <a:sym typeface="Georgia"/>
            </a:endParaRPr>
          </a:p>
        </p:txBody>
      </p:sp>
      <p:sp>
        <p:nvSpPr>
          <p:cNvPr id="165" name="Google Shape;165;p23"/>
          <p:cNvSpPr txBox="1"/>
          <p:nvPr/>
        </p:nvSpPr>
        <p:spPr>
          <a:xfrm>
            <a:off x="271025" y="3022475"/>
            <a:ext cx="4993800" cy="8151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Georgia"/>
              <a:buChar char="➔"/>
            </a:pPr>
            <a:r>
              <a:rPr lang="en" sz="2200">
                <a:latin typeface="Georgia"/>
                <a:ea typeface="Georgia"/>
                <a:cs typeface="Georgia"/>
                <a:sym typeface="Georgia"/>
              </a:rPr>
              <a:t>Reminds us: We should always share and not be greedy</a:t>
            </a:r>
            <a:endParaRPr sz="2200">
              <a:latin typeface="Georgia"/>
              <a:ea typeface="Georgia"/>
              <a:cs typeface="Georgia"/>
              <a:sym typeface="Georgia"/>
            </a:endParaRPr>
          </a:p>
        </p:txBody>
      </p:sp>
      <p:sp>
        <p:nvSpPr>
          <p:cNvPr id="166" name="Google Shape;166;p23"/>
          <p:cNvSpPr txBox="1"/>
          <p:nvPr/>
        </p:nvSpPr>
        <p:spPr>
          <a:xfrm>
            <a:off x="3063825" y="4159000"/>
            <a:ext cx="2947500" cy="5727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FF0000"/>
                </a:solidFill>
                <a:latin typeface="Georgia"/>
                <a:ea typeface="Georgia"/>
                <a:cs typeface="Georgia"/>
                <a:sym typeface="Georgia"/>
              </a:rPr>
              <a:t>“I am a giver”</a:t>
            </a:r>
            <a:endParaRPr sz="2400">
              <a:solidFill>
                <a:srgbClr val="FF0000"/>
              </a:solidFill>
              <a:latin typeface="Georgia"/>
              <a:ea typeface="Georgia"/>
              <a:cs typeface="Georgia"/>
              <a:sym typeface="Georgi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1000"/>
                                        <p:tgtEl>
                                          <p:spTgt spid="1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1000"/>
                                        <p:tgtEl>
                                          <p:spTgt spid="1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1000"/>
                                        <p:tgtEl>
                                          <p:spTgt spid="1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66"/>
                                        </p:tgtEl>
                                        <p:attrNameLst>
                                          <p:attrName>style.visibility</p:attrName>
                                        </p:attrNameLst>
                                      </p:cBhvr>
                                      <p:to>
                                        <p:strVal val="visible"/>
                                      </p:to>
                                    </p:set>
                                    <p:anim calcmode="lin" valueType="num">
                                      <p:cBhvr additive="base">
                                        <p:cTn dur="1000"/>
                                        <p:tgtEl>
                                          <p:spTgt spid="166"/>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sp>
        <p:nvSpPr>
          <p:cNvPr id="171" name="Google Shape;171;p24"/>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Georgia"/>
                <a:ea typeface="Georgia"/>
                <a:cs typeface="Georgia"/>
                <a:sym typeface="Georgia"/>
              </a:rPr>
              <a:t>Tawaf </a:t>
            </a:r>
            <a:endParaRPr sz="3000">
              <a:latin typeface="Georgia"/>
              <a:ea typeface="Georgia"/>
              <a:cs typeface="Georgia"/>
              <a:sym typeface="Georgia"/>
            </a:endParaRPr>
          </a:p>
        </p:txBody>
      </p:sp>
      <p:sp>
        <p:nvSpPr>
          <p:cNvPr id="172" name="Google Shape;172;p24"/>
          <p:cNvSpPr txBox="1"/>
          <p:nvPr>
            <p:ph idx="1" type="body"/>
          </p:nvPr>
        </p:nvSpPr>
        <p:spPr>
          <a:xfrm>
            <a:off x="4767450" y="1076675"/>
            <a:ext cx="4116000" cy="651300"/>
          </a:xfrm>
          <a:prstGeom prst="rect">
            <a:avLst/>
          </a:prstGeom>
        </p:spPr>
        <p:txBody>
          <a:bodyPr anchorCtr="0" anchor="t" bIns="91425" lIns="91425" spcFirstLastPara="1" rIns="91425" wrap="square" tIns="91425">
            <a:noAutofit/>
          </a:bodyPr>
          <a:lstStyle/>
          <a:p>
            <a:pPr indent="-368300" lvl="0" marL="457200" rtl="0" algn="l">
              <a:spcBef>
                <a:spcPts val="0"/>
              </a:spcBef>
              <a:spcAft>
                <a:spcPts val="0"/>
              </a:spcAft>
              <a:buClr>
                <a:schemeClr val="dk1"/>
              </a:buClr>
              <a:buSzPts val="2200"/>
              <a:buFont typeface="Georgia"/>
              <a:buChar char="➔"/>
            </a:pPr>
            <a:r>
              <a:rPr lang="en" sz="2200">
                <a:solidFill>
                  <a:schemeClr val="dk1"/>
                </a:solidFill>
                <a:latin typeface="Georgia"/>
                <a:ea typeface="Georgia"/>
                <a:cs typeface="Georgia"/>
                <a:sym typeface="Georgia"/>
              </a:rPr>
              <a:t>Back to the Ka’bah for tawaf</a:t>
            </a:r>
            <a:endParaRPr sz="2200">
              <a:solidFill>
                <a:schemeClr val="dk1"/>
              </a:solidFill>
              <a:latin typeface="Georgia"/>
              <a:ea typeface="Georgia"/>
              <a:cs typeface="Georgia"/>
              <a:sym typeface="Georgia"/>
            </a:endParaRPr>
          </a:p>
        </p:txBody>
      </p:sp>
      <p:pic>
        <p:nvPicPr>
          <p:cNvPr id="173" name="Google Shape;173;p24"/>
          <p:cNvPicPr preferRelativeResize="0"/>
          <p:nvPr/>
        </p:nvPicPr>
        <p:blipFill rotWithShape="1">
          <a:blip r:embed="rId3">
            <a:alphaModFix/>
          </a:blip>
          <a:srcRect b="0" l="40887" r="0" t="0"/>
          <a:stretch/>
        </p:blipFill>
        <p:spPr>
          <a:xfrm>
            <a:off x="164175" y="1032675"/>
            <a:ext cx="4488300" cy="3155600"/>
          </a:xfrm>
          <a:prstGeom prst="rect">
            <a:avLst/>
          </a:prstGeom>
          <a:noFill/>
          <a:ln>
            <a:noFill/>
          </a:ln>
        </p:spPr>
      </p:pic>
      <p:sp>
        <p:nvSpPr>
          <p:cNvPr id="174" name="Google Shape;174;p24"/>
          <p:cNvSpPr txBox="1"/>
          <p:nvPr/>
        </p:nvSpPr>
        <p:spPr>
          <a:xfrm>
            <a:off x="4720725" y="1854500"/>
            <a:ext cx="4488300" cy="8151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Georgia"/>
              <a:buChar char="➔"/>
            </a:pPr>
            <a:r>
              <a:rPr lang="en" sz="2200">
                <a:latin typeface="Georgia"/>
                <a:ea typeface="Georgia"/>
                <a:cs typeface="Georgia"/>
                <a:sym typeface="Georgia"/>
              </a:rPr>
              <a:t>All our sins are wiped and we are pure!</a:t>
            </a:r>
            <a:endParaRPr sz="2200">
              <a:latin typeface="Georgia"/>
              <a:ea typeface="Georgia"/>
              <a:cs typeface="Georgia"/>
              <a:sym typeface="Georgia"/>
            </a:endParaRPr>
          </a:p>
        </p:txBody>
      </p:sp>
      <p:sp>
        <p:nvSpPr>
          <p:cNvPr id="175" name="Google Shape;175;p24"/>
          <p:cNvSpPr txBox="1"/>
          <p:nvPr/>
        </p:nvSpPr>
        <p:spPr>
          <a:xfrm>
            <a:off x="4691250" y="2796125"/>
            <a:ext cx="4116000" cy="8151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Georgia"/>
              <a:buChar char="➔"/>
            </a:pPr>
            <a:r>
              <a:rPr lang="en" sz="2200">
                <a:latin typeface="Georgia"/>
                <a:ea typeface="Georgia"/>
                <a:cs typeface="Georgia"/>
                <a:sym typeface="Georgia"/>
              </a:rPr>
              <a:t>Oh Allah! We are holding on tightly to Your love and will never disobey You</a:t>
            </a:r>
            <a:endParaRPr sz="2200">
              <a:latin typeface="Georgia"/>
              <a:ea typeface="Georgia"/>
              <a:cs typeface="Georgia"/>
              <a:sym typeface="Georgia"/>
            </a:endParaRPr>
          </a:p>
        </p:txBody>
      </p:sp>
      <p:sp>
        <p:nvSpPr>
          <p:cNvPr id="176" name="Google Shape;176;p24"/>
          <p:cNvSpPr txBox="1"/>
          <p:nvPr/>
        </p:nvSpPr>
        <p:spPr>
          <a:xfrm>
            <a:off x="2178250" y="4344575"/>
            <a:ext cx="4569300" cy="5727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FF0000"/>
                </a:solidFill>
                <a:latin typeface="Georgia"/>
                <a:ea typeface="Georgia"/>
                <a:cs typeface="Georgia"/>
                <a:sym typeface="Georgia"/>
              </a:rPr>
              <a:t>“I come to Allah free of sins”</a:t>
            </a:r>
            <a:endParaRPr sz="2400">
              <a:solidFill>
                <a:srgbClr val="FF0000"/>
              </a:solidFill>
              <a:latin typeface="Georgia"/>
              <a:ea typeface="Georgia"/>
              <a:cs typeface="Georgia"/>
              <a:sym typeface="Georgi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2"/>
                                        </p:tgtEl>
                                        <p:attrNameLst>
                                          <p:attrName>style.visibility</p:attrName>
                                        </p:attrNameLst>
                                      </p:cBhvr>
                                      <p:to>
                                        <p:strVal val="visible"/>
                                      </p:to>
                                    </p:set>
                                    <p:animEffect filter="fade" transition="in">
                                      <p:cBhvr>
                                        <p:cTn dur="1000"/>
                                        <p:tgtEl>
                                          <p:spTgt spid="1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1000"/>
                                        <p:tgtEl>
                                          <p:spTgt spid="1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1000"/>
                                        <p:tgtEl>
                                          <p:spTgt spid="1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6"/>
                                        </p:tgtEl>
                                        <p:attrNameLst>
                                          <p:attrName>style.visibility</p:attrName>
                                        </p:attrNameLst>
                                      </p:cBhvr>
                                      <p:to>
                                        <p:strVal val="visible"/>
                                      </p:to>
                                    </p:set>
                                    <p:anim calcmode="lin" valueType="num">
                                      <p:cBhvr additive="base">
                                        <p:cTn dur="1000"/>
                                        <p:tgtEl>
                                          <p:spTgt spid="176"/>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0" name="Shape 180"/>
        <p:cNvGrpSpPr/>
        <p:nvPr/>
      </p:nvGrpSpPr>
      <p:grpSpPr>
        <a:xfrm>
          <a:off x="0" y="0"/>
          <a:ext cx="0" cy="0"/>
          <a:chOff x="0" y="0"/>
          <a:chExt cx="0" cy="0"/>
        </a:xfrm>
      </p:grpSpPr>
      <p:pic>
        <p:nvPicPr>
          <p:cNvPr descr="A close up of a tree&#10;&#10;Description automatically generated" id="181" name="Google Shape;181;p25"/>
          <p:cNvPicPr preferRelativeResize="0"/>
          <p:nvPr/>
        </p:nvPicPr>
        <p:blipFill rotWithShape="1">
          <a:blip r:embed="rId3">
            <a:alphaModFix/>
          </a:blip>
          <a:srcRect b="0" l="0" r="0" t="0"/>
          <a:stretch/>
        </p:blipFill>
        <p:spPr>
          <a:xfrm>
            <a:off x="3154650" y="867300"/>
            <a:ext cx="3152750" cy="3129050"/>
          </a:xfrm>
          <a:prstGeom prst="rect">
            <a:avLst/>
          </a:prstGeom>
          <a:noFill/>
          <a:ln>
            <a:noFill/>
          </a:ln>
        </p:spPr>
      </p:pic>
      <p:grpSp>
        <p:nvGrpSpPr>
          <p:cNvPr id="182" name="Google Shape;182;p25"/>
          <p:cNvGrpSpPr/>
          <p:nvPr/>
        </p:nvGrpSpPr>
        <p:grpSpPr>
          <a:xfrm>
            <a:off x="1352400" y="3337525"/>
            <a:ext cx="2122325" cy="572100"/>
            <a:chOff x="1352400" y="3337525"/>
            <a:chExt cx="2122325" cy="572100"/>
          </a:xfrm>
        </p:grpSpPr>
        <p:cxnSp>
          <p:nvCxnSpPr>
            <p:cNvPr id="183" name="Google Shape;183;p25"/>
            <p:cNvCxnSpPr/>
            <p:nvPr/>
          </p:nvCxnSpPr>
          <p:spPr>
            <a:xfrm rot="10800000">
              <a:off x="2997125" y="3672225"/>
              <a:ext cx="477600" cy="4200"/>
            </a:xfrm>
            <a:prstGeom prst="straightConnector1">
              <a:avLst/>
            </a:prstGeom>
            <a:noFill/>
            <a:ln cap="flat" cmpd="sng" w="9525">
              <a:solidFill>
                <a:schemeClr val="dk2"/>
              </a:solidFill>
              <a:prstDash val="solid"/>
              <a:round/>
              <a:headEnd len="med" w="med" type="none"/>
              <a:tailEnd len="med" w="med" type="triangle"/>
            </a:ln>
          </p:spPr>
        </p:cxnSp>
        <p:sp>
          <p:nvSpPr>
            <p:cNvPr id="184" name="Google Shape;184;p25"/>
            <p:cNvSpPr txBox="1"/>
            <p:nvPr/>
          </p:nvSpPr>
          <p:spPr>
            <a:xfrm>
              <a:off x="1352400" y="3337525"/>
              <a:ext cx="2043300" cy="572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600">
                  <a:solidFill>
                    <a:srgbClr val="990000"/>
                  </a:solidFill>
                  <a:latin typeface="Amatic SC"/>
                  <a:ea typeface="Amatic SC"/>
                  <a:cs typeface="Amatic SC"/>
                  <a:sym typeface="Amatic SC"/>
                </a:rPr>
                <a:t>Tawheed</a:t>
              </a:r>
              <a:r>
                <a:rPr b="1" lang="en" sz="1600"/>
                <a:t> </a:t>
              </a:r>
              <a:endParaRPr b="1" sz="1600"/>
            </a:p>
          </p:txBody>
        </p:sp>
      </p:grpSp>
      <p:grpSp>
        <p:nvGrpSpPr>
          <p:cNvPr id="185" name="Google Shape;185;p25"/>
          <p:cNvGrpSpPr/>
          <p:nvPr/>
        </p:nvGrpSpPr>
        <p:grpSpPr>
          <a:xfrm>
            <a:off x="1886725" y="4044275"/>
            <a:ext cx="2043300" cy="744975"/>
            <a:chOff x="1886725" y="4044275"/>
            <a:chExt cx="2043300" cy="744975"/>
          </a:xfrm>
        </p:grpSpPr>
        <p:cxnSp>
          <p:nvCxnSpPr>
            <p:cNvPr id="186" name="Google Shape;186;p25"/>
            <p:cNvCxnSpPr/>
            <p:nvPr/>
          </p:nvCxnSpPr>
          <p:spPr>
            <a:xfrm flipH="1">
              <a:off x="3444150" y="4044275"/>
              <a:ext cx="393600" cy="352800"/>
            </a:xfrm>
            <a:prstGeom prst="straightConnector1">
              <a:avLst/>
            </a:prstGeom>
            <a:noFill/>
            <a:ln cap="flat" cmpd="sng" w="9525">
              <a:solidFill>
                <a:schemeClr val="dk2"/>
              </a:solidFill>
              <a:prstDash val="solid"/>
              <a:round/>
              <a:headEnd len="med" w="med" type="none"/>
              <a:tailEnd len="med" w="med" type="triangle"/>
            </a:ln>
          </p:spPr>
        </p:cxnSp>
        <p:sp>
          <p:nvSpPr>
            <p:cNvPr id="187" name="Google Shape;187;p25"/>
            <p:cNvSpPr txBox="1"/>
            <p:nvPr/>
          </p:nvSpPr>
          <p:spPr>
            <a:xfrm>
              <a:off x="1886725" y="4217150"/>
              <a:ext cx="2043300" cy="572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600">
                  <a:solidFill>
                    <a:srgbClr val="990000"/>
                  </a:solidFill>
                  <a:latin typeface="Amatic SC"/>
                  <a:ea typeface="Amatic SC"/>
                  <a:cs typeface="Amatic SC"/>
                  <a:sym typeface="Amatic SC"/>
                </a:rPr>
                <a:t>Adalah</a:t>
              </a:r>
              <a:r>
                <a:rPr b="1" lang="en" sz="1600"/>
                <a:t> </a:t>
              </a:r>
              <a:endParaRPr b="1" sz="1600"/>
            </a:p>
          </p:txBody>
        </p:sp>
      </p:grpSp>
      <p:grpSp>
        <p:nvGrpSpPr>
          <p:cNvPr id="188" name="Google Shape;188;p25"/>
          <p:cNvGrpSpPr/>
          <p:nvPr/>
        </p:nvGrpSpPr>
        <p:grpSpPr>
          <a:xfrm>
            <a:off x="3702750" y="4112800"/>
            <a:ext cx="2043300" cy="987675"/>
            <a:chOff x="3702750" y="4112800"/>
            <a:chExt cx="2043300" cy="987675"/>
          </a:xfrm>
        </p:grpSpPr>
        <p:cxnSp>
          <p:nvCxnSpPr>
            <p:cNvPr id="189" name="Google Shape;189;p25"/>
            <p:cNvCxnSpPr/>
            <p:nvPr/>
          </p:nvCxnSpPr>
          <p:spPr>
            <a:xfrm flipH="1">
              <a:off x="4724475" y="4112800"/>
              <a:ext cx="7200" cy="491700"/>
            </a:xfrm>
            <a:prstGeom prst="straightConnector1">
              <a:avLst/>
            </a:prstGeom>
            <a:noFill/>
            <a:ln cap="flat" cmpd="sng" w="9525">
              <a:solidFill>
                <a:schemeClr val="dk2"/>
              </a:solidFill>
              <a:prstDash val="solid"/>
              <a:round/>
              <a:headEnd len="med" w="med" type="none"/>
              <a:tailEnd len="med" w="med" type="triangle"/>
            </a:ln>
          </p:spPr>
        </p:cxnSp>
        <p:sp>
          <p:nvSpPr>
            <p:cNvPr id="190" name="Google Shape;190;p25"/>
            <p:cNvSpPr txBox="1"/>
            <p:nvPr/>
          </p:nvSpPr>
          <p:spPr>
            <a:xfrm>
              <a:off x="3702750" y="4528375"/>
              <a:ext cx="2043300" cy="572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600">
                  <a:solidFill>
                    <a:srgbClr val="990000"/>
                  </a:solidFill>
                  <a:latin typeface="Amatic SC"/>
                  <a:ea typeface="Amatic SC"/>
                  <a:cs typeface="Amatic SC"/>
                  <a:sym typeface="Amatic SC"/>
                </a:rPr>
                <a:t>nubuwwah</a:t>
              </a:r>
              <a:r>
                <a:rPr b="1" lang="en" sz="1600"/>
                <a:t> </a:t>
              </a:r>
              <a:endParaRPr b="1" sz="1600"/>
            </a:p>
          </p:txBody>
        </p:sp>
      </p:grpSp>
      <p:grpSp>
        <p:nvGrpSpPr>
          <p:cNvPr id="191" name="Google Shape;191;p25"/>
          <p:cNvGrpSpPr/>
          <p:nvPr/>
        </p:nvGrpSpPr>
        <p:grpSpPr>
          <a:xfrm>
            <a:off x="5365925" y="4026475"/>
            <a:ext cx="2043300" cy="762775"/>
            <a:chOff x="5365925" y="4026475"/>
            <a:chExt cx="2043300" cy="762775"/>
          </a:xfrm>
        </p:grpSpPr>
        <p:cxnSp>
          <p:nvCxnSpPr>
            <p:cNvPr id="192" name="Google Shape;192;p25"/>
            <p:cNvCxnSpPr/>
            <p:nvPr/>
          </p:nvCxnSpPr>
          <p:spPr>
            <a:xfrm>
              <a:off x="5425775" y="4026475"/>
              <a:ext cx="396600" cy="304200"/>
            </a:xfrm>
            <a:prstGeom prst="straightConnector1">
              <a:avLst/>
            </a:prstGeom>
            <a:noFill/>
            <a:ln cap="flat" cmpd="sng" w="9525">
              <a:solidFill>
                <a:schemeClr val="dk2"/>
              </a:solidFill>
              <a:prstDash val="solid"/>
              <a:round/>
              <a:headEnd len="med" w="med" type="none"/>
              <a:tailEnd len="med" w="med" type="triangle"/>
            </a:ln>
          </p:spPr>
        </p:cxnSp>
        <p:sp>
          <p:nvSpPr>
            <p:cNvPr id="193" name="Google Shape;193;p25"/>
            <p:cNvSpPr txBox="1"/>
            <p:nvPr/>
          </p:nvSpPr>
          <p:spPr>
            <a:xfrm>
              <a:off x="5365925" y="4217150"/>
              <a:ext cx="2043300" cy="572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600">
                  <a:solidFill>
                    <a:srgbClr val="990000"/>
                  </a:solidFill>
                  <a:latin typeface="Amatic SC"/>
                  <a:ea typeface="Amatic SC"/>
                  <a:cs typeface="Amatic SC"/>
                  <a:sym typeface="Amatic SC"/>
                </a:rPr>
                <a:t>Imamah</a:t>
              </a:r>
              <a:endParaRPr b="1" sz="1600"/>
            </a:p>
          </p:txBody>
        </p:sp>
      </p:grpSp>
      <p:grpSp>
        <p:nvGrpSpPr>
          <p:cNvPr id="194" name="Google Shape;194;p25"/>
          <p:cNvGrpSpPr/>
          <p:nvPr/>
        </p:nvGrpSpPr>
        <p:grpSpPr>
          <a:xfrm>
            <a:off x="5861825" y="3356750"/>
            <a:ext cx="2136850" cy="572100"/>
            <a:chOff x="5861825" y="3356750"/>
            <a:chExt cx="2136850" cy="572100"/>
          </a:xfrm>
        </p:grpSpPr>
        <p:cxnSp>
          <p:nvCxnSpPr>
            <p:cNvPr id="195" name="Google Shape;195;p25"/>
            <p:cNvCxnSpPr/>
            <p:nvPr/>
          </p:nvCxnSpPr>
          <p:spPr>
            <a:xfrm flipH="1" rot="10800000">
              <a:off x="5861825" y="3636925"/>
              <a:ext cx="549300" cy="5400"/>
            </a:xfrm>
            <a:prstGeom prst="straightConnector1">
              <a:avLst/>
            </a:prstGeom>
            <a:noFill/>
            <a:ln cap="flat" cmpd="sng" w="9525">
              <a:solidFill>
                <a:schemeClr val="dk2"/>
              </a:solidFill>
              <a:prstDash val="solid"/>
              <a:round/>
              <a:headEnd len="med" w="med" type="none"/>
              <a:tailEnd len="med" w="med" type="triangle"/>
            </a:ln>
          </p:spPr>
        </p:cxnSp>
        <p:sp>
          <p:nvSpPr>
            <p:cNvPr id="196" name="Google Shape;196;p25"/>
            <p:cNvSpPr txBox="1"/>
            <p:nvPr/>
          </p:nvSpPr>
          <p:spPr>
            <a:xfrm>
              <a:off x="5955375" y="3356750"/>
              <a:ext cx="2043300" cy="572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600">
                  <a:solidFill>
                    <a:srgbClr val="990000"/>
                  </a:solidFill>
                  <a:latin typeface="Amatic SC"/>
                  <a:ea typeface="Amatic SC"/>
                  <a:cs typeface="Amatic SC"/>
                  <a:sym typeface="Amatic SC"/>
                </a:rPr>
                <a:t>ma’ad</a:t>
              </a:r>
              <a:endParaRPr b="1" sz="1600">
                <a:solidFill>
                  <a:srgbClr val="990000"/>
                </a:solidFill>
              </a:endParaRPr>
            </a:p>
          </p:txBody>
        </p:sp>
      </p:grpSp>
      <p:sp>
        <p:nvSpPr>
          <p:cNvPr id="197" name="Google Shape;197;p25"/>
          <p:cNvSpPr txBox="1"/>
          <p:nvPr/>
        </p:nvSpPr>
        <p:spPr>
          <a:xfrm>
            <a:off x="170250" y="356300"/>
            <a:ext cx="2598300" cy="93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Georgia"/>
                <a:ea typeface="Georgia"/>
                <a:cs typeface="Georgia"/>
                <a:sym typeface="Georgia"/>
              </a:rPr>
              <a:t>Usul ad-Din</a:t>
            </a:r>
            <a:endParaRPr sz="3000">
              <a:latin typeface="Georgia"/>
              <a:ea typeface="Georgia"/>
              <a:cs typeface="Georgia"/>
              <a:sym typeface="Georgia"/>
            </a:endParaRPr>
          </a:p>
        </p:txBody>
      </p:sp>
      <p:pic>
        <p:nvPicPr>
          <p:cNvPr id="198" name="Google Shape;198;p25"/>
          <p:cNvPicPr preferRelativeResize="0"/>
          <p:nvPr/>
        </p:nvPicPr>
        <p:blipFill>
          <a:blip r:embed="rId4">
            <a:alphaModFix/>
          </a:blip>
          <a:stretch>
            <a:fillRect/>
          </a:stretch>
        </p:blipFill>
        <p:spPr>
          <a:xfrm>
            <a:off x="5975525" y="688225"/>
            <a:ext cx="772200" cy="732043"/>
          </a:xfrm>
          <a:prstGeom prst="rect">
            <a:avLst/>
          </a:prstGeom>
          <a:noFill/>
          <a:ln>
            <a:noFill/>
          </a:ln>
        </p:spPr>
      </p:pic>
      <p:pic>
        <p:nvPicPr>
          <p:cNvPr id="199" name="Google Shape;199;p25"/>
          <p:cNvPicPr preferRelativeResize="0"/>
          <p:nvPr/>
        </p:nvPicPr>
        <p:blipFill>
          <a:blip r:embed="rId4">
            <a:alphaModFix/>
          </a:blip>
          <a:stretch>
            <a:fillRect/>
          </a:stretch>
        </p:blipFill>
        <p:spPr>
          <a:xfrm>
            <a:off x="2654225" y="703975"/>
            <a:ext cx="772200" cy="732043"/>
          </a:xfrm>
          <a:prstGeom prst="rect">
            <a:avLst/>
          </a:prstGeom>
          <a:noFill/>
          <a:ln>
            <a:noFill/>
          </a:ln>
        </p:spPr>
      </p:pic>
      <p:pic>
        <p:nvPicPr>
          <p:cNvPr id="200" name="Google Shape;200;p25"/>
          <p:cNvPicPr preferRelativeResize="0"/>
          <p:nvPr/>
        </p:nvPicPr>
        <p:blipFill>
          <a:blip r:embed="rId4">
            <a:alphaModFix/>
          </a:blip>
          <a:stretch>
            <a:fillRect/>
          </a:stretch>
        </p:blipFill>
        <p:spPr>
          <a:xfrm>
            <a:off x="4314875" y="211450"/>
            <a:ext cx="772200" cy="732043"/>
          </a:xfrm>
          <a:prstGeom prst="rect">
            <a:avLst/>
          </a:prstGeom>
          <a:noFill/>
          <a:ln>
            <a:noFill/>
          </a:ln>
        </p:spPr>
      </p:pic>
      <p:pic>
        <p:nvPicPr>
          <p:cNvPr id="201" name="Google Shape;201;p25"/>
          <p:cNvPicPr preferRelativeResize="0"/>
          <p:nvPr/>
        </p:nvPicPr>
        <p:blipFill>
          <a:blip r:embed="rId5">
            <a:alphaModFix/>
          </a:blip>
          <a:stretch>
            <a:fillRect/>
          </a:stretch>
        </p:blipFill>
        <p:spPr>
          <a:xfrm>
            <a:off x="4257800" y="2252275"/>
            <a:ext cx="840400" cy="1728949"/>
          </a:xfrm>
          <a:prstGeom prst="rect">
            <a:avLst/>
          </a:prstGeom>
          <a:noFill/>
          <a:ln>
            <a:noFill/>
          </a:ln>
        </p:spPr>
      </p:pic>
      <p:grpSp>
        <p:nvGrpSpPr>
          <p:cNvPr id="202" name="Google Shape;202;p25"/>
          <p:cNvGrpSpPr/>
          <p:nvPr/>
        </p:nvGrpSpPr>
        <p:grpSpPr>
          <a:xfrm>
            <a:off x="1575024" y="1607629"/>
            <a:ext cx="1729316" cy="807122"/>
            <a:chOff x="1575024" y="1607629"/>
            <a:chExt cx="1729316" cy="807122"/>
          </a:xfrm>
        </p:grpSpPr>
        <p:sp>
          <p:nvSpPr>
            <p:cNvPr id="203" name="Google Shape;203;p25"/>
            <p:cNvSpPr txBox="1"/>
            <p:nvPr/>
          </p:nvSpPr>
          <p:spPr>
            <a:xfrm>
              <a:off x="2128640" y="2106405"/>
              <a:ext cx="1175700" cy="2769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i="0" lang="en" sz="1600" u="none" cap="none" strike="noStrike">
                  <a:solidFill>
                    <a:schemeClr val="accent1"/>
                  </a:solidFill>
                  <a:latin typeface="Georgia"/>
                  <a:ea typeface="Georgia"/>
                  <a:cs typeface="Georgia"/>
                  <a:sym typeface="Georgia"/>
                </a:rPr>
                <a:t>Hajj</a:t>
              </a:r>
              <a:endParaRPr sz="1300">
                <a:latin typeface="Georgia"/>
                <a:ea typeface="Georgia"/>
                <a:cs typeface="Georgia"/>
                <a:sym typeface="Georgia"/>
              </a:endParaRPr>
            </a:p>
          </p:txBody>
        </p:sp>
        <p:pic>
          <p:nvPicPr>
            <p:cNvPr descr="A picture containing table&#10;&#10;Description automatically generated" id="204" name="Google Shape;204;p25"/>
            <p:cNvPicPr preferRelativeResize="0"/>
            <p:nvPr/>
          </p:nvPicPr>
          <p:blipFill rotWithShape="1">
            <a:blip r:embed="rId6">
              <a:alphaModFix/>
            </a:blip>
            <a:srcRect b="0" l="0" r="0" t="0"/>
            <a:stretch/>
          </p:blipFill>
          <p:spPr>
            <a:xfrm>
              <a:off x="1575024" y="1607629"/>
              <a:ext cx="772200" cy="807122"/>
            </a:xfrm>
            <a:prstGeom prst="rect">
              <a:avLst/>
            </a:prstGeom>
            <a:noFill/>
            <a:ln>
              <a:noFill/>
            </a:ln>
          </p:spPr>
        </p:pic>
      </p:grpSp>
      <p:sp>
        <p:nvSpPr>
          <p:cNvPr id="205" name="Google Shape;205;p25"/>
          <p:cNvSpPr/>
          <p:nvPr/>
        </p:nvSpPr>
        <p:spPr>
          <a:xfrm>
            <a:off x="1834400" y="3360950"/>
            <a:ext cx="1071300" cy="491700"/>
          </a:xfrm>
          <a:prstGeom prst="round2DiagRect">
            <a:avLst>
              <a:gd fmla="val 16667" name="adj1"/>
              <a:gd fmla="val 0" name="adj2"/>
            </a:avLst>
          </a:prstGeom>
          <a:no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25"/>
          <p:cNvSpPr/>
          <p:nvPr/>
        </p:nvSpPr>
        <p:spPr>
          <a:xfrm>
            <a:off x="2424200" y="4275350"/>
            <a:ext cx="938700" cy="491700"/>
          </a:xfrm>
          <a:prstGeom prst="round2DiagRect">
            <a:avLst>
              <a:gd fmla="val 16667" name="adj1"/>
              <a:gd fmla="val 0" name="adj2"/>
            </a:avLst>
          </a:prstGeom>
          <a:no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25"/>
          <p:cNvSpPr/>
          <p:nvPr/>
        </p:nvSpPr>
        <p:spPr>
          <a:xfrm>
            <a:off x="4032200" y="4580000"/>
            <a:ext cx="1333800" cy="491700"/>
          </a:xfrm>
          <a:prstGeom prst="round2DiagRect">
            <a:avLst>
              <a:gd fmla="val 16667" name="adj1"/>
              <a:gd fmla="val 0" name="adj2"/>
            </a:avLst>
          </a:prstGeom>
          <a:no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25"/>
          <p:cNvSpPr/>
          <p:nvPr/>
        </p:nvSpPr>
        <p:spPr>
          <a:xfrm>
            <a:off x="5861000" y="4275350"/>
            <a:ext cx="1071300" cy="491700"/>
          </a:xfrm>
          <a:prstGeom prst="round2DiagRect">
            <a:avLst>
              <a:gd fmla="val 16667" name="adj1"/>
              <a:gd fmla="val 0" name="adj2"/>
            </a:avLst>
          </a:prstGeom>
          <a:no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25"/>
          <p:cNvSpPr/>
          <p:nvPr/>
        </p:nvSpPr>
        <p:spPr>
          <a:xfrm>
            <a:off x="6498325" y="3437150"/>
            <a:ext cx="987300" cy="491700"/>
          </a:xfrm>
          <a:prstGeom prst="round2DiagRect">
            <a:avLst>
              <a:gd fmla="val 16667" name="adj1"/>
              <a:gd fmla="val 0" name="adj2"/>
            </a:avLst>
          </a:prstGeom>
          <a:no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gtEl>
                                        <p:attrNameLst>
                                          <p:attrName>style.visibility</p:attrName>
                                        </p:attrNameLst>
                                      </p:cBhvr>
                                      <p:to>
                                        <p:strVal val="visible"/>
                                      </p:to>
                                    </p:set>
                                    <p:animEffect filter="fade" transition="in">
                                      <p:cBhvr>
                                        <p:cTn dur="1000"/>
                                        <p:tgtEl>
                                          <p:spTgt spid="2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gtEl>
                                        <p:attrNameLst>
                                          <p:attrName>style.visibility</p:attrName>
                                        </p:attrNameLst>
                                      </p:cBhvr>
                                      <p:to>
                                        <p:strVal val="visible"/>
                                      </p:to>
                                    </p:set>
                                    <p:animEffect filter="fade" transition="in">
                                      <p:cBhvr>
                                        <p:cTn dur="1000"/>
                                        <p:tgtEl>
                                          <p:spTgt spid="2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2"/>
                                        </p:tgtEl>
                                        <p:attrNameLst>
                                          <p:attrName>style.visibility</p:attrName>
                                        </p:attrNameLst>
                                      </p:cBhvr>
                                      <p:to>
                                        <p:strVal val="visible"/>
                                      </p:to>
                                    </p:set>
                                    <p:animEffect filter="fade" transition="in">
                                      <p:cBhvr>
                                        <p:cTn dur="1000"/>
                                        <p:tgtEl>
                                          <p:spTgt spid="1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1000"/>
                                        <p:tgtEl>
                                          <p:spTgt spid="1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gtEl>
                                        <p:attrNameLst>
                                          <p:attrName>style.visibility</p:attrName>
                                        </p:attrNameLst>
                                      </p:cBhvr>
                                      <p:to>
                                        <p:strVal val="visible"/>
                                      </p:to>
                                    </p:set>
                                    <p:animEffect filter="fade" transition="in">
                                      <p:cBhvr>
                                        <p:cTn dur="1000"/>
                                        <p:tgtEl>
                                          <p:spTgt spid="1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1000"/>
                                        <p:tgtEl>
                                          <p:spTgt spid="1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4"/>
                                        </p:tgtEl>
                                        <p:attrNameLst>
                                          <p:attrName>style.visibility</p:attrName>
                                        </p:attrNameLst>
                                      </p:cBhvr>
                                      <p:to>
                                        <p:strVal val="visible"/>
                                      </p:to>
                                    </p:set>
                                    <p:animEffect filter="fade" transition="in">
                                      <p:cBhvr>
                                        <p:cTn dur="1000"/>
                                        <p:tgtEl>
                                          <p:spTgt spid="1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
                                        </p:tgtEl>
                                        <p:attrNameLst>
                                          <p:attrName>style.visibility</p:attrName>
                                        </p:attrNameLst>
                                      </p:cBhvr>
                                      <p:to>
                                        <p:strVal val="visible"/>
                                      </p:to>
                                    </p:set>
                                    <p:animEffect filter="fade" transition="in">
                                      <p:cBhvr>
                                        <p:cTn dur="1000"/>
                                        <p:tgtEl>
                                          <p:spTgt spid="1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0"/>
                                        </p:tgtEl>
                                        <p:attrNameLst>
                                          <p:attrName>style.visibility</p:attrName>
                                        </p:attrNameLst>
                                      </p:cBhvr>
                                      <p:to>
                                        <p:strVal val="visible"/>
                                      </p:to>
                                    </p:set>
                                    <p:animEffect filter="fade" transition="in">
                                      <p:cBhvr>
                                        <p:cTn dur="1000"/>
                                        <p:tgtEl>
                                          <p:spTgt spid="2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9"/>
                                        </p:tgtEl>
                                        <p:attrNameLst>
                                          <p:attrName>style.visibility</p:attrName>
                                        </p:attrNameLst>
                                      </p:cBhvr>
                                      <p:to>
                                        <p:strVal val="visible"/>
                                      </p:to>
                                    </p:set>
                                    <p:animEffect filter="fade" transition="in">
                                      <p:cBhvr>
                                        <p:cTn dur="1000"/>
                                        <p:tgtEl>
                                          <p:spTgt spid="1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3" name="Shape 213"/>
        <p:cNvGrpSpPr/>
        <p:nvPr/>
      </p:nvGrpSpPr>
      <p:grpSpPr>
        <a:xfrm>
          <a:off x="0" y="0"/>
          <a:ext cx="0" cy="0"/>
          <a:chOff x="0" y="0"/>
          <a:chExt cx="0" cy="0"/>
        </a:xfrm>
      </p:grpSpPr>
      <p:sp>
        <p:nvSpPr>
          <p:cNvPr id="214" name="Google Shape;214;p26"/>
          <p:cNvSpPr txBox="1"/>
          <p:nvPr>
            <p:ph type="title"/>
          </p:nvPr>
        </p:nvSpPr>
        <p:spPr>
          <a:xfrm>
            <a:off x="235500" y="2926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Georgia"/>
                <a:ea typeface="Georgia"/>
                <a:cs typeface="Georgia"/>
                <a:sym typeface="Georgia"/>
              </a:rPr>
              <a:t>Lesson Objectives </a:t>
            </a:r>
            <a:endParaRPr sz="3000">
              <a:latin typeface="Georgia"/>
              <a:ea typeface="Georgia"/>
              <a:cs typeface="Georgia"/>
              <a:sym typeface="Georgia"/>
            </a:endParaRPr>
          </a:p>
        </p:txBody>
      </p:sp>
      <p:sp>
        <p:nvSpPr>
          <p:cNvPr id="215" name="Google Shape;215;p2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55600" lvl="0" marL="457200" rtl="0" algn="l">
              <a:lnSpc>
                <a:spcPct val="200000"/>
              </a:lnSpc>
              <a:spcBef>
                <a:spcPts val="0"/>
              </a:spcBef>
              <a:spcAft>
                <a:spcPts val="0"/>
              </a:spcAft>
              <a:buSzPts val="2000"/>
              <a:buFont typeface="Georgia"/>
              <a:buAutoNum type="arabicPeriod"/>
            </a:pPr>
            <a:r>
              <a:rPr lang="en" sz="2000">
                <a:latin typeface="Georgia"/>
                <a:ea typeface="Georgia"/>
                <a:cs typeface="Georgia"/>
                <a:sym typeface="Georgia"/>
              </a:rPr>
              <a:t>To recall that Hajj is one of the furu ad-din (branches of religion)</a:t>
            </a:r>
            <a:endParaRPr sz="2000">
              <a:latin typeface="Georgia"/>
              <a:ea typeface="Georgia"/>
              <a:cs typeface="Georgia"/>
              <a:sym typeface="Georgia"/>
            </a:endParaRPr>
          </a:p>
          <a:p>
            <a:pPr indent="-355600" lvl="0" marL="457200" rtl="0" algn="l">
              <a:lnSpc>
                <a:spcPct val="200000"/>
              </a:lnSpc>
              <a:spcBef>
                <a:spcPts val="0"/>
              </a:spcBef>
              <a:spcAft>
                <a:spcPts val="0"/>
              </a:spcAft>
              <a:buSzPts val="2000"/>
              <a:buFont typeface="Georgia"/>
              <a:buAutoNum type="arabicPeriod"/>
            </a:pPr>
            <a:r>
              <a:rPr lang="en" sz="2000">
                <a:latin typeface="Georgia"/>
                <a:ea typeface="Georgia"/>
                <a:cs typeface="Georgia"/>
                <a:sym typeface="Georgia"/>
              </a:rPr>
              <a:t>To demonstrate the steps of Hajj</a:t>
            </a:r>
            <a:endParaRPr sz="2000">
              <a:latin typeface="Georgia"/>
              <a:ea typeface="Georgia"/>
              <a:cs typeface="Georgia"/>
              <a:sym typeface="Georgia"/>
            </a:endParaRPr>
          </a:p>
          <a:p>
            <a:pPr indent="-355600" lvl="0" marL="457200" rtl="0" algn="l">
              <a:lnSpc>
                <a:spcPct val="200000"/>
              </a:lnSpc>
              <a:spcBef>
                <a:spcPts val="0"/>
              </a:spcBef>
              <a:spcAft>
                <a:spcPts val="0"/>
              </a:spcAft>
              <a:buSzPts val="2000"/>
              <a:buFont typeface="Georgia"/>
              <a:buAutoNum type="arabicPeriod"/>
            </a:pPr>
            <a:r>
              <a:rPr lang="en" sz="2000">
                <a:latin typeface="Georgia"/>
                <a:ea typeface="Georgia"/>
                <a:cs typeface="Georgia"/>
                <a:sym typeface="Georgia"/>
              </a:rPr>
              <a:t>To explain the spirit behind the prescribed steps of Hajj</a:t>
            </a:r>
            <a:endParaRPr sz="2000">
              <a:latin typeface="Georgia"/>
              <a:ea typeface="Georgia"/>
              <a:cs typeface="Georgia"/>
              <a:sym typeface="Georgia"/>
            </a:endParaRPr>
          </a:p>
          <a:p>
            <a:pPr indent="-355600" lvl="0" marL="457200" rtl="0" algn="l">
              <a:lnSpc>
                <a:spcPct val="200000"/>
              </a:lnSpc>
              <a:spcBef>
                <a:spcPts val="0"/>
              </a:spcBef>
              <a:spcAft>
                <a:spcPts val="0"/>
              </a:spcAft>
              <a:buSzPts val="2000"/>
              <a:buFont typeface="Georgia"/>
              <a:buAutoNum type="arabicPeriod"/>
            </a:pPr>
            <a:r>
              <a:rPr lang="en" sz="2000">
                <a:latin typeface="Georgia"/>
                <a:ea typeface="Georgia"/>
                <a:cs typeface="Georgia"/>
                <a:sym typeface="Georgia"/>
              </a:rPr>
              <a:t>To relate through the example of hajj that the furu ad-din are fuelled by the usul ad-din</a:t>
            </a:r>
            <a:endParaRPr sz="2000">
              <a:latin typeface="Georgia"/>
              <a:ea typeface="Georgia"/>
              <a:cs typeface="Georgia"/>
              <a:sym typeface="Georgia"/>
            </a:endParaRPr>
          </a:p>
          <a:p>
            <a:pPr indent="0" lvl="0" marL="0" rtl="0" algn="l">
              <a:spcBef>
                <a:spcPts val="1600"/>
              </a:spcBef>
              <a:spcAft>
                <a:spcPts val="16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 name="Shape 67"/>
        <p:cNvGrpSpPr/>
        <p:nvPr/>
      </p:nvGrpSpPr>
      <p:grpSpPr>
        <a:xfrm>
          <a:off x="0" y="0"/>
          <a:ext cx="0" cy="0"/>
          <a:chOff x="0" y="0"/>
          <a:chExt cx="0" cy="0"/>
        </a:xfrm>
      </p:grpSpPr>
      <p:sp>
        <p:nvSpPr>
          <p:cNvPr id="68" name="Google Shape;68;p15"/>
          <p:cNvSpPr txBox="1"/>
          <p:nvPr>
            <p:ph type="title"/>
          </p:nvPr>
        </p:nvSpPr>
        <p:spPr>
          <a:xfrm>
            <a:off x="188118" y="-6350"/>
            <a:ext cx="8079600" cy="1243500"/>
          </a:xfrm>
          <a:prstGeom prst="rect">
            <a:avLst/>
          </a:prstGeom>
          <a:noFill/>
          <a:ln>
            <a:noFill/>
          </a:ln>
        </p:spPr>
        <p:txBody>
          <a:bodyPr anchorCtr="0" anchor="ctr" bIns="34275" lIns="68575" spcFirstLastPara="1" rIns="68575" wrap="square" tIns="34275">
            <a:noAutofit/>
          </a:bodyPr>
          <a:lstStyle/>
          <a:p>
            <a:pPr indent="0" lvl="0" marL="0" rtl="0" algn="l">
              <a:lnSpc>
                <a:spcPct val="85000"/>
              </a:lnSpc>
              <a:spcBef>
                <a:spcPts val="0"/>
              </a:spcBef>
              <a:spcAft>
                <a:spcPts val="0"/>
              </a:spcAft>
              <a:buClr>
                <a:schemeClr val="accent1"/>
              </a:buClr>
              <a:buSzPts val="4100"/>
              <a:buFont typeface="Calibri"/>
              <a:buNone/>
            </a:pPr>
            <a:r>
              <a:rPr lang="en" sz="3000">
                <a:latin typeface="Georgia"/>
                <a:ea typeface="Georgia"/>
                <a:cs typeface="Georgia"/>
                <a:sym typeface="Georgia"/>
              </a:rPr>
              <a:t>Furu ad-Din</a:t>
            </a:r>
            <a:endParaRPr sz="3000">
              <a:latin typeface="Georgia"/>
              <a:ea typeface="Georgia"/>
              <a:cs typeface="Georgia"/>
              <a:sym typeface="Georgia"/>
            </a:endParaRPr>
          </a:p>
        </p:txBody>
      </p:sp>
      <p:pic>
        <p:nvPicPr>
          <p:cNvPr descr="A close up of a tree&#10;&#10;Description automatically generated" id="69" name="Google Shape;69;p15"/>
          <p:cNvPicPr preferRelativeResize="0"/>
          <p:nvPr/>
        </p:nvPicPr>
        <p:blipFill rotWithShape="1">
          <a:blip r:embed="rId3">
            <a:alphaModFix/>
          </a:blip>
          <a:srcRect b="0" l="0" r="0" t="0"/>
          <a:stretch/>
        </p:blipFill>
        <p:spPr>
          <a:xfrm>
            <a:off x="3025862" y="1719397"/>
            <a:ext cx="3285525" cy="3105666"/>
          </a:xfrm>
          <a:prstGeom prst="rect">
            <a:avLst/>
          </a:prstGeom>
          <a:noFill/>
          <a:ln>
            <a:noFill/>
          </a:ln>
        </p:spPr>
      </p:pic>
      <p:sp>
        <p:nvSpPr>
          <p:cNvPr id="70" name="Google Shape;70;p15"/>
          <p:cNvSpPr txBox="1"/>
          <p:nvPr/>
        </p:nvSpPr>
        <p:spPr>
          <a:xfrm>
            <a:off x="2310964" y="3646495"/>
            <a:ext cx="1175700" cy="2769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i="0" lang="en" sz="1400" u="none" cap="none" strike="noStrike">
                <a:solidFill>
                  <a:schemeClr val="accent1"/>
                </a:solidFill>
                <a:latin typeface="Calibri"/>
                <a:ea typeface="Calibri"/>
                <a:cs typeface="Calibri"/>
                <a:sym typeface="Calibri"/>
              </a:rPr>
              <a:t>Salah</a:t>
            </a:r>
            <a:endParaRPr sz="1100"/>
          </a:p>
        </p:txBody>
      </p:sp>
      <p:sp>
        <p:nvSpPr>
          <p:cNvPr id="71" name="Google Shape;71;p15"/>
          <p:cNvSpPr txBox="1"/>
          <p:nvPr/>
        </p:nvSpPr>
        <p:spPr>
          <a:xfrm>
            <a:off x="1896883" y="3133729"/>
            <a:ext cx="1175700" cy="2769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i="0" lang="en" sz="1400" u="none" cap="none" strike="noStrike">
                <a:solidFill>
                  <a:schemeClr val="accent1"/>
                </a:solidFill>
                <a:latin typeface="Calibri"/>
                <a:ea typeface="Calibri"/>
                <a:cs typeface="Calibri"/>
                <a:sym typeface="Calibri"/>
              </a:rPr>
              <a:t>Sawm</a:t>
            </a:r>
            <a:endParaRPr sz="1100"/>
          </a:p>
        </p:txBody>
      </p:sp>
      <p:sp>
        <p:nvSpPr>
          <p:cNvPr id="72" name="Google Shape;72;p15"/>
          <p:cNvSpPr txBox="1"/>
          <p:nvPr/>
        </p:nvSpPr>
        <p:spPr>
          <a:xfrm>
            <a:off x="1976240" y="2487405"/>
            <a:ext cx="1175700" cy="2769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i="0" lang="en" sz="1400" u="none" cap="none" strike="noStrike">
                <a:solidFill>
                  <a:schemeClr val="accent1"/>
                </a:solidFill>
                <a:latin typeface="Calibri"/>
                <a:ea typeface="Calibri"/>
                <a:cs typeface="Calibri"/>
                <a:sym typeface="Calibri"/>
              </a:rPr>
              <a:t>Hajj</a:t>
            </a:r>
            <a:endParaRPr sz="1100"/>
          </a:p>
        </p:txBody>
      </p:sp>
      <p:sp>
        <p:nvSpPr>
          <p:cNvPr id="73" name="Google Shape;73;p15"/>
          <p:cNvSpPr txBox="1"/>
          <p:nvPr/>
        </p:nvSpPr>
        <p:spPr>
          <a:xfrm>
            <a:off x="2438032" y="1945930"/>
            <a:ext cx="1175700" cy="2769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i="0" lang="en" sz="1400" u="none" cap="none" strike="noStrike">
                <a:solidFill>
                  <a:schemeClr val="accent1"/>
                </a:solidFill>
                <a:latin typeface="Calibri"/>
                <a:ea typeface="Calibri"/>
                <a:cs typeface="Calibri"/>
                <a:sym typeface="Calibri"/>
              </a:rPr>
              <a:t>Zakat</a:t>
            </a:r>
            <a:endParaRPr sz="1100"/>
          </a:p>
        </p:txBody>
      </p:sp>
      <p:sp>
        <p:nvSpPr>
          <p:cNvPr id="74" name="Google Shape;74;p15"/>
          <p:cNvSpPr txBox="1"/>
          <p:nvPr/>
        </p:nvSpPr>
        <p:spPr>
          <a:xfrm>
            <a:off x="3254120" y="1411268"/>
            <a:ext cx="1175700" cy="2769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i="0" lang="en" sz="1400" u="none" cap="none" strike="noStrike">
                <a:solidFill>
                  <a:schemeClr val="accent1"/>
                </a:solidFill>
                <a:latin typeface="Calibri"/>
                <a:ea typeface="Calibri"/>
                <a:cs typeface="Calibri"/>
                <a:sym typeface="Calibri"/>
              </a:rPr>
              <a:t>Khums</a:t>
            </a:r>
            <a:endParaRPr b="1" i="0" sz="1400" u="none" cap="none" strike="noStrike">
              <a:solidFill>
                <a:schemeClr val="accent1"/>
              </a:solidFill>
              <a:latin typeface="Calibri"/>
              <a:ea typeface="Calibri"/>
              <a:cs typeface="Calibri"/>
              <a:sym typeface="Calibri"/>
            </a:endParaRPr>
          </a:p>
        </p:txBody>
      </p:sp>
      <p:sp>
        <p:nvSpPr>
          <p:cNvPr id="75" name="Google Shape;75;p15"/>
          <p:cNvSpPr txBox="1"/>
          <p:nvPr/>
        </p:nvSpPr>
        <p:spPr>
          <a:xfrm>
            <a:off x="4511823" y="1364661"/>
            <a:ext cx="1175700" cy="2769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i="0" lang="en" sz="1400" u="none" cap="none" strike="noStrike">
                <a:solidFill>
                  <a:schemeClr val="accent1"/>
                </a:solidFill>
                <a:latin typeface="Calibri"/>
                <a:ea typeface="Calibri"/>
                <a:cs typeface="Calibri"/>
                <a:sym typeface="Calibri"/>
              </a:rPr>
              <a:t>Jihad</a:t>
            </a:r>
            <a:endParaRPr sz="1100"/>
          </a:p>
        </p:txBody>
      </p:sp>
      <p:sp>
        <p:nvSpPr>
          <p:cNvPr id="76" name="Google Shape;76;p15"/>
          <p:cNvSpPr txBox="1"/>
          <p:nvPr/>
        </p:nvSpPr>
        <p:spPr>
          <a:xfrm>
            <a:off x="5680543" y="1641465"/>
            <a:ext cx="1175700" cy="2769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i="0" lang="en" sz="1400" u="none" cap="none" strike="noStrike">
                <a:solidFill>
                  <a:schemeClr val="accent1"/>
                </a:solidFill>
                <a:latin typeface="Calibri"/>
                <a:ea typeface="Calibri"/>
                <a:cs typeface="Calibri"/>
                <a:sym typeface="Calibri"/>
              </a:rPr>
              <a:t>Amr bil Ma’ruf</a:t>
            </a:r>
            <a:endParaRPr b="1" i="0" sz="1400" u="none" cap="none" strike="noStrike">
              <a:solidFill>
                <a:schemeClr val="accent1"/>
              </a:solidFill>
              <a:latin typeface="Calibri"/>
              <a:ea typeface="Calibri"/>
              <a:cs typeface="Calibri"/>
              <a:sym typeface="Calibri"/>
            </a:endParaRPr>
          </a:p>
        </p:txBody>
      </p:sp>
      <p:sp>
        <p:nvSpPr>
          <p:cNvPr id="77" name="Google Shape;77;p15"/>
          <p:cNvSpPr txBox="1"/>
          <p:nvPr/>
        </p:nvSpPr>
        <p:spPr>
          <a:xfrm>
            <a:off x="6156523" y="2285569"/>
            <a:ext cx="1556700" cy="2769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i="0" lang="en" sz="1400" u="none" cap="none" strike="noStrike">
                <a:solidFill>
                  <a:schemeClr val="accent1"/>
                </a:solidFill>
                <a:latin typeface="Calibri"/>
                <a:ea typeface="Calibri"/>
                <a:cs typeface="Calibri"/>
                <a:sym typeface="Calibri"/>
              </a:rPr>
              <a:t>Nahi Anil Munkar</a:t>
            </a:r>
            <a:endParaRPr b="1" i="0" sz="1400" u="none" cap="none" strike="noStrike">
              <a:solidFill>
                <a:schemeClr val="accent1"/>
              </a:solidFill>
              <a:latin typeface="Calibri"/>
              <a:ea typeface="Calibri"/>
              <a:cs typeface="Calibri"/>
              <a:sym typeface="Calibri"/>
            </a:endParaRPr>
          </a:p>
        </p:txBody>
      </p:sp>
      <p:sp>
        <p:nvSpPr>
          <p:cNvPr id="78" name="Google Shape;78;p15"/>
          <p:cNvSpPr txBox="1"/>
          <p:nvPr/>
        </p:nvSpPr>
        <p:spPr>
          <a:xfrm>
            <a:off x="6078234" y="2950862"/>
            <a:ext cx="1175700" cy="2769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i="0" lang="en" sz="1400" u="none" cap="none" strike="noStrike">
                <a:solidFill>
                  <a:schemeClr val="accent1"/>
                </a:solidFill>
                <a:latin typeface="Calibri"/>
                <a:ea typeface="Calibri"/>
                <a:cs typeface="Calibri"/>
                <a:sym typeface="Calibri"/>
              </a:rPr>
              <a:t>Tawalla</a:t>
            </a:r>
            <a:endParaRPr b="1" i="0" sz="1400" u="none" cap="none" strike="noStrike">
              <a:solidFill>
                <a:schemeClr val="accent1"/>
              </a:solidFill>
              <a:latin typeface="Calibri"/>
              <a:ea typeface="Calibri"/>
              <a:cs typeface="Calibri"/>
              <a:sym typeface="Calibri"/>
            </a:endParaRPr>
          </a:p>
        </p:txBody>
      </p:sp>
      <p:sp>
        <p:nvSpPr>
          <p:cNvPr id="79" name="Google Shape;79;p15"/>
          <p:cNvSpPr txBox="1"/>
          <p:nvPr/>
        </p:nvSpPr>
        <p:spPr>
          <a:xfrm>
            <a:off x="5564221" y="3580511"/>
            <a:ext cx="1175700" cy="2769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i="0" lang="en" sz="1400" u="none" cap="none" strike="noStrike">
                <a:solidFill>
                  <a:schemeClr val="accent1"/>
                </a:solidFill>
                <a:latin typeface="Calibri"/>
                <a:ea typeface="Calibri"/>
                <a:cs typeface="Calibri"/>
                <a:sym typeface="Calibri"/>
              </a:rPr>
              <a:t>Tabarra</a:t>
            </a:r>
            <a:endParaRPr b="1" i="0" sz="1400" u="none" cap="none" strike="noStrike">
              <a:solidFill>
                <a:schemeClr val="accent1"/>
              </a:solidFill>
              <a:latin typeface="Calibri"/>
              <a:ea typeface="Calibri"/>
              <a:cs typeface="Calibri"/>
              <a:sym typeface="Calibri"/>
            </a:endParaRPr>
          </a:p>
        </p:txBody>
      </p:sp>
      <p:pic>
        <p:nvPicPr>
          <p:cNvPr id="80" name="Google Shape;80;p15"/>
          <p:cNvPicPr preferRelativeResize="0"/>
          <p:nvPr/>
        </p:nvPicPr>
        <p:blipFill rotWithShape="1">
          <a:blip r:embed="rId4">
            <a:alphaModFix/>
          </a:blip>
          <a:srcRect b="0" l="0" r="0" t="0"/>
          <a:stretch/>
        </p:blipFill>
        <p:spPr>
          <a:xfrm>
            <a:off x="6217102" y="3948746"/>
            <a:ext cx="818441" cy="701761"/>
          </a:xfrm>
          <a:prstGeom prst="rect">
            <a:avLst/>
          </a:prstGeom>
          <a:noFill/>
          <a:ln>
            <a:noFill/>
          </a:ln>
        </p:spPr>
      </p:pic>
      <p:pic>
        <p:nvPicPr>
          <p:cNvPr id="81" name="Google Shape;81;p15"/>
          <p:cNvPicPr preferRelativeResize="0"/>
          <p:nvPr/>
        </p:nvPicPr>
        <p:blipFill rotWithShape="1">
          <a:blip r:embed="rId5">
            <a:alphaModFix/>
          </a:blip>
          <a:srcRect b="0" l="0" r="0" t="0"/>
          <a:stretch/>
        </p:blipFill>
        <p:spPr>
          <a:xfrm>
            <a:off x="1175024" y="2959476"/>
            <a:ext cx="883290" cy="799961"/>
          </a:xfrm>
          <a:prstGeom prst="rect">
            <a:avLst/>
          </a:prstGeom>
          <a:noFill/>
          <a:ln>
            <a:noFill/>
          </a:ln>
        </p:spPr>
      </p:pic>
      <p:pic>
        <p:nvPicPr>
          <p:cNvPr id="82" name="Google Shape;82;p15"/>
          <p:cNvPicPr preferRelativeResize="0"/>
          <p:nvPr/>
        </p:nvPicPr>
        <p:blipFill rotWithShape="1">
          <a:blip r:embed="rId6">
            <a:alphaModFix/>
          </a:blip>
          <a:srcRect b="0" l="0" r="0" t="0"/>
          <a:stretch/>
        </p:blipFill>
        <p:spPr>
          <a:xfrm>
            <a:off x="2277281" y="1338104"/>
            <a:ext cx="706711" cy="582908"/>
          </a:xfrm>
          <a:prstGeom prst="rect">
            <a:avLst/>
          </a:prstGeom>
          <a:noFill/>
          <a:ln>
            <a:noFill/>
          </a:ln>
        </p:spPr>
      </p:pic>
      <p:pic>
        <p:nvPicPr>
          <p:cNvPr id="83" name="Google Shape;83;p15"/>
          <p:cNvPicPr preferRelativeResize="0"/>
          <p:nvPr/>
        </p:nvPicPr>
        <p:blipFill rotWithShape="1">
          <a:blip r:embed="rId7">
            <a:alphaModFix/>
          </a:blip>
          <a:srcRect b="0" l="0" r="0" t="0"/>
          <a:stretch/>
        </p:blipFill>
        <p:spPr>
          <a:xfrm>
            <a:off x="3443213" y="739750"/>
            <a:ext cx="924493" cy="652521"/>
          </a:xfrm>
          <a:prstGeom prst="rect">
            <a:avLst/>
          </a:prstGeom>
          <a:noFill/>
          <a:ln>
            <a:noFill/>
          </a:ln>
        </p:spPr>
      </p:pic>
      <p:pic>
        <p:nvPicPr>
          <p:cNvPr id="84" name="Google Shape;84;p15"/>
          <p:cNvPicPr preferRelativeResize="0"/>
          <p:nvPr/>
        </p:nvPicPr>
        <p:blipFill rotWithShape="1">
          <a:blip r:embed="rId8">
            <a:alphaModFix/>
          </a:blip>
          <a:srcRect b="0" l="0" r="0" t="0"/>
          <a:stretch/>
        </p:blipFill>
        <p:spPr>
          <a:xfrm>
            <a:off x="4662047" y="583703"/>
            <a:ext cx="875210" cy="758515"/>
          </a:xfrm>
          <a:prstGeom prst="rect">
            <a:avLst/>
          </a:prstGeom>
          <a:noFill/>
          <a:ln>
            <a:noFill/>
          </a:ln>
        </p:spPr>
      </p:pic>
      <p:pic>
        <p:nvPicPr>
          <p:cNvPr id="85" name="Google Shape;85;p15"/>
          <p:cNvPicPr preferRelativeResize="0"/>
          <p:nvPr/>
        </p:nvPicPr>
        <p:blipFill rotWithShape="1">
          <a:blip r:embed="rId9">
            <a:alphaModFix/>
          </a:blip>
          <a:srcRect b="0" l="0" r="0" t="0"/>
          <a:stretch/>
        </p:blipFill>
        <p:spPr>
          <a:xfrm>
            <a:off x="6219922" y="935251"/>
            <a:ext cx="744049" cy="744049"/>
          </a:xfrm>
          <a:prstGeom prst="rect">
            <a:avLst/>
          </a:prstGeom>
          <a:noFill/>
          <a:ln>
            <a:noFill/>
          </a:ln>
        </p:spPr>
      </p:pic>
      <p:pic>
        <p:nvPicPr>
          <p:cNvPr id="86" name="Google Shape;86;p15"/>
          <p:cNvPicPr preferRelativeResize="0"/>
          <p:nvPr/>
        </p:nvPicPr>
        <p:blipFill rotWithShape="1">
          <a:blip r:embed="rId10">
            <a:alphaModFix/>
          </a:blip>
          <a:srcRect b="0" l="0" r="0" t="0"/>
          <a:stretch/>
        </p:blipFill>
        <p:spPr>
          <a:xfrm>
            <a:off x="7291275" y="1512770"/>
            <a:ext cx="818450" cy="830279"/>
          </a:xfrm>
          <a:prstGeom prst="rect">
            <a:avLst/>
          </a:prstGeom>
          <a:noFill/>
          <a:ln>
            <a:noFill/>
          </a:ln>
        </p:spPr>
      </p:pic>
      <p:pic>
        <p:nvPicPr>
          <p:cNvPr id="87" name="Google Shape;87;p15"/>
          <p:cNvPicPr preferRelativeResize="0"/>
          <p:nvPr/>
        </p:nvPicPr>
        <p:blipFill rotWithShape="1">
          <a:blip r:embed="rId11">
            <a:alphaModFix/>
          </a:blip>
          <a:srcRect b="0" l="0" r="0" t="0"/>
          <a:stretch/>
        </p:blipFill>
        <p:spPr>
          <a:xfrm>
            <a:off x="7035542" y="2871940"/>
            <a:ext cx="1125603" cy="639404"/>
          </a:xfrm>
          <a:prstGeom prst="rect">
            <a:avLst/>
          </a:prstGeom>
          <a:noFill/>
          <a:ln>
            <a:noFill/>
          </a:ln>
        </p:spPr>
      </p:pic>
      <p:pic>
        <p:nvPicPr>
          <p:cNvPr descr="A picture containing table&#10;&#10;Description automatically generated" id="88" name="Google Shape;88;p15"/>
          <p:cNvPicPr preferRelativeResize="0"/>
          <p:nvPr/>
        </p:nvPicPr>
        <p:blipFill rotWithShape="1">
          <a:blip r:embed="rId12">
            <a:alphaModFix/>
          </a:blip>
          <a:srcRect b="0" l="0" r="0" t="0"/>
          <a:stretch/>
        </p:blipFill>
        <p:spPr>
          <a:xfrm>
            <a:off x="1555154" y="2123707"/>
            <a:ext cx="715877" cy="748233"/>
          </a:xfrm>
          <a:prstGeom prst="rect">
            <a:avLst/>
          </a:prstGeom>
          <a:noFill/>
          <a:ln>
            <a:noFill/>
          </a:ln>
        </p:spPr>
      </p:pic>
      <p:pic>
        <p:nvPicPr>
          <p:cNvPr descr="A picture containing toy, kite, man&#10;&#10;Description automatically generated" id="89" name="Google Shape;89;p15"/>
          <p:cNvPicPr preferRelativeResize="0"/>
          <p:nvPr/>
        </p:nvPicPr>
        <p:blipFill rotWithShape="1">
          <a:blip r:embed="rId13">
            <a:alphaModFix/>
          </a:blip>
          <a:srcRect b="0" l="0" r="0" t="0"/>
          <a:stretch/>
        </p:blipFill>
        <p:spPr>
          <a:xfrm>
            <a:off x="1231165" y="3877334"/>
            <a:ext cx="2006973" cy="97264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0"/>
                                        </p:tgtEl>
                                        <p:attrNameLst>
                                          <p:attrName>style.visibility</p:attrName>
                                        </p:attrNameLst>
                                      </p:cBhvr>
                                      <p:to>
                                        <p:strVal val="visible"/>
                                      </p:to>
                                    </p:set>
                                    <p:anim calcmode="lin" valueType="num">
                                      <p:cBhvr additive="base">
                                        <p:cTn dur="500"/>
                                        <p:tgtEl>
                                          <p:spTgt spid="70"/>
                                        </p:tgtEl>
                                        <p:attrNameLst>
                                          <p:attrName>ppt_w</p:attrName>
                                        </p:attrNameLst>
                                      </p:cBhvr>
                                      <p:tavLst>
                                        <p:tav fmla="" tm="0">
                                          <p:val>
                                            <p:strVal val="0"/>
                                          </p:val>
                                        </p:tav>
                                        <p:tav fmla="" tm="100000">
                                          <p:val>
                                            <p:strVal val="#ppt_w"/>
                                          </p:val>
                                        </p:tav>
                                      </p:tavLst>
                                    </p:anim>
                                    <p:anim calcmode="lin" valueType="num">
                                      <p:cBhvr additive="base">
                                        <p:cTn dur="500"/>
                                        <p:tgtEl>
                                          <p:spTgt spid="7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89"/>
                                        </p:tgtEl>
                                        <p:attrNameLst>
                                          <p:attrName>style.visibility</p:attrName>
                                        </p:attrNameLst>
                                      </p:cBhvr>
                                      <p:to>
                                        <p:strVal val="visible"/>
                                      </p:to>
                                    </p:set>
                                    <p:anim calcmode="lin" valueType="num">
                                      <p:cBhvr additive="base">
                                        <p:cTn dur="500"/>
                                        <p:tgtEl>
                                          <p:spTgt spid="8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71"/>
                                        </p:tgtEl>
                                        <p:attrNameLst>
                                          <p:attrName>style.visibility</p:attrName>
                                        </p:attrNameLst>
                                      </p:cBhvr>
                                      <p:to>
                                        <p:strVal val="visible"/>
                                      </p:to>
                                    </p:set>
                                    <p:anim calcmode="lin" valueType="num">
                                      <p:cBhvr additive="base">
                                        <p:cTn dur="500"/>
                                        <p:tgtEl>
                                          <p:spTgt spid="71"/>
                                        </p:tgtEl>
                                        <p:attrNameLst>
                                          <p:attrName>ppt_y</p:attrName>
                                        </p:attrNameLst>
                                      </p:cBhvr>
                                      <p:tavLst>
                                        <p:tav fmla="" tm="0">
                                          <p:val>
                                            <p:strVal val="#ppt_y+1"/>
                                          </p:val>
                                        </p:tav>
                                        <p:tav fmla="" tm="100000">
                                          <p:val>
                                            <p:strVal val="#ppt_y"/>
                                          </p:val>
                                        </p:tav>
                                      </p:tavLst>
                                    </p:anim>
                                  </p:childTnLst>
                                </p:cTn>
                              </p:par>
                              <p:par>
                                <p:cTn fill="hold" nodeType="withEffect" presetClass="exit" presetID="1" presetSubtype="0">
                                  <p:stCondLst>
                                    <p:cond delay="0"/>
                                  </p:stCondLst>
                                  <p:childTnLst>
                                    <p:set>
                                      <p:cBhvr>
                                        <p:cTn dur="1" fill="hold">
                                          <p:stCondLst>
                                            <p:cond delay="1"/>
                                          </p:stCondLst>
                                        </p:cTn>
                                        <p:tgtEl>
                                          <p:spTgt spid="8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81"/>
                                        </p:tgtEl>
                                        <p:attrNameLst>
                                          <p:attrName>style.visibility</p:attrName>
                                        </p:attrNameLst>
                                      </p:cBhvr>
                                      <p:to>
                                        <p:strVal val="visible"/>
                                      </p:to>
                                    </p:set>
                                    <p:anim calcmode="lin" valueType="num">
                                      <p:cBhvr additive="base">
                                        <p:cTn dur="500"/>
                                        <p:tgtEl>
                                          <p:spTgt spid="8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72"/>
                                        </p:tgtEl>
                                        <p:attrNameLst>
                                          <p:attrName>style.visibility</p:attrName>
                                        </p:attrNameLst>
                                      </p:cBhvr>
                                      <p:to>
                                        <p:strVal val="visible"/>
                                      </p:to>
                                    </p:set>
                                    <p:anim calcmode="lin" valueType="num">
                                      <p:cBhvr additive="base">
                                        <p:cTn dur="500"/>
                                        <p:tgtEl>
                                          <p:spTgt spid="72"/>
                                        </p:tgtEl>
                                        <p:attrNameLst>
                                          <p:attrName>ppt_y</p:attrName>
                                        </p:attrNameLst>
                                      </p:cBhvr>
                                      <p:tavLst>
                                        <p:tav fmla="" tm="0">
                                          <p:val>
                                            <p:strVal val="#ppt_y+1"/>
                                          </p:val>
                                        </p:tav>
                                        <p:tav fmla="" tm="100000">
                                          <p:val>
                                            <p:strVal val="#ppt_y"/>
                                          </p:val>
                                        </p:tav>
                                      </p:tavLst>
                                    </p:anim>
                                  </p:childTnLst>
                                </p:cTn>
                              </p:par>
                              <p:par>
                                <p:cTn fill="hold" nodeType="withEffect" presetClass="exit" presetID="1" presetSubtype="0">
                                  <p:stCondLst>
                                    <p:cond delay="0"/>
                                  </p:stCondLst>
                                  <p:childTnLst>
                                    <p:set>
                                      <p:cBhvr>
                                        <p:cTn dur="1" fill="hold">
                                          <p:stCondLst>
                                            <p:cond delay="1"/>
                                          </p:stCondLst>
                                        </p:cTn>
                                        <p:tgtEl>
                                          <p:spTgt spid="8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88"/>
                                        </p:tgtEl>
                                        <p:attrNameLst>
                                          <p:attrName>style.visibility</p:attrName>
                                        </p:attrNameLst>
                                      </p:cBhvr>
                                      <p:to>
                                        <p:strVal val="visible"/>
                                      </p:to>
                                    </p:set>
                                    <p:anim calcmode="lin" valueType="num">
                                      <p:cBhvr additive="base">
                                        <p:cTn dur="500"/>
                                        <p:tgtEl>
                                          <p:spTgt spid="8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73"/>
                                        </p:tgtEl>
                                        <p:attrNameLst>
                                          <p:attrName>style.visibility</p:attrName>
                                        </p:attrNameLst>
                                      </p:cBhvr>
                                      <p:to>
                                        <p:strVal val="visible"/>
                                      </p:to>
                                    </p:set>
                                    <p:anim calcmode="lin" valueType="num">
                                      <p:cBhvr additive="base">
                                        <p:cTn dur="500"/>
                                        <p:tgtEl>
                                          <p:spTgt spid="73"/>
                                        </p:tgtEl>
                                        <p:attrNameLst>
                                          <p:attrName>ppt_y</p:attrName>
                                        </p:attrNameLst>
                                      </p:cBhvr>
                                      <p:tavLst>
                                        <p:tav fmla="" tm="0">
                                          <p:val>
                                            <p:strVal val="#ppt_y+1"/>
                                          </p:val>
                                        </p:tav>
                                        <p:tav fmla="" tm="100000">
                                          <p:val>
                                            <p:strVal val="#ppt_y"/>
                                          </p:val>
                                        </p:tav>
                                      </p:tavLst>
                                    </p:anim>
                                  </p:childTnLst>
                                </p:cTn>
                              </p:par>
                              <p:par>
                                <p:cTn fill="hold" nodeType="withEffect" presetClass="exit" presetID="1" presetSubtype="0">
                                  <p:stCondLst>
                                    <p:cond delay="0"/>
                                  </p:stCondLst>
                                  <p:childTnLst>
                                    <p:set>
                                      <p:cBhvr>
                                        <p:cTn dur="1" fill="hold">
                                          <p:stCondLst>
                                            <p:cond delay="1"/>
                                          </p:stCondLst>
                                        </p:cTn>
                                        <p:tgtEl>
                                          <p:spTgt spid="8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82"/>
                                        </p:tgtEl>
                                        <p:attrNameLst>
                                          <p:attrName>style.visibility</p:attrName>
                                        </p:attrNameLst>
                                      </p:cBhvr>
                                      <p:to>
                                        <p:strVal val="visible"/>
                                      </p:to>
                                    </p:set>
                                    <p:anim calcmode="lin" valueType="num">
                                      <p:cBhvr additive="base">
                                        <p:cTn dur="500"/>
                                        <p:tgtEl>
                                          <p:spTgt spid="8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74"/>
                                        </p:tgtEl>
                                        <p:attrNameLst>
                                          <p:attrName>style.visibility</p:attrName>
                                        </p:attrNameLst>
                                      </p:cBhvr>
                                      <p:to>
                                        <p:strVal val="visible"/>
                                      </p:to>
                                    </p:set>
                                    <p:anim calcmode="lin" valueType="num">
                                      <p:cBhvr additive="base">
                                        <p:cTn dur="500"/>
                                        <p:tgtEl>
                                          <p:spTgt spid="74"/>
                                        </p:tgtEl>
                                        <p:attrNameLst>
                                          <p:attrName>ppt_y</p:attrName>
                                        </p:attrNameLst>
                                      </p:cBhvr>
                                      <p:tavLst>
                                        <p:tav fmla="" tm="0">
                                          <p:val>
                                            <p:strVal val="#ppt_y+1"/>
                                          </p:val>
                                        </p:tav>
                                        <p:tav fmla="" tm="100000">
                                          <p:val>
                                            <p:strVal val="#ppt_y"/>
                                          </p:val>
                                        </p:tav>
                                      </p:tavLst>
                                    </p:anim>
                                  </p:childTnLst>
                                </p:cTn>
                              </p:par>
                              <p:par>
                                <p:cTn fill="hold" nodeType="withEffect" presetClass="exit" presetID="1" presetSubtype="0">
                                  <p:stCondLst>
                                    <p:cond delay="0"/>
                                  </p:stCondLst>
                                  <p:childTnLst>
                                    <p:set>
                                      <p:cBhvr>
                                        <p:cTn dur="1" fill="hold">
                                          <p:stCondLst>
                                            <p:cond delay="1"/>
                                          </p:stCondLst>
                                        </p:cTn>
                                        <p:tgtEl>
                                          <p:spTgt spid="8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83"/>
                                        </p:tgtEl>
                                        <p:attrNameLst>
                                          <p:attrName>style.visibility</p:attrName>
                                        </p:attrNameLst>
                                      </p:cBhvr>
                                      <p:to>
                                        <p:strVal val="visible"/>
                                      </p:to>
                                    </p:set>
                                    <p:anim calcmode="lin" valueType="num">
                                      <p:cBhvr additive="base">
                                        <p:cTn dur="500"/>
                                        <p:tgtEl>
                                          <p:spTgt spid="8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75"/>
                                        </p:tgtEl>
                                        <p:attrNameLst>
                                          <p:attrName>style.visibility</p:attrName>
                                        </p:attrNameLst>
                                      </p:cBhvr>
                                      <p:to>
                                        <p:strVal val="visible"/>
                                      </p:to>
                                    </p:set>
                                    <p:anim calcmode="lin" valueType="num">
                                      <p:cBhvr additive="base">
                                        <p:cTn dur="500"/>
                                        <p:tgtEl>
                                          <p:spTgt spid="75"/>
                                        </p:tgtEl>
                                        <p:attrNameLst>
                                          <p:attrName>ppt_y</p:attrName>
                                        </p:attrNameLst>
                                      </p:cBhvr>
                                      <p:tavLst>
                                        <p:tav fmla="" tm="0">
                                          <p:val>
                                            <p:strVal val="#ppt_y+1"/>
                                          </p:val>
                                        </p:tav>
                                        <p:tav fmla="" tm="100000">
                                          <p:val>
                                            <p:strVal val="#ppt_y"/>
                                          </p:val>
                                        </p:tav>
                                      </p:tavLst>
                                    </p:anim>
                                  </p:childTnLst>
                                </p:cTn>
                              </p:par>
                              <p:par>
                                <p:cTn fill="hold" nodeType="withEffect" presetClass="exit" presetID="1" presetSubtype="0">
                                  <p:stCondLst>
                                    <p:cond delay="0"/>
                                  </p:stCondLst>
                                  <p:childTnLst>
                                    <p:set>
                                      <p:cBhvr>
                                        <p:cTn dur="1" fill="hold">
                                          <p:stCondLst>
                                            <p:cond delay="1"/>
                                          </p:stCondLst>
                                        </p:cTn>
                                        <p:tgtEl>
                                          <p:spTgt spid="8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84"/>
                                        </p:tgtEl>
                                        <p:attrNameLst>
                                          <p:attrName>style.visibility</p:attrName>
                                        </p:attrNameLst>
                                      </p:cBhvr>
                                      <p:to>
                                        <p:strVal val="visible"/>
                                      </p:to>
                                    </p:set>
                                    <p:anim calcmode="lin" valueType="num">
                                      <p:cBhvr additive="base">
                                        <p:cTn dur="500"/>
                                        <p:tgtEl>
                                          <p:spTgt spid="8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76"/>
                                        </p:tgtEl>
                                        <p:attrNameLst>
                                          <p:attrName>style.visibility</p:attrName>
                                        </p:attrNameLst>
                                      </p:cBhvr>
                                      <p:to>
                                        <p:strVal val="visible"/>
                                      </p:to>
                                    </p:set>
                                    <p:anim calcmode="lin" valueType="num">
                                      <p:cBhvr additive="base">
                                        <p:cTn dur="500"/>
                                        <p:tgtEl>
                                          <p:spTgt spid="76"/>
                                        </p:tgtEl>
                                        <p:attrNameLst>
                                          <p:attrName>ppt_y</p:attrName>
                                        </p:attrNameLst>
                                      </p:cBhvr>
                                      <p:tavLst>
                                        <p:tav fmla="" tm="0">
                                          <p:val>
                                            <p:strVal val="#ppt_y+1"/>
                                          </p:val>
                                        </p:tav>
                                        <p:tav fmla="" tm="100000">
                                          <p:val>
                                            <p:strVal val="#ppt_y"/>
                                          </p:val>
                                        </p:tav>
                                      </p:tavLst>
                                    </p:anim>
                                  </p:childTnLst>
                                </p:cTn>
                              </p:par>
                              <p:par>
                                <p:cTn fill="hold" nodeType="withEffect" presetClass="exit" presetID="1" presetSubtype="0">
                                  <p:stCondLst>
                                    <p:cond delay="0"/>
                                  </p:stCondLst>
                                  <p:childTnLst>
                                    <p:set>
                                      <p:cBhvr>
                                        <p:cTn dur="1" fill="hold">
                                          <p:stCondLst>
                                            <p:cond delay="1"/>
                                          </p:stCondLst>
                                        </p:cTn>
                                        <p:tgtEl>
                                          <p:spTgt spid="8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85"/>
                                        </p:tgtEl>
                                        <p:attrNameLst>
                                          <p:attrName>style.visibility</p:attrName>
                                        </p:attrNameLst>
                                      </p:cBhvr>
                                      <p:to>
                                        <p:strVal val="visible"/>
                                      </p:to>
                                    </p:set>
                                    <p:anim calcmode="lin" valueType="num">
                                      <p:cBhvr additive="base">
                                        <p:cTn dur="500"/>
                                        <p:tgtEl>
                                          <p:spTgt spid="8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77"/>
                                        </p:tgtEl>
                                        <p:attrNameLst>
                                          <p:attrName>style.visibility</p:attrName>
                                        </p:attrNameLst>
                                      </p:cBhvr>
                                      <p:to>
                                        <p:strVal val="visible"/>
                                      </p:to>
                                    </p:set>
                                    <p:anim calcmode="lin" valueType="num">
                                      <p:cBhvr additive="base">
                                        <p:cTn dur="500"/>
                                        <p:tgtEl>
                                          <p:spTgt spid="77"/>
                                        </p:tgtEl>
                                        <p:attrNameLst>
                                          <p:attrName>ppt_y</p:attrName>
                                        </p:attrNameLst>
                                      </p:cBhvr>
                                      <p:tavLst>
                                        <p:tav fmla="" tm="0">
                                          <p:val>
                                            <p:strVal val="#ppt_y+1"/>
                                          </p:val>
                                        </p:tav>
                                        <p:tav fmla="" tm="100000">
                                          <p:val>
                                            <p:strVal val="#ppt_y"/>
                                          </p:val>
                                        </p:tav>
                                      </p:tavLst>
                                    </p:anim>
                                  </p:childTnLst>
                                </p:cTn>
                              </p:par>
                              <p:par>
                                <p:cTn fill="hold" nodeType="withEffect" presetClass="exit" presetID="1" presetSubtype="0">
                                  <p:stCondLst>
                                    <p:cond delay="0"/>
                                  </p:stCondLst>
                                  <p:childTnLst>
                                    <p:set>
                                      <p:cBhvr>
                                        <p:cTn dur="1" fill="hold">
                                          <p:stCondLst>
                                            <p:cond delay="1"/>
                                          </p:stCondLst>
                                        </p:cTn>
                                        <p:tgtEl>
                                          <p:spTgt spid="8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86"/>
                                        </p:tgtEl>
                                        <p:attrNameLst>
                                          <p:attrName>style.visibility</p:attrName>
                                        </p:attrNameLst>
                                      </p:cBhvr>
                                      <p:to>
                                        <p:strVal val="visible"/>
                                      </p:to>
                                    </p:set>
                                    <p:anim calcmode="lin" valueType="num">
                                      <p:cBhvr additive="base">
                                        <p:cTn dur="500"/>
                                        <p:tgtEl>
                                          <p:spTgt spid="8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78"/>
                                        </p:tgtEl>
                                        <p:attrNameLst>
                                          <p:attrName>style.visibility</p:attrName>
                                        </p:attrNameLst>
                                      </p:cBhvr>
                                      <p:to>
                                        <p:strVal val="visible"/>
                                      </p:to>
                                    </p:set>
                                    <p:anim calcmode="lin" valueType="num">
                                      <p:cBhvr additive="base">
                                        <p:cTn dur="500"/>
                                        <p:tgtEl>
                                          <p:spTgt spid="78"/>
                                        </p:tgtEl>
                                        <p:attrNameLst>
                                          <p:attrName>ppt_y</p:attrName>
                                        </p:attrNameLst>
                                      </p:cBhvr>
                                      <p:tavLst>
                                        <p:tav fmla="" tm="0">
                                          <p:val>
                                            <p:strVal val="#ppt_y+1"/>
                                          </p:val>
                                        </p:tav>
                                        <p:tav fmla="" tm="100000">
                                          <p:val>
                                            <p:strVal val="#ppt_y"/>
                                          </p:val>
                                        </p:tav>
                                      </p:tavLst>
                                    </p:anim>
                                  </p:childTnLst>
                                </p:cTn>
                              </p:par>
                              <p:par>
                                <p:cTn fill="hold" nodeType="withEffect" presetClass="exit" presetID="1" presetSubtype="0">
                                  <p:stCondLst>
                                    <p:cond delay="0"/>
                                  </p:stCondLst>
                                  <p:childTnLst>
                                    <p:set>
                                      <p:cBhvr>
                                        <p:cTn dur="1" fill="hold">
                                          <p:stCondLst>
                                            <p:cond delay="1"/>
                                          </p:stCondLst>
                                        </p:cTn>
                                        <p:tgtEl>
                                          <p:spTgt spid="8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87"/>
                                        </p:tgtEl>
                                        <p:attrNameLst>
                                          <p:attrName>style.visibility</p:attrName>
                                        </p:attrNameLst>
                                      </p:cBhvr>
                                      <p:to>
                                        <p:strVal val="visible"/>
                                      </p:to>
                                    </p:set>
                                    <p:anim calcmode="lin" valueType="num">
                                      <p:cBhvr additive="base">
                                        <p:cTn dur="500"/>
                                        <p:tgtEl>
                                          <p:spTgt spid="8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79"/>
                                        </p:tgtEl>
                                        <p:attrNameLst>
                                          <p:attrName>style.visibility</p:attrName>
                                        </p:attrNameLst>
                                      </p:cBhvr>
                                      <p:to>
                                        <p:strVal val="visible"/>
                                      </p:to>
                                    </p:set>
                                    <p:anim calcmode="lin" valueType="num">
                                      <p:cBhvr additive="base">
                                        <p:cTn dur="500"/>
                                        <p:tgtEl>
                                          <p:spTgt spid="79"/>
                                        </p:tgtEl>
                                        <p:attrNameLst>
                                          <p:attrName>ppt_y</p:attrName>
                                        </p:attrNameLst>
                                      </p:cBhvr>
                                      <p:tavLst>
                                        <p:tav fmla="" tm="0">
                                          <p:val>
                                            <p:strVal val="#ppt_y+1"/>
                                          </p:val>
                                        </p:tav>
                                        <p:tav fmla="" tm="100000">
                                          <p:val>
                                            <p:strVal val="#ppt_y"/>
                                          </p:val>
                                        </p:tav>
                                      </p:tavLst>
                                    </p:anim>
                                  </p:childTnLst>
                                </p:cTn>
                              </p:par>
                              <p:par>
                                <p:cTn fill="hold" nodeType="withEffect" presetClass="exit" presetID="1" presetSubtype="0">
                                  <p:stCondLst>
                                    <p:cond delay="0"/>
                                  </p:stCondLst>
                                  <p:childTnLst>
                                    <p:set>
                                      <p:cBhvr>
                                        <p:cTn dur="1" fill="hold">
                                          <p:stCondLst>
                                            <p:cond delay="1"/>
                                          </p:stCondLst>
                                        </p:cTn>
                                        <p:tgtEl>
                                          <p:spTgt spid="8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80"/>
                                        </p:tgtEl>
                                        <p:attrNameLst>
                                          <p:attrName>style.visibility</p:attrName>
                                        </p:attrNameLst>
                                      </p:cBhvr>
                                      <p:to>
                                        <p:strVal val="visible"/>
                                      </p:to>
                                    </p:set>
                                    <p:anim calcmode="lin" valueType="num">
                                      <p:cBhvr additive="base">
                                        <p:cTn dur="500"/>
                                        <p:tgtEl>
                                          <p:spTgt spid="8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8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
                                        </p:tgtEl>
                                        <p:attrNameLst>
                                          <p:attrName>style.visibility</p:attrName>
                                        </p:attrNameLst>
                                      </p:cBhvr>
                                      <p:to>
                                        <p:strVal val="visible"/>
                                      </p:to>
                                    </p:set>
                                    <p:animEffect filter="fade" transition="in">
                                      <p:cBhvr>
                                        <p:cTn dur="1000"/>
                                        <p:tgtEl>
                                          <p:spTgt spid="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88"/>
                                        </p:tgtEl>
                                        <p:attrNameLst>
                                          <p:attrName>style.visibility</p:attrName>
                                        </p:attrNameLst>
                                      </p:cBhvr>
                                      <p:to>
                                        <p:strVal val="visible"/>
                                      </p:to>
                                    </p:set>
                                    <p:anim calcmode="lin" valueType="num">
                                      <p:cBhvr additive="base">
                                        <p:cTn dur="1000"/>
                                        <p:tgtEl>
                                          <p:spTgt spid="88"/>
                                        </p:tgtEl>
                                        <p:attrNameLst>
                                          <p:attrName>ppt_w</p:attrName>
                                        </p:attrNameLst>
                                      </p:cBhvr>
                                      <p:tavLst>
                                        <p:tav fmla="" tm="0">
                                          <p:val>
                                            <p:strVal val="0"/>
                                          </p:val>
                                        </p:tav>
                                        <p:tav fmla="" tm="100000">
                                          <p:val>
                                            <p:strVal val="#ppt_w"/>
                                          </p:val>
                                        </p:tav>
                                      </p:tavLst>
                                    </p:anim>
                                    <p:anim calcmode="lin" valueType="num">
                                      <p:cBhvr additive="base">
                                        <p:cTn dur="1000"/>
                                        <p:tgtEl>
                                          <p:spTgt spid="8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mph" presetID="8" presetSubtype="0">
                                  <p:stCondLst>
                                    <p:cond delay="0"/>
                                  </p:stCondLst>
                                  <p:childTnLst>
                                    <p:animRot by="-21600000">
                                      <p:cBhvr>
                                        <p:cTn dur="1000" fill="hold"/>
                                        <p:tgtEl>
                                          <p:spTgt spid="72"/>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pic>
        <p:nvPicPr>
          <p:cNvPr id="94" name="Google Shape;94;p16"/>
          <p:cNvPicPr preferRelativeResize="0"/>
          <p:nvPr/>
        </p:nvPicPr>
        <p:blipFill>
          <a:blip r:embed="rId3">
            <a:alphaModFix/>
          </a:blip>
          <a:stretch>
            <a:fillRect/>
          </a:stretch>
        </p:blipFill>
        <p:spPr>
          <a:xfrm>
            <a:off x="0" y="1227550"/>
            <a:ext cx="9143999" cy="2570925"/>
          </a:xfrm>
          <a:prstGeom prst="rect">
            <a:avLst/>
          </a:prstGeom>
          <a:noFill/>
          <a:ln>
            <a:noFill/>
          </a:ln>
        </p:spPr>
      </p:pic>
      <p:sp>
        <p:nvSpPr>
          <p:cNvPr id="95" name="Google Shape;95;p16"/>
          <p:cNvSpPr txBox="1"/>
          <p:nvPr/>
        </p:nvSpPr>
        <p:spPr>
          <a:xfrm>
            <a:off x="233925" y="287725"/>
            <a:ext cx="6987300" cy="81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Georgia"/>
                <a:ea typeface="Georgia"/>
                <a:cs typeface="Georgia"/>
                <a:sym typeface="Georgia"/>
              </a:rPr>
              <a:t>Ayah</a:t>
            </a:r>
            <a:endParaRPr sz="3000">
              <a:latin typeface="Georgia"/>
              <a:ea typeface="Georgia"/>
              <a:cs typeface="Georgia"/>
              <a:sym typeface="Georgi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Google Shape;100;p17"/>
          <p:cNvSpPr txBox="1"/>
          <p:nvPr>
            <p:ph type="title"/>
          </p:nvPr>
        </p:nvSpPr>
        <p:spPr>
          <a:xfrm>
            <a:off x="311700" y="3688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Georgia"/>
                <a:ea typeface="Georgia"/>
                <a:cs typeface="Georgia"/>
                <a:sym typeface="Georgia"/>
              </a:rPr>
              <a:t>Ehram </a:t>
            </a:r>
            <a:endParaRPr sz="3000">
              <a:latin typeface="Georgia"/>
              <a:ea typeface="Georgia"/>
              <a:cs typeface="Georgia"/>
              <a:sym typeface="Georgia"/>
            </a:endParaRPr>
          </a:p>
        </p:txBody>
      </p:sp>
      <p:sp>
        <p:nvSpPr>
          <p:cNvPr id="101" name="Google Shape;101;p17"/>
          <p:cNvSpPr txBox="1"/>
          <p:nvPr>
            <p:ph idx="1" type="body"/>
          </p:nvPr>
        </p:nvSpPr>
        <p:spPr>
          <a:xfrm>
            <a:off x="83100" y="1304875"/>
            <a:ext cx="4856100" cy="679200"/>
          </a:xfrm>
          <a:prstGeom prst="rect">
            <a:avLst/>
          </a:prstGeom>
        </p:spPr>
        <p:txBody>
          <a:bodyPr anchorCtr="0" anchor="t" bIns="91425" lIns="91425" spcFirstLastPara="1" rIns="91425" wrap="square" tIns="91425">
            <a:noAutofit/>
          </a:bodyPr>
          <a:lstStyle/>
          <a:p>
            <a:pPr indent="-368300" lvl="0" marL="457200" rtl="0" algn="ctr">
              <a:spcBef>
                <a:spcPts val="0"/>
              </a:spcBef>
              <a:spcAft>
                <a:spcPts val="0"/>
              </a:spcAft>
              <a:buClr>
                <a:schemeClr val="dk1"/>
              </a:buClr>
              <a:buSzPts val="2200"/>
              <a:buFont typeface="Georgia"/>
              <a:buChar char="➔"/>
            </a:pPr>
            <a:r>
              <a:rPr lang="en" sz="2200">
                <a:solidFill>
                  <a:schemeClr val="dk1"/>
                </a:solidFill>
                <a:latin typeface="Georgia"/>
                <a:ea typeface="Georgia"/>
                <a:cs typeface="Georgia"/>
                <a:sym typeface="Georgia"/>
              </a:rPr>
              <a:t>Special clothes we wear for hajj</a:t>
            </a:r>
            <a:endParaRPr sz="2200">
              <a:solidFill>
                <a:schemeClr val="dk1"/>
              </a:solidFill>
              <a:latin typeface="Georgia"/>
              <a:ea typeface="Georgia"/>
              <a:cs typeface="Georgia"/>
              <a:sym typeface="Georgia"/>
            </a:endParaRPr>
          </a:p>
        </p:txBody>
      </p:sp>
      <p:sp>
        <p:nvSpPr>
          <p:cNvPr id="102" name="Google Shape;102;p17"/>
          <p:cNvSpPr txBox="1"/>
          <p:nvPr/>
        </p:nvSpPr>
        <p:spPr>
          <a:xfrm>
            <a:off x="274075" y="1951938"/>
            <a:ext cx="4088100" cy="5727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Georgia"/>
              <a:buChar char="➔"/>
            </a:pPr>
            <a:r>
              <a:rPr lang="en" sz="2200">
                <a:latin typeface="Georgia"/>
                <a:ea typeface="Georgia"/>
                <a:cs typeface="Georgia"/>
                <a:sym typeface="Georgia"/>
              </a:rPr>
              <a:t>White in colour</a:t>
            </a:r>
            <a:endParaRPr sz="2200">
              <a:latin typeface="Georgia"/>
              <a:ea typeface="Georgia"/>
              <a:cs typeface="Georgia"/>
              <a:sym typeface="Georgia"/>
            </a:endParaRPr>
          </a:p>
        </p:txBody>
      </p:sp>
      <p:sp>
        <p:nvSpPr>
          <p:cNvPr id="103" name="Google Shape;103;p17"/>
          <p:cNvSpPr txBox="1"/>
          <p:nvPr/>
        </p:nvSpPr>
        <p:spPr>
          <a:xfrm>
            <a:off x="274075" y="2644900"/>
            <a:ext cx="6987300" cy="8151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Georgia"/>
              <a:buChar char="➔"/>
            </a:pPr>
            <a:r>
              <a:rPr lang="en" sz="2200">
                <a:latin typeface="Georgia"/>
                <a:ea typeface="Georgia"/>
                <a:cs typeface="Georgia"/>
                <a:sym typeface="Georgia"/>
              </a:rPr>
              <a:t>Same for everyone!</a:t>
            </a:r>
            <a:endParaRPr sz="2200">
              <a:latin typeface="Georgia"/>
              <a:ea typeface="Georgia"/>
              <a:cs typeface="Georgia"/>
              <a:sym typeface="Georgia"/>
            </a:endParaRPr>
          </a:p>
        </p:txBody>
      </p:sp>
      <p:sp>
        <p:nvSpPr>
          <p:cNvPr id="104" name="Google Shape;104;p17"/>
          <p:cNvSpPr txBox="1"/>
          <p:nvPr/>
        </p:nvSpPr>
        <p:spPr>
          <a:xfrm>
            <a:off x="963275" y="3736675"/>
            <a:ext cx="3651300" cy="5727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FF0000"/>
                </a:solidFill>
                <a:latin typeface="Georgia"/>
                <a:ea typeface="Georgia"/>
                <a:cs typeface="Georgia"/>
                <a:sym typeface="Georgia"/>
              </a:rPr>
              <a:t>“</a:t>
            </a:r>
            <a:r>
              <a:rPr lang="en" sz="2400">
                <a:solidFill>
                  <a:srgbClr val="FF0000"/>
                </a:solidFill>
                <a:latin typeface="Georgia"/>
                <a:ea typeface="Georgia"/>
                <a:cs typeface="Georgia"/>
                <a:sym typeface="Georgia"/>
              </a:rPr>
              <a:t>I am obedient to Allah”</a:t>
            </a:r>
            <a:endParaRPr sz="2400">
              <a:solidFill>
                <a:srgbClr val="FF0000"/>
              </a:solidFill>
              <a:latin typeface="Georgia"/>
              <a:ea typeface="Georgia"/>
              <a:cs typeface="Georgia"/>
              <a:sym typeface="Georgia"/>
            </a:endParaRPr>
          </a:p>
        </p:txBody>
      </p:sp>
      <p:pic>
        <p:nvPicPr>
          <p:cNvPr id="105" name="Google Shape;105;p17"/>
          <p:cNvPicPr preferRelativeResize="0"/>
          <p:nvPr/>
        </p:nvPicPr>
        <p:blipFill>
          <a:blip r:embed="rId3">
            <a:alphaModFix/>
          </a:blip>
          <a:stretch>
            <a:fillRect/>
          </a:stretch>
        </p:blipFill>
        <p:spPr>
          <a:xfrm>
            <a:off x="5467899" y="1179424"/>
            <a:ext cx="3156363" cy="33799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1000"/>
                                        <p:tgtEl>
                                          <p:spTgt spid="1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gtEl>
                                        <p:attrNameLst>
                                          <p:attrName>style.visibility</p:attrName>
                                        </p:attrNameLst>
                                      </p:cBhvr>
                                      <p:to>
                                        <p:strVal val="visible"/>
                                      </p:to>
                                    </p:set>
                                    <p:animEffect filter="fade" transition="in">
                                      <p:cBhvr>
                                        <p:cTn dur="1000"/>
                                        <p:tgtEl>
                                          <p:spTgt spid="1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
                                        </p:tgtEl>
                                        <p:attrNameLst>
                                          <p:attrName>style.visibility</p:attrName>
                                        </p:attrNameLst>
                                      </p:cBhvr>
                                      <p:to>
                                        <p:strVal val="visible"/>
                                      </p:to>
                                    </p:set>
                                    <p:animEffect filter="fade" transition="in">
                                      <p:cBhvr>
                                        <p:cTn dur="1000"/>
                                        <p:tgtEl>
                                          <p:spTgt spid="1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4"/>
                                        </p:tgtEl>
                                        <p:attrNameLst>
                                          <p:attrName>style.visibility</p:attrName>
                                        </p:attrNameLst>
                                      </p:cBhvr>
                                      <p:to>
                                        <p:strVal val="visible"/>
                                      </p:to>
                                    </p:set>
                                    <p:anim calcmode="lin" valueType="num">
                                      <p:cBhvr additive="base">
                                        <p:cTn dur="1000"/>
                                        <p:tgtEl>
                                          <p:spTgt spid="104"/>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 name="Shape 109"/>
        <p:cNvGrpSpPr/>
        <p:nvPr/>
      </p:nvGrpSpPr>
      <p:grpSpPr>
        <a:xfrm>
          <a:off x="0" y="0"/>
          <a:ext cx="0" cy="0"/>
          <a:chOff x="0" y="0"/>
          <a:chExt cx="0" cy="0"/>
        </a:xfrm>
      </p:grpSpPr>
      <p:sp>
        <p:nvSpPr>
          <p:cNvPr id="110" name="Google Shape;110;p18"/>
          <p:cNvSpPr txBox="1"/>
          <p:nvPr>
            <p:ph type="title"/>
          </p:nvPr>
        </p:nvSpPr>
        <p:spPr>
          <a:xfrm>
            <a:off x="159300" y="2926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Georgia"/>
                <a:ea typeface="Georgia"/>
                <a:cs typeface="Georgia"/>
                <a:sym typeface="Georgia"/>
              </a:rPr>
              <a:t>Tawaf</a:t>
            </a:r>
            <a:endParaRPr sz="3000">
              <a:latin typeface="Georgia"/>
              <a:ea typeface="Georgia"/>
              <a:cs typeface="Georgia"/>
              <a:sym typeface="Georgia"/>
            </a:endParaRPr>
          </a:p>
        </p:txBody>
      </p:sp>
      <p:sp>
        <p:nvSpPr>
          <p:cNvPr id="111" name="Google Shape;111;p18"/>
          <p:cNvSpPr txBox="1"/>
          <p:nvPr>
            <p:ph idx="1" type="body"/>
          </p:nvPr>
        </p:nvSpPr>
        <p:spPr>
          <a:xfrm>
            <a:off x="4861900" y="1973650"/>
            <a:ext cx="3894300" cy="793500"/>
          </a:xfrm>
          <a:prstGeom prst="rect">
            <a:avLst/>
          </a:prstGeom>
        </p:spPr>
        <p:txBody>
          <a:bodyPr anchorCtr="0" anchor="t" bIns="91425" lIns="91425" spcFirstLastPara="1" rIns="91425" wrap="square" tIns="91425">
            <a:noAutofit/>
          </a:bodyPr>
          <a:lstStyle/>
          <a:p>
            <a:pPr indent="-368300" lvl="0" marL="457200" rtl="0" algn="l">
              <a:spcBef>
                <a:spcPts val="0"/>
              </a:spcBef>
              <a:spcAft>
                <a:spcPts val="0"/>
              </a:spcAft>
              <a:buClr>
                <a:schemeClr val="dk1"/>
              </a:buClr>
              <a:buSzPts val="2200"/>
              <a:buFont typeface="Georgia"/>
              <a:buChar char="➔"/>
            </a:pPr>
            <a:r>
              <a:rPr lang="en" sz="2200">
                <a:solidFill>
                  <a:schemeClr val="dk1"/>
                </a:solidFill>
                <a:latin typeface="Georgia"/>
                <a:ea typeface="Georgia"/>
                <a:cs typeface="Georgia"/>
                <a:sym typeface="Georgia"/>
              </a:rPr>
              <a:t>Going around the Ka’bah 7 times</a:t>
            </a:r>
            <a:endParaRPr sz="2200">
              <a:solidFill>
                <a:schemeClr val="dk1"/>
              </a:solidFill>
              <a:latin typeface="Georgia"/>
              <a:ea typeface="Georgia"/>
              <a:cs typeface="Georgia"/>
              <a:sym typeface="Georgia"/>
            </a:endParaRPr>
          </a:p>
        </p:txBody>
      </p:sp>
      <p:pic>
        <p:nvPicPr>
          <p:cNvPr id="112" name="Google Shape;112;p18"/>
          <p:cNvPicPr preferRelativeResize="0"/>
          <p:nvPr/>
        </p:nvPicPr>
        <p:blipFill rotWithShape="1">
          <a:blip r:embed="rId3">
            <a:alphaModFix/>
          </a:blip>
          <a:srcRect b="0" l="40887" r="0" t="0"/>
          <a:stretch/>
        </p:blipFill>
        <p:spPr>
          <a:xfrm>
            <a:off x="102400" y="1135450"/>
            <a:ext cx="4569150" cy="3155600"/>
          </a:xfrm>
          <a:prstGeom prst="rect">
            <a:avLst/>
          </a:prstGeom>
          <a:noFill/>
          <a:ln>
            <a:noFill/>
          </a:ln>
        </p:spPr>
      </p:pic>
      <p:sp>
        <p:nvSpPr>
          <p:cNvPr id="113" name="Google Shape;113;p18"/>
          <p:cNvSpPr txBox="1"/>
          <p:nvPr/>
        </p:nvSpPr>
        <p:spPr>
          <a:xfrm>
            <a:off x="4999825" y="3507000"/>
            <a:ext cx="3518100" cy="5727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FF0000"/>
                </a:solidFill>
                <a:latin typeface="Georgia"/>
                <a:ea typeface="Georgia"/>
                <a:cs typeface="Georgia"/>
                <a:sym typeface="Georgia"/>
              </a:rPr>
              <a:t>“I come to Allah”</a:t>
            </a:r>
            <a:endParaRPr sz="2400">
              <a:solidFill>
                <a:srgbClr val="FF0000"/>
              </a:solidFill>
              <a:latin typeface="Georgia"/>
              <a:ea typeface="Georgia"/>
              <a:cs typeface="Georgia"/>
              <a:sym typeface="Georgia"/>
            </a:endParaRPr>
          </a:p>
        </p:txBody>
      </p:sp>
      <p:sp>
        <p:nvSpPr>
          <p:cNvPr id="114" name="Google Shape;114;p18"/>
          <p:cNvSpPr txBox="1"/>
          <p:nvPr/>
        </p:nvSpPr>
        <p:spPr>
          <a:xfrm>
            <a:off x="4838700" y="1256525"/>
            <a:ext cx="2974200" cy="5727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Georgia"/>
              <a:buChar char="➔"/>
            </a:pPr>
            <a:r>
              <a:rPr lang="en" sz="2200">
                <a:latin typeface="Georgia"/>
                <a:ea typeface="Georgia"/>
                <a:cs typeface="Georgia"/>
                <a:sym typeface="Georgia"/>
              </a:rPr>
              <a:t>First step of Hajj</a:t>
            </a:r>
            <a:endParaRPr sz="2200">
              <a:latin typeface="Georgia"/>
              <a:ea typeface="Georgia"/>
              <a:cs typeface="Georgia"/>
              <a:sym typeface="Georgi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gtEl>
                                        <p:attrNameLst>
                                          <p:attrName>style.visibility</p:attrName>
                                        </p:attrNameLst>
                                      </p:cBhvr>
                                      <p:to>
                                        <p:strVal val="visible"/>
                                      </p:to>
                                    </p:set>
                                    <p:animEffect filter="fade" transition="in">
                                      <p:cBhvr>
                                        <p:cTn dur="1000"/>
                                        <p:tgtEl>
                                          <p:spTgt spid="1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gtEl>
                                        <p:attrNameLst>
                                          <p:attrName>style.visibility</p:attrName>
                                        </p:attrNameLst>
                                      </p:cBhvr>
                                      <p:to>
                                        <p:strVal val="visible"/>
                                      </p:to>
                                    </p:set>
                                    <p:animEffect filter="fade" transition="in">
                                      <p:cBhvr>
                                        <p:cTn dur="1000"/>
                                        <p:tgtEl>
                                          <p:spTgt spid="1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13"/>
                                        </p:tgtEl>
                                        <p:attrNameLst>
                                          <p:attrName>style.visibility</p:attrName>
                                        </p:attrNameLst>
                                      </p:cBhvr>
                                      <p:to>
                                        <p:strVal val="visible"/>
                                      </p:to>
                                    </p:set>
                                    <p:anim calcmode="lin" valueType="num">
                                      <p:cBhvr additive="base">
                                        <p:cTn dur="1000"/>
                                        <p:tgtEl>
                                          <p:spTgt spid="113"/>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sp>
        <p:nvSpPr>
          <p:cNvPr id="119" name="Google Shape;119;p19"/>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Georgia"/>
                <a:ea typeface="Georgia"/>
                <a:cs typeface="Georgia"/>
                <a:sym typeface="Georgia"/>
              </a:rPr>
              <a:t>Sa’ee </a:t>
            </a:r>
            <a:endParaRPr sz="3000">
              <a:latin typeface="Georgia"/>
              <a:ea typeface="Georgia"/>
              <a:cs typeface="Georgia"/>
              <a:sym typeface="Georgia"/>
            </a:endParaRPr>
          </a:p>
        </p:txBody>
      </p:sp>
      <p:sp>
        <p:nvSpPr>
          <p:cNvPr id="120" name="Google Shape;120;p19"/>
          <p:cNvSpPr txBox="1"/>
          <p:nvPr>
            <p:ph idx="1" type="body"/>
          </p:nvPr>
        </p:nvSpPr>
        <p:spPr>
          <a:xfrm>
            <a:off x="159300" y="957950"/>
            <a:ext cx="4528500" cy="705900"/>
          </a:xfrm>
          <a:prstGeom prst="rect">
            <a:avLst/>
          </a:prstGeom>
        </p:spPr>
        <p:txBody>
          <a:bodyPr anchorCtr="0" anchor="t" bIns="91425" lIns="91425" spcFirstLastPara="1" rIns="91425" wrap="square" tIns="91425">
            <a:noAutofit/>
          </a:bodyPr>
          <a:lstStyle/>
          <a:p>
            <a:pPr indent="-368300" lvl="0" marL="457200" rtl="0" algn="l">
              <a:spcBef>
                <a:spcPts val="0"/>
              </a:spcBef>
              <a:spcAft>
                <a:spcPts val="0"/>
              </a:spcAft>
              <a:buClr>
                <a:schemeClr val="dk1"/>
              </a:buClr>
              <a:buSzPts val="2200"/>
              <a:buFont typeface="Georgia"/>
              <a:buChar char="➔"/>
            </a:pPr>
            <a:r>
              <a:rPr lang="en" sz="2200">
                <a:solidFill>
                  <a:schemeClr val="dk1"/>
                </a:solidFill>
                <a:latin typeface="Georgia"/>
                <a:ea typeface="Georgia"/>
                <a:cs typeface="Georgia"/>
                <a:sym typeface="Georgia"/>
              </a:rPr>
              <a:t>Running between 2 mountains called:</a:t>
            </a:r>
            <a:endParaRPr sz="2200">
              <a:solidFill>
                <a:schemeClr val="dk1"/>
              </a:solidFill>
              <a:latin typeface="Georgia"/>
              <a:ea typeface="Georgia"/>
              <a:cs typeface="Georgia"/>
              <a:sym typeface="Georgia"/>
            </a:endParaRPr>
          </a:p>
        </p:txBody>
      </p:sp>
      <p:pic>
        <p:nvPicPr>
          <p:cNvPr id="121" name="Google Shape;121;p19"/>
          <p:cNvPicPr preferRelativeResize="0"/>
          <p:nvPr/>
        </p:nvPicPr>
        <p:blipFill>
          <a:blip r:embed="rId3">
            <a:alphaModFix/>
          </a:blip>
          <a:stretch>
            <a:fillRect/>
          </a:stretch>
        </p:blipFill>
        <p:spPr>
          <a:xfrm>
            <a:off x="4687800" y="1326000"/>
            <a:ext cx="4183475" cy="3276676"/>
          </a:xfrm>
          <a:prstGeom prst="rect">
            <a:avLst/>
          </a:prstGeom>
          <a:noFill/>
          <a:ln>
            <a:noFill/>
          </a:ln>
        </p:spPr>
      </p:pic>
      <p:sp>
        <p:nvSpPr>
          <p:cNvPr id="122" name="Google Shape;122;p19"/>
          <p:cNvSpPr txBox="1"/>
          <p:nvPr/>
        </p:nvSpPr>
        <p:spPr>
          <a:xfrm>
            <a:off x="757050" y="1326000"/>
            <a:ext cx="3827700" cy="81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200">
              <a:solidFill>
                <a:schemeClr val="dk1"/>
              </a:solidFill>
              <a:latin typeface="Georgia"/>
              <a:ea typeface="Georgia"/>
              <a:cs typeface="Georgia"/>
              <a:sym typeface="Georgia"/>
            </a:endParaRPr>
          </a:p>
          <a:p>
            <a:pPr indent="-368300" lvl="1" marL="914400" rtl="0" algn="l">
              <a:spcBef>
                <a:spcPts val="0"/>
              </a:spcBef>
              <a:spcAft>
                <a:spcPts val="0"/>
              </a:spcAft>
              <a:buClr>
                <a:schemeClr val="dk1"/>
              </a:buClr>
              <a:buSzPts val="2200"/>
              <a:buFont typeface="Georgia"/>
              <a:buChar char="◆"/>
            </a:pPr>
            <a:r>
              <a:rPr lang="en" sz="2200">
                <a:solidFill>
                  <a:schemeClr val="dk1"/>
                </a:solidFill>
                <a:latin typeface="Georgia"/>
                <a:ea typeface="Georgia"/>
                <a:cs typeface="Georgia"/>
                <a:sym typeface="Georgia"/>
              </a:rPr>
              <a:t>Safa</a:t>
            </a:r>
            <a:endParaRPr sz="2200">
              <a:solidFill>
                <a:schemeClr val="dk1"/>
              </a:solidFill>
              <a:latin typeface="Georgia"/>
              <a:ea typeface="Georgia"/>
              <a:cs typeface="Georgia"/>
              <a:sym typeface="Georgia"/>
            </a:endParaRPr>
          </a:p>
          <a:p>
            <a:pPr indent="0" lvl="0" marL="0" rtl="0" algn="l">
              <a:spcBef>
                <a:spcPts val="0"/>
              </a:spcBef>
              <a:spcAft>
                <a:spcPts val="0"/>
              </a:spcAft>
              <a:buNone/>
            </a:pPr>
            <a:r>
              <a:t/>
            </a:r>
            <a:endParaRPr sz="2200">
              <a:solidFill>
                <a:schemeClr val="dk1"/>
              </a:solidFill>
              <a:latin typeface="Georgia"/>
              <a:ea typeface="Georgia"/>
              <a:cs typeface="Georgia"/>
              <a:sym typeface="Georgia"/>
            </a:endParaRPr>
          </a:p>
        </p:txBody>
      </p:sp>
      <p:sp>
        <p:nvSpPr>
          <p:cNvPr id="123" name="Google Shape;123;p19"/>
          <p:cNvSpPr txBox="1"/>
          <p:nvPr/>
        </p:nvSpPr>
        <p:spPr>
          <a:xfrm>
            <a:off x="197875" y="2810150"/>
            <a:ext cx="4453200" cy="8151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Georgia"/>
              <a:buChar char="➔"/>
            </a:pPr>
            <a:r>
              <a:rPr lang="en" sz="2200">
                <a:latin typeface="Georgia"/>
                <a:ea typeface="Georgia"/>
                <a:cs typeface="Georgia"/>
                <a:sym typeface="Georgia"/>
              </a:rPr>
              <a:t>L</a:t>
            </a:r>
            <a:r>
              <a:rPr lang="en" sz="2200">
                <a:latin typeface="Georgia"/>
                <a:ea typeface="Georgia"/>
                <a:cs typeface="Georgia"/>
                <a:sym typeface="Georgia"/>
              </a:rPr>
              <a:t>ike Lady Hajar looking for water for her baby, Nabi Ismail</a:t>
            </a:r>
            <a:endParaRPr sz="2200">
              <a:latin typeface="Georgia"/>
              <a:ea typeface="Georgia"/>
              <a:cs typeface="Georgia"/>
              <a:sym typeface="Georgia"/>
            </a:endParaRPr>
          </a:p>
        </p:txBody>
      </p:sp>
      <p:sp>
        <p:nvSpPr>
          <p:cNvPr id="124" name="Google Shape;124;p19"/>
          <p:cNvSpPr txBox="1"/>
          <p:nvPr/>
        </p:nvSpPr>
        <p:spPr>
          <a:xfrm>
            <a:off x="794175" y="1939775"/>
            <a:ext cx="38277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368300" lvl="1" marL="914400" rtl="0" algn="l">
              <a:spcBef>
                <a:spcPts val="0"/>
              </a:spcBef>
              <a:spcAft>
                <a:spcPts val="0"/>
              </a:spcAft>
              <a:buClr>
                <a:schemeClr val="dk1"/>
              </a:buClr>
              <a:buSzPts val="2200"/>
              <a:buFont typeface="Georgia"/>
              <a:buChar char="◆"/>
            </a:pPr>
            <a:r>
              <a:rPr lang="en" sz="2200">
                <a:solidFill>
                  <a:schemeClr val="dk1"/>
                </a:solidFill>
                <a:latin typeface="Georgia"/>
                <a:ea typeface="Georgia"/>
                <a:cs typeface="Georgia"/>
                <a:sym typeface="Georgia"/>
              </a:rPr>
              <a:t>Marwah</a:t>
            </a:r>
            <a:endParaRPr sz="2200">
              <a:solidFill>
                <a:schemeClr val="dk1"/>
              </a:solidFill>
              <a:latin typeface="Georgia"/>
              <a:ea typeface="Georgia"/>
              <a:cs typeface="Georgia"/>
              <a:sym typeface="Georgia"/>
            </a:endParaRPr>
          </a:p>
        </p:txBody>
      </p:sp>
      <p:sp>
        <p:nvSpPr>
          <p:cNvPr id="125" name="Google Shape;125;p19"/>
          <p:cNvSpPr txBox="1"/>
          <p:nvPr/>
        </p:nvSpPr>
        <p:spPr>
          <a:xfrm>
            <a:off x="1108425" y="4075300"/>
            <a:ext cx="2564700" cy="5727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FF0000"/>
                </a:solidFill>
                <a:latin typeface="Georgia"/>
                <a:ea typeface="Georgia"/>
                <a:cs typeface="Georgia"/>
                <a:sym typeface="Georgia"/>
              </a:rPr>
              <a:t>“I run to Allah”</a:t>
            </a:r>
            <a:endParaRPr sz="2400">
              <a:solidFill>
                <a:srgbClr val="FF0000"/>
              </a:solidFill>
              <a:latin typeface="Georgia"/>
              <a:ea typeface="Georgia"/>
              <a:cs typeface="Georgia"/>
              <a:sym typeface="Georgi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1000"/>
                                        <p:tgtEl>
                                          <p:spTgt spid="1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1000"/>
                                        <p:tgtEl>
                                          <p:spTgt spid="1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1000"/>
                                        <p:tgtEl>
                                          <p:spTgt spid="1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1000"/>
                                        <p:tgtEl>
                                          <p:spTgt spid="1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25"/>
                                        </p:tgtEl>
                                        <p:attrNameLst>
                                          <p:attrName>style.visibility</p:attrName>
                                        </p:attrNameLst>
                                      </p:cBhvr>
                                      <p:to>
                                        <p:strVal val="visible"/>
                                      </p:to>
                                    </p:set>
                                    <p:anim calcmode="lin" valueType="num">
                                      <p:cBhvr additive="base">
                                        <p:cTn dur="1000"/>
                                        <p:tgtEl>
                                          <p:spTgt spid="125"/>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sp>
        <p:nvSpPr>
          <p:cNvPr id="130" name="Google Shape;130;p20"/>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Georgia"/>
                <a:ea typeface="Georgia"/>
                <a:cs typeface="Georgia"/>
                <a:sym typeface="Georgia"/>
              </a:rPr>
              <a:t>Arafah </a:t>
            </a:r>
            <a:endParaRPr sz="3000">
              <a:latin typeface="Georgia"/>
              <a:ea typeface="Georgia"/>
              <a:cs typeface="Georgia"/>
              <a:sym typeface="Georgia"/>
            </a:endParaRPr>
          </a:p>
        </p:txBody>
      </p:sp>
      <p:sp>
        <p:nvSpPr>
          <p:cNvPr id="131" name="Google Shape;131;p20"/>
          <p:cNvSpPr txBox="1"/>
          <p:nvPr>
            <p:ph idx="1" type="body"/>
          </p:nvPr>
        </p:nvSpPr>
        <p:spPr>
          <a:xfrm>
            <a:off x="4485750" y="991050"/>
            <a:ext cx="4654200" cy="691500"/>
          </a:xfrm>
          <a:prstGeom prst="rect">
            <a:avLst/>
          </a:prstGeom>
        </p:spPr>
        <p:txBody>
          <a:bodyPr anchorCtr="0" anchor="t" bIns="91425" lIns="91425" spcFirstLastPara="1" rIns="91425" wrap="square" tIns="91425">
            <a:noAutofit/>
          </a:bodyPr>
          <a:lstStyle/>
          <a:p>
            <a:pPr indent="-368300" lvl="0" marL="457200" rtl="0" algn="l">
              <a:spcBef>
                <a:spcPts val="0"/>
              </a:spcBef>
              <a:spcAft>
                <a:spcPts val="0"/>
              </a:spcAft>
              <a:buClr>
                <a:schemeClr val="dk1"/>
              </a:buClr>
              <a:buSzPts val="2200"/>
              <a:buFont typeface="Georgia"/>
              <a:buChar char="➔"/>
            </a:pPr>
            <a:r>
              <a:rPr lang="en" sz="2200">
                <a:solidFill>
                  <a:schemeClr val="dk1"/>
                </a:solidFill>
                <a:latin typeface="Georgia"/>
                <a:ea typeface="Georgia"/>
                <a:cs typeface="Georgia"/>
                <a:sym typeface="Georgia"/>
              </a:rPr>
              <a:t>Special land where Muslims spend the day:</a:t>
            </a:r>
            <a:endParaRPr sz="2200">
              <a:solidFill>
                <a:schemeClr val="dk1"/>
              </a:solidFill>
              <a:latin typeface="Georgia"/>
              <a:ea typeface="Georgia"/>
              <a:cs typeface="Georgia"/>
              <a:sym typeface="Georgia"/>
            </a:endParaRPr>
          </a:p>
        </p:txBody>
      </p:sp>
      <p:pic>
        <p:nvPicPr>
          <p:cNvPr id="132" name="Google Shape;132;p20"/>
          <p:cNvPicPr preferRelativeResize="0"/>
          <p:nvPr/>
        </p:nvPicPr>
        <p:blipFill>
          <a:blip r:embed="rId3">
            <a:alphaModFix/>
          </a:blip>
          <a:stretch>
            <a:fillRect/>
          </a:stretch>
        </p:blipFill>
        <p:spPr>
          <a:xfrm>
            <a:off x="160925" y="1145600"/>
            <a:ext cx="4194074" cy="2963675"/>
          </a:xfrm>
          <a:prstGeom prst="rect">
            <a:avLst/>
          </a:prstGeom>
          <a:noFill/>
          <a:ln>
            <a:noFill/>
          </a:ln>
        </p:spPr>
      </p:pic>
      <p:sp>
        <p:nvSpPr>
          <p:cNvPr id="133" name="Google Shape;133;p20"/>
          <p:cNvSpPr txBox="1"/>
          <p:nvPr/>
        </p:nvSpPr>
        <p:spPr>
          <a:xfrm>
            <a:off x="4885325" y="1682550"/>
            <a:ext cx="4833000" cy="81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355600" lvl="1" marL="914400" rtl="0" algn="l">
              <a:spcBef>
                <a:spcPts val="0"/>
              </a:spcBef>
              <a:spcAft>
                <a:spcPts val="0"/>
              </a:spcAft>
              <a:buSzPts val="2000"/>
              <a:buFont typeface="Georgia"/>
              <a:buChar char="◆"/>
            </a:pPr>
            <a:r>
              <a:rPr lang="en" sz="2000">
                <a:latin typeface="Georgia"/>
                <a:ea typeface="Georgia"/>
                <a:cs typeface="Georgia"/>
                <a:sym typeface="Georgia"/>
              </a:rPr>
              <a:t>Talking to Allah</a:t>
            </a:r>
            <a:endParaRPr sz="2000">
              <a:latin typeface="Georgia"/>
              <a:ea typeface="Georgia"/>
              <a:cs typeface="Georgia"/>
              <a:sym typeface="Georgia"/>
            </a:endParaRPr>
          </a:p>
        </p:txBody>
      </p:sp>
      <p:sp>
        <p:nvSpPr>
          <p:cNvPr id="134" name="Google Shape;134;p20"/>
          <p:cNvSpPr txBox="1"/>
          <p:nvPr/>
        </p:nvSpPr>
        <p:spPr>
          <a:xfrm>
            <a:off x="4007775" y="2387275"/>
            <a:ext cx="6987300" cy="815100"/>
          </a:xfrm>
          <a:prstGeom prst="rect">
            <a:avLst/>
          </a:prstGeom>
          <a:noFill/>
          <a:ln>
            <a:noFill/>
          </a:ln>
        </p:spPr>
        <p:txBody>
          <a:bodyPr anchorCtr="0" anchor="t" bIns="91425" lIns="91425" spcFirstLastPara="1" rIns="91425" wrap="square" tIns="91425">
            <a:noAutofit/>
          </a:bodyPr>
          <a:lstStyle/>
          <a:p>
            <a:pPr indent="-355600" lvl="1" marL="914400" rtl="0" algn="l">
              <a:spcBef>
                <a:spcPts val="0"/>
              </a:spcBef>
              <a:spcAft>
                <a:spcPts val="0"/>
              </a:spcAft>
              <a:buClr>
                <a:schemeClr val="dk1"/>
              </a:buClr>
              <a:buSzPts val="2000"/>
              <a:buFont typeface="Georgia"/>
              <a:buChar char="◆"/>
            </a:pPr>
            <a:r>
              <a:rPr lang="en" sz="2000">
                <a:solidFill>
                  <a:schemeClr val="dk1"/>
                </a:solidFill>
                <a:latin typeface="Georgia"/>
                <a:ea typeface="Georgia"/>
                <a:cs typeface="Georgia"/>
                <a:sym typeface="Georgia"/>
              </a:rPr>
              <a:t>Asking Allah for many blessings</a:t>
            </a:r>
            <a:endParaRPr/>
          </a:p>
        </p:txBody>
      </p:sp>
      <p:sp>
        <p:nvSpPr>
          <p:cNvPr id="135" name="Google Shape;135;p20"/>
          <p:cNvSpPr txBox="1"/>
          <p:nvPr/>
        </p:nvSpPr>
        <p:spPr>
          <a:xfrm>
            <a:off x="4265975" y="2991025"/>
            <a:ext cx="6987300" cy="815100"/>
          </a:xfrm>
          <a:prstGeom prst="rect">
            <a:avLst/>
          </a:prstGeom>
          <a:noFill/>
          <a:ln>
            <a:noFill/>
          </a:ln>
        </p:spPr>
        <p:txBody>
          <a:bodyPr anchorCtr="0" anchor="t" bIns="91425" lIns="91425" spcFirstLastPara="1" rIns="91425" wrap="square" tIns="91425">
            <a:noAutofit/>
          </a:bodyPr>
          <a:lstStyle/>
          <a:p>
            <a:pPr indent="-355600" lvl="1" marL="914400" rtl="0" algn="l">
              <a:spcBef>
                <a:spcPts val="0"/>
              </a:spcBef>
              <a:spcAft>
                <a:spcPts val="0"/>
              </a:spcAft>
              <a:buClr>
                <a:schemeClr val="dk1"/>
              </a:buClr>
              <a:buSzPts val="2000"/>
              <a:buFont typeface="Georgia"/>
              <a:buChar char="◆"/>
            </a:pPr>
            <a:r>
              <a:rPr lang="en" sz="2000">
                <a:solidFill>
                  <a:schemeClr val="dk1"/>
                </a:solidFill>
                <a:latin typeface="Georgia"/>
                <a:ea typeface="Georgia"/>
                <a:cs typeface="Georgia"/>
                <a:sym typeface="Georgia"/>
              </a:rPr>
              <a:t>Asking Allah to forgive them</a:t>
            </a:r>
            <a:endParaRPr/>
          </a:p>
        </p:txBody>
      </p:sp>
      <p:sp>
        <p:nvSpPr>
          <p:cNvPr id="136" name="Google Shape;136;p20"/>
          <p:cNvSpPr txBox="1"/>
          <p:nvPr/>
        </p:nvSpPr>
        <p:spPr>
          <a:xfrm>
            <a:off x="3728850" y="3499725"/>
            <a:ext cx="5411100" cy="815100"/>
          </a:xfrm>
          <a:prstGeom prst="rect">
            <a:avLst/>
          </a:prstGeom>
          <a:noFill/>
          <a:ln>
            <a:noFill/>
          </a:ln>
        </p:spPr>
        <p:txBody>
          <a:bodyPr anchorCtr="0" anchor="t" bIns="91425" lIns="91425" spcFirstLastPara="1" rIns="91425" wrap="square" tIns="91425">
            <a:noAutofit/>
          </a:bodyPr>
          <a:lstStyle/>
          <a:p>
            <a:pPr indent="-355600" lvl="1" marL="914400" rtl="0" algn="ctr">
              <a:spcBef>
                <a:spcPts val="0"/>
              </a:spcBef>
              <a:spcAft>
                <a:spcPts val="0"/>
              </a:spcAft>
              <a:buClr>
                <a:schemeClr val="dk1"/>
              </a:buClr>
              <a:buSzPts val="2000"/>
              <a:buFont typeface="Georgia"/>
              <a:buChar char="◆"/>
            </a:pPr>
            <a:r>
              <a:rPr lang="en" sz="2000">
                <a:solidFill>
                  <a:schemeClr val="dk1"/>
                </a:solidFill>
                <a:latin typeface="Georgia"/>
                <a:ea typeface="Georgia"/>
                <a:cs typeface="Georgia"/>
                <a:sym typeface="Georgia"/>
              </a:rPr>
              <a:t>Praying for their book of deeds to be filled with lots of lovely good deeds</a:t>
            </a:r>
            <a:endParaRPr/>
          </a:p>
        </p:txBody>
      </p:sp>
      <p:sp>
        <p:nvSpPr>
          <p:cNvPr id="137" name="Google Shape;137;p20"/>
          <p:cNvSpPr txBox="1"/>
          <p:nvPr/>
        </p:nvSpPr>
        <p:spPr>
          <a:xfrm>
            <a:off x="1658150" y="4453675"/>
            <a:ext cx="5264700" cy="5727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FF0000"/>
                </a:solidFill>
                <a:latin typeface="Georgia"/>
                <a:ea typeface="Georgia"/>
                <a:cs typeface="Georgia"/>
                <a:sym typeface="Georgia"/>
              </a:rPr>
              <a:t>“I show my book of deeds to Allah”</a:t>
            </a:r>
            <a:endParaRPr sz="2400">
              <a:solidFill>
                <a:srgbClr val="FF0000"/>
              </a:solidFill>
              <a:latin typeface="Georgia"/>
              <a:ea typeface="Georgia"/>
              <a:cs typeface="Georgia"/>
              <a:sym typeface="Georgi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1000"/>
                                        <p:tgtEl>
                                          <p:spTgt spid="1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1000"/>
                                        <p:tgtEl>
                                          <p:spTgt spid="1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1000"/>
                                        <p:tgtEl>
                                          <p:spTgt spid="1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
                                        </p:tgtEl>
                                        <p:attrNameLst>
                                          <p:attrName>style.visibility</p:attrName>
                                        </p:attrNameLst>
                                      </p:cBhvr>
                                      <p:to>
                                        <p:strVal val="visible"/>
                                      </p:to>
                                    </p:set>
                                    <p:animEffect filter="fade" transition="in">
                                      <p:cBhvr>
                                        <p:cTn dur="1000"/>
                                        <p:tgtEl>
                                          <p:spTgt spid="1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
                                        </p:tgtEl>
                                        <p:attrNameLst>
                                          <p:attrName>style.visibility</p:attrName>
                                        </p:attrNameLst>
                                      </p:cBhvr>
                                      <p:to>
                                        <p:strVal val="visible"/>
                                      </p:to>
                                    </p:set>
                                    <p:animEffect filter="fade" transition="in">
                                      <p:cBhvr>
                                        <p:cTn dur="1000"/>
                                        <p:tgtEl>
                                          <p:spTgt spid="1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7"/>
                                        </p:tgtEl>
                                        <p:attrNameLst>
                                          <p:attrName>style.visibility</p:attrName>
                                        </p:attrNameLst>
                                      </p:cBhvr>
                                      <p:to>
                                        <p:strVal val="visible"/>
                                      </p:to>
                                    </p:set>
                                    <p:anim calcmode="lin" valueType="num">
                                      <p:cBhvr additive="base">
                                        <p:cTn dur="1000"/>
                                        <p:tgtEl>
                                          <p:spTgt spid="137"/>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
        <p:nvSpPr>
          <p:cNvPr id="142" name="Google Shape;142;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Georgia"/>
                <a:ea typeface="Georgia"/>
                <a:cs typeface="Georgia"/>
                <a:sym typeface="Georgia"/>
              </a:rPr>
              <a:t>Mina </a:t>
            </a:r>
            <a:endParaRPr sz="3000">
              <a:latin typeface="Georgia"/>
              <a:ea typeface="Georgia"/>
              <a:cs typeface="Georgia"/>
              <a:sym typeface="Georgia"/>
            </a:endParaRPr>
          </a:p>
        </p:txBody>
      </p:sp>
      <p:sp>
        <p:nvSpPr>
          <p:cNvPr id="143" name="Google Shape;143;p21"/>
          <p:cNvSpPr txBox="1"/>
          <p:nvPr>
            <p:ph idx="1" type="body"/>
          </p:nvPr>
        </p:nvSpPr>
        <p:spPr>
          <a:xfrm>
            <a:off x="311700" y="1152475"/>
            <a:ext cx="4260300" cy="572700"/>
          </a:xfrm>
          <a:prstGeom prst="rect">
            <a:avLst/>
          </a:prstGeom>
        </p:spPr>
        <p:txBody>
          <a:bodyPr anchorCtr="0" anchor="t" bIns="91425" lIns="91425" spcFirstLastPara="1" rIns="91425" wrap="square" tIns="91425">
            <a:noAutofit/>
          </a:bodyPr>
          <a:lstStyle/>
          <a:p>
            <a:pPr indent="-368300" lvl="0" marL="457200" rtl="0" algn="l">
              <a:spcBef>
                <a:spcPts val="0"/>
              </a:spcBef>
              <a:spcAft>
                <a:spcPts val="0"/>
              </a:spcAft>
              <a:buClr>
                <a:schemeClr val="dk1"/>
              </a:buClr>
              <a:buSzPts val="2200"/>
              <a:buFont typeface="Georgia"/>
              <a:buChar char="➔"/>
            </a:pPr>
            <a:r>
              <a:rPr lang="en" sz="2200">
                <a:solidFill>
                  <a:schemeClr val="dk1"/>
                </a:solidFill>
                <a:latin typeface="Georgia"/>
                <a:ea typeface="Georgia"/>
                <a:cs typeface="Georgia"/>
                <a:sym typeface="Georgia"/>
              </a:rPr>
              <a:t>Tent city</a:t>
            </a:r>
            <a:endParaRPr sz="2200">
              <a:solidFill>
                <a:schemeClr val="dk1"/>
              </a:solidFill>
              <a:latin typeface="Georgia"/>
              <a:ea typeface="Georgia"/>
              <a:cs typeface="Georgia"/>
              <a:sym typeface="Georgia"/>
            </a:endParaRPr>
          </a:p>
        </p:txBody>
      </p:sp>
      <p:pic>
        <p:nvPicPr>
          <p:cNvPr id="144" name="Google Shape;144;p21"/>
          <p:cNvPicPr preferRelativeResize="0"/>
          <p:nvPr/>
        </p:nvPicPr>
        <p:blipFill>
          <a:blip r:embed="rId3">
            <a:alphaModFix/>
          </a:blip>
          <a:stretch>
            <a:fillRect/>
          </a:stretch>
        </p:blipFill>
        <p:spPr>
          <a:xfrm>
            <a:off x="4724400" y="1093925"/>
            <a:ext cx="4267200" cy="2789682"/>
          </a:xfrm>
          <a:prstGeom prst="rect">
            <a:avLst/>
          </a:prstGeom>
          <a:noFill/>
          <a:ln>
            <a:noFill/>
          </a:ln>
        </p:spPr>
      </p:pic>
      <p:sp>
        <p:nvSpPr>
          <p:cNvPr id="145" name="Google Shape;145;p21"/>
          <p:cNvSpPr txBox="1"/>
          <p:nvPr/>
        </p:nvSpPr>
        <p:spPr>
          <a:xfrm>
            <a:off x="311700" y="1801375"/>
            <a:ext cx="4267200" cy="8151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Clr>
                <a:schemeClr val="dk1"/>
              </a:buClr>
              <a:buSzPts val="2200"/>
              <a:buFont typeface="Georgia"/>
              <a:buChar char="➔"/>
            </a:pPr>
            <a:r>
              <a:rPr lang="en" sz="2200">
                <a:solidFill>
                  <a:schemeClr val="dk1"/>
                </a:solidFill>
                <a:latin typeface="Georgia"/>
                <a:ea typeface="Georgia"/>
                <a:cs typeface="Georgia"/>
                <a:sym typeface="Georgia"/>
              </a:rPr>
              <a:t>Muslims meet and get to know each other</a:t>
            </a:r>
            <a:endParaRPr sz="2200">
              <a:solidFill>
                <a:schemeClr val="dk1"/>
              </a:solidFill>
              <a:latin typeface="Georgia"/>
              <a:ea typeface="Georgia"/>
              <a:cs typeface="Georgia"/>
              <a:sym typeface="Georgia"/>
            </a:endParaRPr>
          </a:p>
        </p:txBody>
      </p:sp>
      <p:sp>
        <p:nvSpPr>
          <p:cNvPr id="146" name="Google Shape;146;p21"/>
          <p:cNvSpPr txBox="1"/>
          <p:nvPr/>
        </p:nvSpPr>
        <p:spPr>
          <a:xfrm>
            <a:off x="310450" y="2670675"/>
            <a:ext cx="4337700" cy="8151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Georgia"/>
              <a:buChar char="➔"/>
            </a:pPr>
            <a:r>
              <a:rPr lang="en" sz="2200">
                <a:latin typeface="Georgia"/>
                <a:ea typeface="Georgia"/>
                <a:cs typeface="Georgia"/>
                <a:sym typeface="Georgia"/>
              </a:rPr>
              <a:t>And learn how to live together in peace </a:t>
            </a:r>
            <a:endParaRPr sz="2200">
              <a:latin typeface="Georgia"/>
              <a:ea typeface="Georgia"/>
              <a:cs typeface="Georgia"/>
              <a:sym typeface="Georgia"/>
            </a:endParaRPr>
          </a:p>
        </p:txBody>
      </p:sp>
      <p:sp>
        <p:nvSpPr>
          <p:cNvPr id="147" name="Google Shape;147;p21"/>
          <p:cNvSpPr txBox="1"/>
          <p:nvPr/>
        </p:nvSpPr>
        <p:spPr>
          <a:xfrm>
            <a:off x="2379650" y="4112200"/>
            <a:ext cx="4337700" cy="6378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FF0000"/>
                </a:solidFill>
                <a:latin typeface="Georgia"/>
                <a:ea typeface="Georgia"/>
                <a:cs typeface="Georgia"/>
                <a:sym typeface="Georgia"/>
              </a:rPr>
              <a:t>“I am a peace-loving human”</a:t>
            </a:r>
            <a:endParaRPr sz="2400">
              <a:solidFill>
                <a:srgbClr val="FF0000"/>
              </a:solidFill>
              <a:latin typeface="Georgia"/>
              <a:ea typeface="Georgia"/>
              <a:cs typeface="Georgia"/>
              <a:sym typeface="Georgi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1000"/>
                                        <p:tgtEl>
                                          <p:spTgt spid="1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1000"/>
                                        <p:tgtEl>
                                          <p:spTgt spid="1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1000"/>
                                        <p:tgtEl>
                                          <p:spTgt spid="1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7"/>
                                        </p:tgtEl>
                                        <p:attrNameLst>
                                          <p:attrName>style.visibility</p:attrName>
                                        </p:attrNameLst>
                                      </p:cBhvr>
                                      <p:to>
                                        <p:strVal val="visible"/>
                                      </p:to>
                                    </p:set>
                                    <p:anim calcmode="lin" valueType="num">
                                      <p:cBhvr additive="base">
                                        <p:cTn dur="1000"/>
                                        <p:tgtEl>
                                          <p:spTgt spid="147"/>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Google Shape;152;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Georgia"/>
                <a:ea typeface="Georgia"/>
                <a:cs typeface="Georgia"/>
                <a:sym typeface="Georgia"/>
              </a:rPr>
              <a:t>Jamarat </a:t>
            </a:r>
            <a:endParaRPr sz="3000">
              <a:latin typeface="Georgia"/>
              <a:ea typeface="Georgia"/>
              <a:cs typeface="Georgia"/>
              <a:sym typeface="Georgia"/>
            </a:endParaRPr>
          </a:p>
        </p:txBody>
      </p:sp>
      <p:sp>
        <p:nvSpPr>
          <p:cNvPr id="153" name="Google Shape;153;p22"/>
          <p:cNvSpPr txBox="1"/>
          <p:nvPr>
            <p:ph idx="1" type="body"/>
          </p:nvPr>
        </p:nvSpPr>
        <p:spPr>
          <a:xfrm>
            <a:off x="3810000" y="1592650"/>
            <a:ext cx="4260300" cy="660000"/>
          </a:xfrm>
          <a:prstGeom prst="rect">
            <a:avLst/>
          </a:prstGeom>
        </p:spPr>
        <p:txBody>
          <a:bodyPr anchorCtr="0" anchor="t" bIns="91425" lIns="91425" spcFirstLastPara="1" rIns="91425" wrap="square" tIns="91425">
            <a:noAutofit/>
          </a:bodyPr>
          <a:lstStyle/>
          <a:p>
            <a:pPr indent="-368300" lvl="0" marL="457200" rtl="0" algn="l">
              <a:spcBef>
                <a:spcPts val="0"/>
              </a:spcBef>
              <a:spcAft>
                <a:spcPts val="0"/>
              </a:spcAft>
              <a:buClr>
                <a:schemeClr val="dk1"/>
              </a:buClr>
              <a:buSzPts val="2200"/>
              <a:buFont typeface="Georgia"/>
              <a:buChar char="➔"/>
            </a:pPr>
            <a:r>
              <a:rPr lang="en" sz="2200">
                <a:solidFill>
                  <a:schemeClr val="dk1"/>
                </a:solidFill>
                <a:latin typeface="Georgia"/>
                <a:ea typeface="Georgia"/>
                <a:cs typeface="Georgia"/>
                <a:sym typeface="Georgia"/>
              </a:rPr>
              <a:t>Throwing stones at Shaytan</a:t>
            </a:r>
            <a:endParaRPr sz="2200">
              <a:solidFill>
                <a:schemeClr val="dk1"/>
              </a:solidFill>
              <a:latin typeface="Georgia"/>
              <a:ea typeface="Georgia"/>
              <a:cs typeface="Georgia"/>
              <a:sym typeface="Georgia"/>
            </a:endParaRPr>
          </a:p>
        </p:txBody>
      </p:sp>
      <p:pic>
        <p:nvPicPr>
          <p:cNvPr id="154" name="Google Shape;154;p22"/>
          <p:cNvPicPr preferRelativeResize="0"/>
          <p:nvPr/>
        </p:nvPicPr>
        <p:blipFill>
          <a:blip r:embed="rId3">
            <a:alphaModFix/>
          </a:blip>
          <a:stretch>
            <a:fillRect/>
          </a:stretch>
        </p:blipFill>
        <p:spPr>
          <a:xfrm rot="7121200">
            <a:off x="575438" y="1373291"/>
            <a:ext cx="2961523" cy="3067295"/>
          </a:xfrm>
          <a:prstGeom prst="rect">
            <a:avLst/>
          </a:prstGeom>
          <a:noFill/>
          <a:ln>
            <a:noFill/>
          </a:ln>
        </p:spPr>
      </p:pic>
      <p:sp>
        <p:nvSpPr>
          <p:cNvPr id="155" name="Google Shape;155;p22"/>
          <p:cNvSpPr txBox="1"/>
          <p:nvPr/>
        </p:nvSpPr>
        <p:spPr>
          <a:xfrm>
            <a:off x="4685950" y="2386725"/>
            <a:ext cx="6987300" cy="8151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Georgia"/>
              <a:buChar char="➔"/>
            </a:pPr>
            <a:r>
              <a:rPr lang="en" sz="2200">
                <a:latin typeface="Georgia"/>
                <a:ea typeface="Georgia"/>
                <a:cs typeface="Georgia"/>
                <a:sym typeface="Georgia"/>
              </a:rPr>
              <a:t>Just like Nabi Ibrahim!</a:t>
            </a:r>
            <a:endParaRPr sz="2200">
              <a:latin typeface="Georgia"/>
              <a:ea typeface="Georgia"/>
              <a:cs typeface="Georgia"/>
              <a:sym typeface="Georgia"/>
            </a:endParaRPr>
          </a:p>
        </p:txBody>
      </p:sp>
      <p:sp>
        <p:nvSpPr>
          <p:cNvPr id="156" name="Google Shape;156;p22"/>
          <p:cNvSpPr txBox="1"/>
          <p:nvPr/>
        </p:nvSpPr>
        <p:spPr>
          <a:xfrm>
            <a:off x="4361900" y="3472475"/>
            <a:ext cx="3372300" cy="5727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FF0000"/>
                </a:solidFill>
                <a:latin typeface="Georgia"/>
                <a:ea typeface="Georgia"/>
                <a:cs typeface="Georgia"/>
                <a:sym typeface="Georgia"/>
              </a:rPr>
              <a:t>“I say NO to Shaytan”</a:t>
            </a:r>
            <a:endParaRPr sz="2400">
              <a:solidFill>
                <a:srgbClr val="FF0000"/>
              </a:solidFill>
              <a:latin typeface="Georgia"/>
              <a:ea typeface="Georgia"/>
              <a:cs typeface="Georgia"/>
              <a:sym typeface="Georgi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gtEl>
                                        <p:attrNameLst>
                                          <p:attrName>style.visibility</p:attrName>
                                        </p:attrNameLst>
                                      </p:cBhvr>
                                      <p:to>
                                        <p:strVal val="visible"/>
                                      </p:to>
                                    </p:set>
                                    <p:animEffect filter="fade" transition="in">
                                      <p:cBhvr>
                                        <p:cTn dur="1000"/>
                                        <p:tgtEl>
                                          <p:spTgt spid="1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1000"/>
                                        <p:tgtEl>
                                          <p:spTgt spid="1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6"/>
                                        </p:tgtEl>
                                        <p:attrNameLst>
                                          <p:attrName>style.visibility</p:attrName>
                                        </p:attrNameLst>
                                      </p:cBhvr>
                                      <p:to>
                                        <p:strVal val="visible"/>
                                      </p:to>
                                    </p:set>
                                    <p:anim calcmode="lin" valueType="num">
                                      <p:cBhvr additive="base">
                                        <p:cTn dur="1000"/>
                                        <p:tgtEl>
                                          <p:spTgt spid="156"/>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04EEBE4558F7141825FC23487B5CBD2" ma:contentTypeVersion="16" ma:contentTypeDescription="Create a new document." ma:contentTypeScope="" ma:versionID="3144d17089fb94575cb8e251212cd995">
  <xsd:schema xmlns:xsd="http://www.w3.org/2001/XMLSchema" xmlns:xs="http://www.w3.org/2001/XMLSchema" xmlns:p="http://schemas.microsoft.com/office/2006/metadata/properties" xmlns:ns2="2e1157b2-a541-4da2-bb01-f090c72d0366" xmlns:ns3="3897caef-7371-441b-81d8-0b1622f7b96c" xmlns:ns4="a2842b47-d5c6-4772-85f2-0bb4a15ec68e" targetNamespace="http://schemas.microsoft.com/office/2006/metadata/properties" ma:root="true" ma:fieldsID="e7a8401ec3083d5948f377cdc3425fe8" ns2:_="" ns3:_="" ns4:_="">
    <xsd:import namespace="2e1157b2-a541-4da2-bb01-f090c72d0366"/>
    <xsd:import namespace="3897caef-7371-441b-81d8-0b1622f7b96c"/>
    <xsd:import namespace="a2842b47-d5c6-4772-85f2-0bb4a15ec68e"/>
    <xsd:element name="properties">
      <xsd:complexType>
        <xsd:sequence>
          <xsd:element name="documentManagement">
            <xsd:complexType>
              <xsd:all>
                <xsd:element ref="ns2:TaxKeywordTaxHTField" minOccurs="0"/>
                <xsd:element ref="ns2:TaxCatchAll" minOccurs="0"/>
                <xsd:element ref="ns3:SharedWithUsers" minOccurs="0"/>
                <xsd:element ref="ns3:SharedWithDetails"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1157b2-a541-4da2-bb01-f090c72d0366" elementFormDefault="qualified">
    <xsd:import namespace="http://schemas.microsoft.com/office/2006/documentManagement/types"/>
    <xsd:import namespace="http://schemas.microsoft.com/office/infopath/2007/PartnerControls"/>
    <xsd:element name="TaxKeywordTaxHTField" ma:index="9"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10" nillable="true" ma:displayName="Taxonomy Catch All Column" ma:description="" ma:hidden="true" ma:list="{8a53a116-a60c-4d17-9298-8743241e69e7}" ma:internalName="TaxCatchAll" ma:showField="CatchAllData" ma:web="2e1157b2-a541-4da2-bb01-f090c72d036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897caef-7371-441b-81d8-0b1622f7b96c"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2842b47-d5c6-4772-85f2-0bb4a15ec68e"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internalName="MediaServiceAutoTags" ma:readOnly="true">
      <xsd:simpleType>
        <xsd:restriction base="dms:Text"/>
      </xsd:simpleType>
    </xsd:element>
    <xsd:element name="MediaServiceLocation" ma:index="17" nillable="true" ma:displayName="MediaServiceLocation" ma:internalName="MediaServiceLocation"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e1157b2-a541-4da2-bb01-f090c72d0366"/>
    <TaxKeywordTaxHTField xmlns="2e1157b2-a541-4da2-bb01-f090c72d0366">
      <Terms xmlns="http://schemas.microsoft.com/office/infopath/2007/PartnerControls"/>
    </TaxKeywordTaxHTField>
  </documentManagement>
</p:properties>
</file>

<file path=customXml/itemProps1.xml><?xml version="1.0" encoding="utf-8"?>
<ds:datastoreItem xmlns:ds="http://schemas.openxmlformats.org/officeDocument/2006/customXml" ds:itemID="{7690D14F-00ED-4107-A5E4-1AD3B6B8F099}"/>
</file>

<file path=customXml/itemProps2.xml><?xml version="1.0" encoding="utf-8"?>
<ds:datastoreItem xmlns:ds="http://schemas.openxmlformats.org/officeDocument/2006/customXml" ds:itemID="{0457921A-D42C-471B-8141-E1B422E06C9A}"/>
</file>

<file path=customXml/itemProps3.xml><?xml version="1.0" encoding="utf-8"?>
<ds:datastoreItem xmlns:ds="http://schemas.openxmlformats.org/officeDocument/2006/customXml" ds:itemID="{AE7D0639-672C-428A-98BC-3BEA73E8B579}"/>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0x010100B04EEBE4558F7141825FC23487B5CBD2</vt:lpwstr>
  </property>
</Properties>
</file>