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omfortaa" panose="020B0604020202020204" charset="0"/>
      <p:regular r:id="rId23"/>
      <p:bold r:id="rId24"/>
    </p:embeddedFont>
    <p:embeddedFont>
      <p:font typeface="Comfortaa Regular"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703415-6873-415D-B03A-E63D20B304F8}">
  <a:tblStyle styleId="{6F703415-6873-415D-B03A-E63D20B304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17" autoAdjust="0"/>
  </p:normalViewPr>
  <p:slideViewPr>
    <p:cSldViewPr snapToGrid="0">
      <p:cViewPr varScale="1">
        <p:scale>
          <a:sx n="55" d="100"/>
          <a:sy n="55" d="100"/>
        </p:scale>
        <p:origin x="160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eka Alidina" userId="41592df069c84e9c" providerId="LiveId" clId="{2043CA32-E43B-4926-A218-EC4A4C83C20F}"/>
    <pc:docChg chg="undo custSel modSld">
      <pc:chgData name="Ateka Alidina" userId="41592df069c84e9c" providerId="LiveId" clId="{2043CA32-E43B-4926-A218-EC4A4C83C20F}" dt="2020-04-16T22:09:58.311" v="75" actId="1076"/>
      <pc:docMkLst>
        <pc:docMk/>
      </pc:docMkLst>
      <pc:sldChg chg="addSp delSp modSp modAnim">
        <pc:chgData name="Ateka Alidina" userId="41592df069c84e9c" providerId="LiveId" clId="{2043CA32-E43B-4926-A218-EC4A4C83C20F}" dt="2020-04-16T22:09:58.311" v="75" actId="1076"/>
        <pc:sldMkLst>
          <pc:docMk/>
          <pc:sldMk cId="0" sldId="258"/>
        </pc:sldMkLst>
        <pc:spChg chg="add del mod">
          <ac:chgData name="Ateka Alidina" userId="41592df069c84e9c" providerId="LiveId" clId="{2043CA32-E43B-4926-A218-EC4A4C83C20F}" dt="2020-04-16T22:09:27.331" v="73" actId="478"/>
          <ac:spMkLst>
            <pc:docMk/>
            <pc:sldMk cId="0" sldId="258"/>
            <ac:spMk id="2" creationId="{497A8934-0B81-4D5F-97D2-F214429F882E}"/>
          </ac:spMkLst>
        </pc:spChg>
        <pc:picChg chg="add mod">
          <ac:chgData name="Ateka Alidina" userId="41592df069c84e9c" providerId="LiveId" clId="{2043CA32-E43B-4926-A218-EC4A4C83C20F}" dt="2020-04-16T22:09:58.311" v="75" actId="1076"/>
          <ac:picMkLst>
            <pc:docMk/>
            <pc:sldMk cId="0" sldId="258"/>
            <ac:picMk id="3" creationId="{BA67E4AB-6BE8-4C1E-B48F-D4C4BE62BE59}"/>
          </ac:picMkLst>
        </pc:picChg>
        <pc:picChg chg="del">
          <ac:chgData name="Ateka Alidina" userId="41592df069c84e9c" providerId="LiveId" clId="{2043CA32-E43B-4926-A218-EC4A4C83C20F}" dt="2020-04-16T22:09:07.843" v="10" actId="478"/>
          <ac:picMkLst>
            <pc:docMk/>
            <pc:sldMk cId="0" sldId="258"/>
            <ac:picMk id="70" creationId="{00000000-0000-0000-0000-000000000000}"/>
          </ac:picMkLst>
        </pc:picChg>
      </pc:sldChg>
      <pc:sldChg chg="addSp delSp modSp modAnim">
        <pc:chgData name="Ateka Alidina" userId="41592df069c84e9c" providerId="LiveId" clId="{2043CA32-E43B-4926-A218-EC4A4C83C20F}" dt="2020-04-16T22:06:50.448" v="9" actId="1076"/>
        <pc:sldMkLst>
          <pc:docMk/>
          <pc:sldMk cId="0" sldId="261"/>
        </pc:sldMkLst>
        <pc:picChg chg="add mod">
          <ac:chgData name="Ateka Alidina" userId="41592df069c84e9c" providerId="LiveId" clId="{2043CA32-E43B-4926-A218-EC4A4C83C20F}" dt="2020-04-16T22:05:59.851" v="4"/>
          <ac:picMkLst>
            <pc:docMk/>
            <pc:sldMk cId="0" sldId="261"/>
            <ac:picMk id="2" creationId="{44778331-1DB4-4868-A081-E1DF3D9EC8B7}"/>
          </ac:picMkLst>
        </pc:picChg>
        <pc:picChg chg="add mod">
          <ac:chgData name="Ateka Alidina" userId="41592df069c84e9c" providerId="LiveId" clId="{2043CA32-E43B-4926-A218-EC4A4C83C20F}" dt="2020-04-16T22:06:50.448" v="9" actId="1076"/>
          <ac:picMkLst>
            <pc:docMk/>
            <pc:sldMk cId="0" sldId="261"/>
            <ac:picMk id="3" creationId="{68BF6B9A-3A10-4837-9B7C-D9BC25A52609}"/>
          </ac:picMkLst>
        </pc:picChg>
        <pc:picChg chg="mod">
          <ac:chgData name="Ateka Alidina" userId="41592df069c84e9c" providerId="LiveId" clId="{2043CA32-E43B-4926-A218-EC4A4C83C20F}" dt="2020-04-16T22:05:58.656" v="3" actId="1076"/>
          <ac:picMkLst>
            <pc:docMk/>
            <pc:sldMk cId="0" sldId="261"/>
            <ac:picMk id="97" creationId="{00000000-0000-0000-0000-000000000000}"/>
          </ac:picMkLst>
        </pc:picChg>
        <pc:picChg chg="add del">
          <ac:chgData name="Ateka Alidina" userId="41592df069c84e9c" providerId="LiveId" clId="{2043CA32-E43B-4926-A218-EC4A4C83C20F}" dt="2020-04-16T22:06:05.789" v="6" actId="478"/>
          <ac:picMkLst>
            <pc:docMk/>
            <pc:sldMk cId="0" sldId="261"/>
            <ac:picMk id="10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Audhubillah...Bismillah...Salawaat</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31e5107d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31e5107d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celebrating the birth of Rasulullah (saw) help us to become a better person?</a:t>
            </a:r>
            <a:endParaRPr/>
          </a:p>
          <a:p>
            <a:pPr marL="0" lvl="0" indent="0" algn="l" rtl="0">
              <a:spcBef>
                <a:spcPts val="0"/>
              </a:spcBef>
              <a:spcAft>
                <a:spcPts val="0"/>
              </a:spcAft>
              <a:buNone/>
            </a:pPr>
            <a:r>
              <a:rPr lang="en"/>
              <a:t>E.g. of answer….It reminds us to be patient and truthful like him because Allah loves those who are patient and truthful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31e5107d9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31e5107d9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remembering Imam Hassan al-Askari (as) help us to become better people?</a:t>
            </a:r>
            <a:endParaRPr/>
          </a:p>
          <a:p>
            <a:pPr marL="0" lvl="0" indent="0" algn="l" rtl="0">
              <a:spcBef>
                <a:spcPts val="0"/>
              </a:spcBef>
              <a:spcAft>
                <a:spcPts val="0"/>
              </a:spcAft>
              <a:buNone/>
            </a:pPr>
            <a:r>
              <a:rPr lang="en"/>
              <a:t>E.g. It reminds us to be good and kind like him.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31e5107d9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31e5107d9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celebrating the birth of Sayyidah Zainab (sa) help us become a better person?</a:t>
            </a:r>
            <a:endParaRPr/>
          </a:p>
          <a:p>
            <a:pPr marL="0" lvl="0" indent="0" algn="l" rtl="0">
              <a:spcBef>
                <a:spcPts val="0"/>
              </a:spcBef>
              <a:spcAft>
                <a:spcPts val="0"/>
              </a:spcAft>
              <a:buNone/>
            </a:pPr>
            <a:r>
              <a:rPr lang="en"/>
              <a:t>E.g. It reminds us to be strong and stand up for justice.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31e5107d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31e5107d9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remembering Sayyidah Fatema (sa) and the tasbeeh help us to become better people?</a:t>
            </a:r>
            <a:endParaRPr/>
          </a:p>
          <a:p>
            <a:pPr marL="0" lvl="0" indent="0" algn="l" rtl="0">
              <a:spcBef>
                <a:spcPts val="0"/>
              </a:spcBef>
              <a:spcAft>
                <a:spcPts val="0"/>
              </a:spcAft>
              <a:buNone/>
            </a:pPr>
            <a:r>
              <a:rPr lang="en"/>
              <a:t>E.g. answer - It reminds us that remembering Allah frequently helps us stay away from bad deeds.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31e5107d9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31e5107d9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celebrating the birth of Imam Ali (as) help us to become a better person?</a:t>
            </a:r>
            <a:endParaRPr/>
          </a:p>
          <a:p>
            <a:pPr marL="0" lvl="0" indent="0" algn="l" rtl="0">
              <a:spcBef>
                <a:spcPts val="0"/>
              </a:spcBef>
              <a:spcAft>
                <a:spcPts val="0"/>
              </a:spcAft>
              <a:buNone/>
            </a:pPr>
            <a:r>
              <a:rPr lang="en"/>
              <a:t>E.g. answer - It reminds us to be patient and control our anger like he used to.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31e5107d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31e5107d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celebrating the birth of our living Imam, Imam Mahdi (as), help us to become better people?</a:t>
            </a:r>
            <a:endParaRPr/>
          </a:p>
          <a:p>
            <a:pPr marL="0" lvl="0" indent="0" algn="l" rtl="0">
              <a:spcBef>
                <a:spcPts val="0"/>
              </a:spcBef>
              <a:spcAft>
                <a:spcPts val="0"/>
              </a:spcAft>
              <a:buNone/>
            </a:pPr>
            <a:r>
              <a:rPr lang="en"/>
              <a:t>E.g. answer - It reminds us that we should pray for everyone in the world just like he does. Don’t forget to pray for him to be safe and come quickly as well!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31e5107d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31e5107d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the month for Ramadhan help us to become a better person?</a:t>
            </a:r>
            <a:endParaRPr/>
          </a:p>
          <a:p>
            <a:pPr marL="0" lvl="0" indent="0" algn="l" rtl="0">
              <a:spcBef>
                <a:spcPts val="0"/>
              </a:spcBef>
              <a:spcAft>
                <a:spcPts val="0"/>
              </a:spcAft>
              <a:buNone/>
            </a:pPr>
            <a:r>
              <a:rPr lang="en"/>
              <a:t>E.g. answer - Fasting, praying on time, reciting quran, taking out sadaqah, being kind to neighbours, and more... these are all acts we do in Ramadhan that help bring us closer to Allah and make us better people - Alhamdulillah!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31e5107d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31e5107d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celebrating Eid make us a better person?</a:t>
            </a:r>
            <a:endParaRPr/>
          </a:p>
          <a:p>
            <a:pPr marL="0" lvl="0" indent="0" algn="l" rtl="0">
              <a:spcBef>
                <a:spcPts val="0"/>
              </a:spcBef>
              <a:spcAft>
                <a:spcPts val="0"/>
              </a:spcAft>
              <a:buNone/>
            </a:pPr>
            <a:r>
              <a:rPr lang="en"/>
              <a:t>E.g., Getting together for Eid namaaz and visiting family and friends reminds us that we should all be united and take care of each other.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31e5107d9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31e5107d9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day of the Earth’s expansion - 25th zilqaad - It is the day Allah spread the Earth for His creation to be able to live on it and benefit from it. MashaAllah what a beautiful gift from Allah! Being a good person means taking care of this amazing gift, the Earth and of all of Allah’s creations.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31e5107d9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31e5107d9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Hajj remind us to be a better person?</a:t>
            </a:r>
            <a:endParaRPr/>
          </a:p>
          <a:p>
            <a:pPr marL="0" lvl="0" indent="0" algn="l" rtl="0">
              <a:spcBef>
                <a:spcPts val="0"/>
              </a:spcBef>
              <a:spcAft>
                <a:spcPts val="0"/>
              </a:spcAft>
              <a:buNone/>
            </a:pPr>
            <a:r>
              <a:rPr lang="en"/>
              <a:t>The month of Hajj reminds us that all Muslims are my brothers and sisters so loving them all and not fighting with anyone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3793339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3793339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Pretend that it is your best friend’s birthday today and you want to give them a present in this gift box. Would you want to give them something that they would like? Or just anything would be fine? Something they would like right? Of course!</a:t>
            </a:r>
            <a:endParaRPr/>
          </a:p>
          <a:p>
            <a:pPr marL="0" lvl="0" indent="0" algn="l" rtl="0">
              <a:spcBef>
                <a:spcPts val="0"/>
              </a:spcBef>
              <a:spcAft>
                <a:spcPts val="0"/>
              </a:spcAft>
              <a:buNone/>
            </a:pPr>
            <a:endParaRPr/>
          </a:p>
          <a:p>
            <a:pPr marL="0" lvl="0" indent="0" algn="l" rtl="0">
              <a:spcBef>
                <a:spcPts val="0"/>
              </a:spcBef>
              <a:spcAft>
                <a:spcPts val="0"/>
              </a:spcAft>
              <a:buNone/>
            </a:pPr>
            <a:r>
              <a:rPr lang="en"/>
              <a:t>Each day of our lives is like a gift box from Allah (swt). He tells us that we can put whatever we want inside it - from the moment we wake up till the moment we go to sleep, we can fill the box with what we choose!</a:t>
            </a:r>
            <a:endParaRPr/>
          </a:p>
          <a:p>
            <a:pPr marL="0" lvl="0" indent="0" algn="l" rtl="0">
              <a:spcBef>
                <a:spcPts val="0"/>
              </a:spcBef>
              <a:spcAft>
                <a:spcPts val="0"/>
              </a:spcAft>
              <a:buNone/>
            </a:pPr>
            <a:endParaRPr/>
          </a:p>
          <a:p>
            <a:pPr marL="0" lvl="0" indent="0" algn="l" rtl="0">
              <a:spcBef>
                <a:spcPts val="0"/>
              </a:spcBef>
              <a:spcAft>
                <a:spcPts val="0"/>
              </a:spcAft>
              <a:buNone/>
            </a:pPr>
            <a:r>
              <a:rPr lang="en"/>
              <a:t>What would you choose to put into your gift box to Allah? It would be something that Allah likes right? But there’s so much He likes! </a:t>
            </a:r>
            <a:endParaRPr/>
          </a:p>
          <a:p>
            <a:pPr marL="0" lvl="0" indent="0" algn="l" rtl="0">
              <a:spcBef>
                <a:spcPts val="0"/>
              </a:spcBef>
              <a:spcAft>
                <a:spcPts val="0"/>
              </a:spcAft>
              <a:buNone/>
            </a:pPr>
            <a:endParaRPr/>
          </a:p>
          <a:p>
            <a:pPr marL="0" lvl="0" indent="0" algn="l" rtl="0">
              <a:spcBef>
                <a:spcPts val="0"/>
              </a:spcBef>
              <a:spcAft>
                <a:spcPts val="0"/>
              </a:spcAft>
              <a:buNone/>
            </a:pPr>
            <a:r>
              <a:rPr lang="en"/>
              <a:t>Name an action that you would put into the gift box….</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31e5107d9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31e5107d9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366e4cf3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366e4cf3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Islamic calendar is based on the moon and its different phases. It is called the LUNAR calendar - lunar means to do with the moon. One month in the Islamic calendar is the time it takes for the moon to orbit or go all the way around the earth one time. </a:t>
            </a:r>
            <a:endParaRPr/>
          </a:p>
          <a:p>
            <a:pPr marL="457200" lvl="0" indent="0" algn="l" rtl="0">
              <a:spcBef>
                <a:spcPts val="0"/>
              </a:spcBef>
              <a:spcAft>
                <a:spcPts val="0"/>
              </a:spcAft>
              <a:buNone/>
            </a:pPr>
            <a:endParaRPr/>
          </a:p>
          <a:p>
            <a:pPr marL="0" lvl="0" indent="0" algn="l" rtl="0">
              <a:spcBef>
                <a:spcPts val="0"/>
              </a:spcBef>
              <a:spcAft>
                <a:spcPts val="0"/>
              </a:spcAft>
              <a:buNone/>
            </a:pPr>
            <a:r>
              <a:rPr lang="en"/>
              <a:t>(Play video and explain phases of the moon a little (can pause video in between to explain if needed))</a:t>
            </a:r>
            <a:endParaRPr/>
          </a:p>
          <a:p>
            <a:pPr marL="457200" lvl="0" indent="-298450" algn="l" rtl="0">
              <a:spcBef>
                <a:spcPts val="0"/>
              </a:spcBef>
              <a:spcAft>
                <a:spcPts val="0"/>
              </a:spcAft>
              <a:buSzPts val="1100"/>
              <a:buChar char="-"/>
            </a:pPr>
            <a:r>
              <a:rPr lang="en"/>
              <a:t>Have you ever looked up at the moon at night? Does it always look the same to you?</a:t>
            </a:r>
            <a:endParaRPr/>
          </a:p>
          <a:p>
            <a:pPr marL="457200" lvl="0" indent="-298450" algn="l" rtl="0">
              <a:spcBef>
                <a:spcPts val="0"/>
              </a:spcBef>
              <a:spcAft>
                <a:spcPts val="0"/>
              </a:spcAft>
              <a:buSzPts val="1100"/>
              <a:buChar char="-"/>
            </a:pPr>
            <a:r>
              <a:rPr lang="en"/>
              <a:t>The moon looks like it changes shape from night to night but that is just the part of the moon we can see as it goes around the earth. When the moon is between the sun and the earth - we can’t really see it, a very tiny part of it is usually available for a very short time at sunset - that is known as the new moon and is the beginning of a new month in the Islamic calendar. The next new moon we see will be the start of Ramadhan!</a:t>
            </a:r>
            <a:endParaRPr/>
          </a:p>
          <a:p>
            <a:pPr marL="457200" lvl="0" indent="-298450" algn="l" rtl="0">
              <a:spcBef>
                <a:spcPts val="0"/>
              </a:spcBef>
              <a:spcAft>
                <a:spcPts val="0"/>
              </a:spcAft>
              <a:buSzPts val="1100"/>
              <a:buChar char="-"/>
            </a:pPr>
            <a:r>
              <a:rPr lang="en"/>
              <a:t>As the days go by, we can see more and more of the moon until we see the full moon in the middle of the month - then we start seeing less and less of the  moon until the end of the lunar month until we get to the new moon again and a new Islamic month!</a:t>
            </a:r>
            <a:endParaRPr/>
          </a:p>
          <a:p>
            <a:pPr marL="0" lvl="0" indent="0" algn="l" rtl="0">
              <a:spcBef>
                <a:spcPts val="0"/>
              </a:spcBef>
              <a:spcAft>
                <a:spcPts val="0"/>
              </a:spcAft>
              <a:buNone/>
            </a:pPr>
            <a:endParaRPr/>
          </a:p>
          <a:p>
            <a:pPr marL="0" lvl="0" indent="0" algn="l" rtl="0">
              <a:spcBef>
                <a:spcPts val="0"/>
              </a:spcBef>
              <a:spcAft>
                <a:spcPts val="0"/>
              </a:spcAft>
              <a:buNone/>
            </a:pPr>
            <a:r>
              <a:rPr lang="en"/>
              <a:t>Does anyone know how many lunar months there are in the islamic calendar? 12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37d256c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37d256c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for google classroom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339a925cf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339a925cf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ayah and translation)</a:t>
            </a:r>
            <a:endParaRPr/>
          </a:p>
          <a:p>
            <a:pPr marL="0" lvl="0" indent="0" algn="l" rtl="0">
              <a:spcBef>
                <a:spcPts val="0"/>
              </a:spcBef>
              <a:spcAft>
                <a:spcPts val="0"/>
              </a:spcAft>
              <a:buNone/>
            </a:pPr>
            <a:r>
              <a:rPr lang="en"/>
              <a:t>Allah tells us in the Holy Qur’an that there are 12 months in the islamic/lunar calendar.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37d256d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37d256d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are the names of the 12 Islamic months? (Can have students take turns naming one at a time and transition in each name as called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Very good! Let’s listen to the Islamic months rhyme - some of you may have heard it so feel free to sing along. (Play audio)</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339a925cf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339a925cf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see all the objects on the screen? Each one is connected to one of the months of the Islamic calendar. Let’s work together to figure out which object belongs to which month. Some are easier to guess than others but don’t worry, I will give you clues along the way to help you out.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Remember that each Islamic month has special events that take place in it that help us to become better people (discuss a quick and simple example in each slide)</a:t>
            </a:r>
            <a:endParaRPr/>
          </a:p>
          <a:p>
            <a:pPr marL="0" lvl="0" indent="0" algn="l" rtl="0">
              <a:spcBef>
                <a:spcPts val="0"/>
              </a:spcBef>
              <a:spcAft>
                <a:spcPts val="0"/>
              </a:spcAft>
              <a:buNone/>
            </a:pPr>
            <a:endParaRPr/>
          </a:p>
          <a:p>
            <a:pPr marL="0" lvl="0" indent="0" algn="l" rtl="0">
              <a:spcBef>
                <a:spcPts val="0"/>
              </a:spcBef>
              <a:spcAft>
                <a:spcPts val="0"/>
              </a:spcAft>
              <a:buNone/>
            </a:pPr>
            <a:r>
              <a:rPr lang="en"/>
              <a:t>(Give students a chance to guess the month from the objects - clicking on the word below the object will take you to the corresponding slide and clicking on the title month on that slide will bring you back to this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31e5107d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31e5107d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day of Ashura occurred on the 10th of Muharram (optional to mention). How do the events of Karbala and the day of Ashura help us become better people?</a:t>
            </a:r>
            <a:endParaRPr/>
          </a:p>
          <a:p>
            <a:pPr marL="0" lvl="0" indent="0" algn="l" rtl="0">
              <a:spcBef>
                <a:spcPts val="0"/>
              </a:spcBef>
              <a:spcAft>
                <a:spcPts val="0"/>
              </a:spcAft>
              <a:buNone/>
            </a:pPr>
            <a:r>
              <a:rPr lang="en"/>
              <a:t>E.g. of answer - It reminds us how to be brave and loyal like Imam Husayn (as) and his companions. Or..It reminds us to always say the truth and stand up for what is right.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31e5107d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31e5107d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arba’een help you to become a better person?</a:t>
            </a:r>
            <a:endParaRPr/>
          </a:p>
          <a:p>
            <a:pPr marL="0" lvl="0" indent="0" algn="l" rtl="0">
              <a:spcBef>
                <a:spcPts val="0"/>
              </a:spcBef>
              <a:spcAft>
                <a:spcPts val="0"/>
              </a:spcAft>
              <a:buNone/>
            </a:pPr>
            <a:r>
              <a:rPr lang="en"/>
              <a:t>E.g. of answer - (similar to answer for muharram)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7786735" y="310275"/>
            <a:ext cx="976103" cy="6509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LHD4Pk0D8_g?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slideLayout" Target="../slideLayouts/slideLayout3.xml"/><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18.jpg"/><Relationship Id="rId1" Type="http://schemas.microsoft.com/office/2007/relationships/media" Target="../media/media1.mp3"/><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notesSlide" Target="../notesSlides/notesSlide6.xml"/><Relationship Id="rId9" Type="http://schemas.openxmlformats.org/officeDocument/2006/relationships/image" Target="../media/image11.jpg"/><Relationship Id="rId1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7.xml"/><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slide" Target="slide8.xml"/><Relationship Id="rId21" Type="http://schemas.openxmlformats.org/officeDocument/2006/relationships/image" Target="../media/image26.jpg"/><Relationship Id="rId7" Type="http://schemas.openxmlformats.org/officeDocument/2006/relationships/slide" Target="slide12.xml"/><Relationship Id="rId12" Type="http://schemas.openxmlformats.org/officeDocument/2006/relationships/slide" Target="slide13.xml"/><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notesSlide" Target="../notesSlides/notesSlide7.xml"/><Relationship Id="rId16" Type="http://schemas.openxmlformats.org/officeDocument/2006/relationships/image" Target="../media/image21.gif"/><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slide" Target="slide19.xml"/><Relationship Id="rId24" Type="http://schemas.openxmlformats.org/officeDocument/2006/relationships/image" Target="../media/image29.jpg"/><Relationship Id="rId5" Type="http://schemas.openxmlformats.org/officeDocument/2006/relationships/slide" Target="slide10.xml"/><Relationship Id="rId15" Type="http://schemas.openxmlformats.org/officeDocument/2006/relationships/image" Target="../media/image20.jpg"/><Relationship Id="rId23" Type="http://schemas.openxmlformats.org/officeDocument/2006/relationships/image" Target="../media/image28.jpg"/><Relationship Id="rId10" Type="http://schemas.openxmlformats.org/officeDocument/2006/relationships/slide" Target="slide18.xml"/><Relationship Id="rId19" Type="http://schemas.openxmlformats.org/officeDocument/2006/relationships/image" Target="../media/image24.png"/><Relationship Id="rId4" Type="http://schemas.openxmlformats.org/officeDocument/2006/relationships/slide" Target="slide15.xml"/><Relationship Id="rId9" Type="http://schemas.openxmlformats.org/officeDocument/2006/relationships/slide" Target="slide16.xml"/><Relationship Id="rId14" Type="http://schemas.openxmlformats.org/officeDocument/2006/relationships/slide" Target="slide11.xml"/><Relationship Id="rId22" Type="http://schemas.openxmlformats.org/officeDocument/2006/relationships/image" Target="../media/image27.jpg"/><Relationship Id="rId27"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Tarbiyah 6B01</a:t>
            </a:r>
            <a:endParaRPr dirty="0"/>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Islamic Months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Rabi</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al-awwal</a:t>
            </a:r>
            <a:r>
              <a:rPr lang="en"/>
              <a:t> </a:t>
            </a:r>
            <a:endParaRPr/>
          </a:p>
        </p:txBody>
      </p:sp>
      <p:sp>
        <p:nvSpPr>
          <p:cNvPr id="139" name="Google Shape;139;p22"/>
          <p:cNvSpPr txBox="1">
            <a:spLocks noGrp="1"/>
          </p:cNvSpPr>
          <p:nvPr>
            <p:ph type="body" idx="1"/>
          </p:nvPr>
        </p:nvSpPr>
        <p:spPr>
          <a:xfrm>
            <a:off x="235800" y="2319475"/>
            <a:ext cx="4336200" cy="62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omfortaa"/>
                <a:ea typeface="Comfortaa"/>
                <a:cs typeface="Comfortaa"/>
                <a:sym typeface="Comfortaa"/>
              </a:rPr>
              <a:t>Rasulullah (saw) was born!</a:t>
            </a:r>
            <a:endParaRPr sz="2400">
              <a:latin typeface="Comfortaa"/>
              <a:ea typeface="Comfortaa"/>
              <a:cs typeface="Comfortaa"/>
              <a:sym typeface="Comfortaa"/>
            </a:endParaRPr>
          </a:p>
        </p:txBody>
      </p:sp>
      <p:pic>
        <p:nvPicPr>
          <p:cNvPr id="140" name="Google Shape;140;p22"/>
          <p:cNvPicPr preferRelativeResize="0"/>
          <p:nvPr/>
        </p:nvPicPr>
        <p:blipFill>
          <a:blip r:embed="rId4">
            <a:alphaModFix/>
          </a:blip>
          <a:stretch>
            <a:fillRect/>
          </a:stretch>
        </p:blipFill>
        <p:spPr>
          <a:xfrm>
            <a:off x="4679150" y="1561425"/>
            <a:ext cx="3991675" cy="265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Rabi</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al-aakhar</a:t>
            </a:r>
            <a:r>
              <a:rPr lang="en"/>
              <a:t> </a:t>
            </a:r>
            <a:endParaRPr/>
          </a:p>
        </p:txBody>
      </p:sp>
      <p:sp>
        <p:nvSpPr>
          <p:cNvPr id="146" name="Google Shape;146;p23"/>
          <p:cNvSpPr txBox="1">
            <a:spLocks noGrp="1"/>
          </p:cNvSpPr>
          <p:nvPr>
            <p:ph type="body" idx="1"/>
          </p:nvPr>
        </p:nvSpPr>
        <p:spPr>
          <a:xfrm>
            <a:off x="4308900" y="1884913"/>
            <a:ext cx="4523400" cy="182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omfortaa"/>
                <a:ea typeface="Comfortaa"/>
                <a:cs typeface="Comfortaa"/>
                <a:sym typeface="Comfortaa"/>
              </a:rPr>
              <a:t>Imam Mahdi (as)’s father, Imam Hassan al-Askari (as) was born! </a:t>
            </a:r>
            <a:endParaRPr sz="2400">
              <a:latin typeface="Comfortaa"/>
              <a:ea typeface="Comfortaa"/>
              <a:cs typeface="Comfortaa"/>
              <a:sym typeface="Comfortaa"/>
            </a:endParaRPr>
          </a:p>
        </p:txBody>
      </p:sp>
      <p:pic>
        <p:nvPicPr>
          <p:cNvPr id="147" name="Google Shape;147;p23"/>
          <p:cNvPicPr preferRelativeResize="0"/>
          <p:nvPr/>
        </p:nvPicPr>
        <p:blipFill>
          <a:blip r:embed="rId4">
            <a:alphaModFix/>
          </a:blip>
          <a:stretch>
            <a:fillRect/>
          </a:stretch>
        </p:blipFill>
        <p:spPr>
          <a:xfrm>
            <a:off x="152400" y="1170125"/>
            <a:ext cx="4096800" cy="3250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Jamadi</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al-awwal</a:t>
            </a:r>
            <a:endParaRPr>
              <a:latin typeface="Comfortaa Regular"/>
              <a:ea typeface="Comfortaa Regular"/>
              <a:cs typeface="Comfortaa Regular"/>
              <a:sym typeface="Comfortaa Regular"/>
            </a:endParaRPr>
          </a:p>
        </p:txBody>
      </p:sp>
      <p:pic>
        <p:nvPicPr>
          <p:cNvPr id="153" name="Google Shape;153;p24"/>
          <p:cNvPicPr preferRelativeResize="0"/>
          <p:nvPr/>
        </p:nvPicPr>
        <p:blipFill>
          <a:blip r:embed="rId4">
            <a:alphaModFix/>
          </a:blip>
          <a:stretch>
            <a:fillRect/>
          </a:stretch>
        </p:blipFill>
        <p:spPr>
          <a:xfrm>
            <a:off x="4792525" y="960313"/>
            <a:ext cx="3820975" cy="3820975"/>
          </a:xfrm>
          <a:prstGeom prst="rect">
            <a:avLst/>
          </a:prstGeom>
          <a:noFill/>
          <a:ln>
            <a:noFill/>
          </a:ln>
        </p:spPr>
      </p:pic>
      <p:sp>
        <p:nvSpPr>
          <p:cNvPr id="154" name="Google Shape;154;p24"/>
          <p:cNvSpPr txBox="1">
            <a:spLocks noGrp="1"/>
          </p:cNvSpPr>
          <p:nvPr>
            <p:ph type="body" idx="1"/>
          </p:nvPr>
        </p:nvSpPr>
        <p:spPr>
          <a:xfrm>
            <a:off x="240525" y="2559263"/>
            <a:ext cx="4913100" cy="623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omfortaa"/>
                <a:ea typeface="Comfortaa"/>
                <a:cs typeface="Comfortaa"/>
                <a:sym typeface="Comfortaa"/>
              </a:rPr>
              <a:t>Birth of Sayyidah Zainab (sa)!</a:t>
            </a:r>
            <a:endParaRPr sz="2400">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Jamadi</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al</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akhar</a:t>
            </a:r>
            <a:r>
              <a:rPr lang="en"/>
              <a:t> </a:t>
            </a:r>
            <a:endParaRPr/>
          </a:p>
        </p:txBody>
      </p:sp>
      <p:sp>
        <p:nvSpPr>
          <p:cNvPr id="160" name="Google Shape;160;p25"/>
          <p:cNvSpPr txBox="1">
            <a:spLocks noGrp="1"/>
          </p:cNvSpPr>
          <p:nvPr>
            <p:ph type="body" idx="1"/>
          </p:nvPr>
        </p:nvSpPr>
        <p:spPr>
          <a:xfrm>
            <a:off x="4662300" y="1853550"/>
            <a:ext cx="4170000" cy="143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omfortaa"/>
                <a:ea typeface="Comfortaa"/>
                <a:cs typeface="Comfortaa"/>
                <a:sym typeface="Comfortaa"/>
              </a:rPr>
              <a:t>Sayyidah Fatema (sa) was born and died in this month.</a:t>
            </a:r>
            <a:endParaRPr sz="2400">
              <a:latin typeface="Comfortaa"/>
              <a:ea typeface="Comfortaa"/>
              <a:cs typeface="Comfortaa"/>
              <a:sym typeface="Comfortaa"/>
            </a:endParaRPr>
          </a:p>
        </p:txBody>
      </p:sp>
      <p:pic>
        <p:nvPicPr>
          <p:cNvPr id="161" name="Google Shape;161;p25"/>
          <p:cNvPicPr preferRelativeResize="0"/>
          <p:nvPr/>
        </p:nvPicPr>
        <p:blipFill>
          <a:blip r:embed="rId4">
            <a:alphaModFix/>
          </a:blip>
          <a:stretch>
            <a:fillRect/>
          </a:stretch>
        </p:blipFill>
        <p:spPr>
          <a:xfrm>
            <a:off x="646225" y="1135450"/>
            <a:ext cx="3585225"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Rajab</a:t>
            </a:r>
            <a:r>
              <a:rPr lang="en"/>
              <a:t> </a:t>
            </a:r>
            <a:endParaRPr/>
          </a:p>
        </p:txBody>
      </p:sp>
      <p:sp>
        <p:nvSpPr>
          <p:cNvPr id="167" name="Google Shape;167;p26"/>
          <p:cNvSpPr txBox="1">
            <a:spLocks noGrp="1"/>
          </p:cNvSpPr>
          <p:nvPr>
            <p:ph type="body" idx="1"/>
          </p:nvPr>
        </p:nvSpPr>
        <p:spPr>
          <a:xfrm>
            <a:off x="692700" y="2253450"/>
            <a:ext cx="3810000" cy="63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omfortaa"/>
                <a:ea typeface="Comfortaa"/>
                <a:cs typeface="Comfortaa"/>
                <a:sym typeface="Comfortaa"/>
              </a:rPr>
              <a:t>Imam Ali (as) was born!</a:t>
            </a:r>
            <a:endParaRPr sz="2400">
              <a:latin typeface="Comfortaa"/>
              <a:ea typeface="Comfortaa"/>
              <a:cs typeface="Comfortaa"/>
              <a:sym typeface="Comfortaa"/>
            </a:endParaRPr>
          </a:p>
        </p:txBody>
      </p:sp>
      <p:pic>
        <p:nvPicPr>
          <p:cNvPr id="168" name="Google Shape;168;p26"/>
          <p:cNvPicPr preferRelativeResize="0"/>
          <p:nvPr/>
        </p:nvPicPr>
        <p:blipFill>
          <a:blip r:embed="rId4">
            <a:alphaModFix/>
          </a:blip>
          <a:stretch>
            <a:fillRect/>
          </a:stretch>
        </p:blipFill>
        <p:spPr>
          <a:xfrm>
            <a:off x="5081900" y="1017725"/>
            <a:ext cx="3810000" cy="38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Sha’baan</a:t>
            </a:r>
            <a:r>
              <a:rPr lang="en"/>
              <a:t> </a:t>
            </a:r>
            <a:endParaRPr/>
          </a:p>
        </p:txBody>
      </p:sp>
      <p:sp>
        <p:nvSpPr>
          <p:cNvPr id="174" name="Google Shape;174;p27"/>
          <p:cNvSpPr txBox="1">
            <a:spLocks noGrp="1"/>
          </p:cNvSpPr>
          <p:nvPr>
            <p:ph type="body" idx="1"/>
          </p:nvPr>
        </p:nvSpPr>
        <p:spPr>
          <a:xfrm>
            <a:off x="4364075" y="2285400"/>
            <a:ext cx="451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Comfortaa"/>
                <a:ea typeface="Comfortaa"/>
                <a:cs typeface="Comfortaa"/>
                <a:sym typeface="Comfortaa"/>
              </a:rPr>
              <a:t>Imam Mahdi (as) was born!</a:t>
            </a:r>
            <a:endParaRPr sz="2400">
              <a:latin typeface="Comfortaa"/>
              <a:ea typeface="Comfortaa"/>
              <a:cs typeface="Comfortaa"/>
              <a:sym typeface="Comfortaa"/>
            </a:endParaRPr>
          </a:p>
        </p:txBody>
      </p:sp>
      <p:pic>
        <p:nvPicPr>
          <p:cNvPr id="175" name="Google Shape;175;p27"/>
          <p:cNvPicPr preferRelativeResize="0"/>
          <p:nvPr/>
        </p:nvPicPr>
        <p:blipFill>
          <a:blip r:embed="rId4">
            <a:alphaModFix/>
          </a:blip>
          <a:stretch>
            <a:fillRect/>
          </a:stretch>
        </p:blipFill>
        <p:spPr>
          <a:xfrm>
            <a:off x="152400" y="1170125"/>
            <a:ext cx="4008450" cy="34321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Ramadhan</a:t>
            </a:r>
            <a:r>
              <a:rPr lang="en"/>
              <a:t> </a:t>
            </a:r>
            <a:endParaRPr/>
          </a:p>
        </p:txBody>
      </p:sp>
      <p:sp>
        <p:nvSpPr>
          <p:cNvPr id="181" name="Google Shape;181;p28"/>
          <p:cNvSpPr txBox="1">
            <a:spLocks noGrp="1"/>
          </p:cNvSpPr>
          <p:nvPr>
            <p:ph type="body" idx="1"/>
          </p:nvPr>
        </p:nvSpPr>
        <p:spPr>
          <a:xfrm>
            <a:off x="311700" y="2061150"/>
            <a:ext cx="3967800" cy="102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omfortaa"/>
                <a:ea typeface="Comfortaa"/>
                <a:cs typeface="Comfortaa"/>
                <a:sym typeface="Comfortaa"/>
              </a:rPr>
              <a:t>The holiest month of the year!</a:t>
            </a:r>
            <a:endParaRPr sz="2400">
              <a:latin typeface="Comfortaa"/>
              <a:ea typeface="Comfortaa"/>
              <a:cs typeface="Comfortaa"/>
              <a:sym typeface="Comfortaa"/>
            </a:endParaRPr>
          </a:p>
        </p:txBody>
      </p:sp>
      <p:pic>
        <p:nvPicPr>
          <p:cNvPr id="182" name="Google Shape;182;p28"/>
          <p:cNvPicPr preferRelativeResize="0"/>
          <p:nvPr/>
        </p:nvPicPr>
        <p:blipFill>
          <a:blip r:embed="rId4">
            <a:alphaModFix/>
          </a:blip>
          <a:stretch>
            <a:fillRect/>
          </a:stretch>
        </p:blipFill>
        <p:spPr>
          <a:xfrm>
            <a:off x="5213774" y="3082350"/>
            <a:ext cx="3121926" cy="1756600"/>
          </a:xfrm>
          <a:prstGeom prst="rect">
            <a:avLst/>
          </a:prstGeom>
          <a:noFill/>
          <a:ln>
            <a:noFill/>
          </a:ln>
        </p:spPr>
      </p:pic>
      <p:pic>
        <p:nvPicPr>
          <p:cNvPr id="183" name="Google Shape;183;p28"/>
          <p:cNvPicPr preferRelativeResize="0"/>
          <p:nvPr/>
        </p:nvPicPr>
        <p:blipFill>
          <a:blip r:embed="rId5">
            <a:alphaModFix/>
          </a:blip>
          <a:stretch>
            <a:fillRect/>
          </a:stretch>
        </p:blipFill>
        <p:spPr>
          <a:xfrm>
            <a:off x="4140150" y="445025"/>
            <a:ext cx="3559773" cy="23821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Shawwal</a:t>
            </a:r>
            <a:r>
              <a:rPr lang="en"/>
              <a:t> </a:t>
            </a:r>
            <a:endParaRPr/>
          </a:p>
        </p:txBody>
      </p:sp>
      <p:sp>
        <p:nvSpPr>
          <p:cNvPr id="189" name="Google Shape;189;p29"/>
          <p:cNvSpPr txBox="1">
            <a:spLocks noGrp="1"/>
          </p:cNvSpPr>
          <p:nvPr>
            <p:ph type="body" idx="1"/>
          </p:nvPr>
        </p:nvSpPr>
        <p:spPr>
          <a:xfrm>
            <a:off x="4469800" y="1948350"/>
            <a:ext cx="4260300" cy="12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fortaa"/>
                <a:ea typeface="Comfortaa"/>
                <a:cs typeface="Comfortaa"/>
                <a:sym typeface="Comfortaa"/>
              </a:rPr>
              <a:t>1st Shawwal is Eid al-Fitr.</a:t>
            </a:r>
            <a:endParaRPr sz="2400">
              <a:latin typeface="Comfortaa"/>
              <a:ea typeface="Comfortaa"/>
              <a:cs typeface="Comfortaa"/>
              <a:sym typeface="Comfortaa"/>
            </a:endParaRPr>
          </a:p>
          <a:p>
            <a:pPr marL="0" lvl="0" indent="0" algn="ctr" rtl="0">
              <a:spcBef>
                <a:spcPts val="1600"/>
              </a:spcBef>
              <a:spcAft>
                <a:spcPts val="1600"/>
              </a:spcAft>
              <a:buNone/>
            </a:pPr>
            <a:r>
              <a:rPr lang="en" sz="2400">
                <a:latin typeface="Comfortaa"/>
                <a:ea typeface="Comfortaa"/>
                <a:cs typeface="Comfortaa"/>
                <a:sym typeface="Comfortaa"/>
              </a:rPr>
              <a:t>Eid Mubarak!</a:t>
            </a:r>
            <a:endParaRPr sz="2400">
              <a:latin typeface="Comfortaa"/>
              <a:ea typeface="Comfortaa"/>
              <a:cs typeface="Comfortaa"/>
              <a:sym typeface="Comfortaa"/>
            </a:endParaRPr>
          </a:p>
        </p:txBody>
      </p:sp>
      <p:pic>
        <p:nvPicPr>
          <p:cNvPr id="190" name="Google Shape;190;p29"/>
          <p:cNvPicPr preferRelativeResize="0"/>
          <p:nvPr/>
        </p:nvPicPr>
        <p:blipFill>
          <a:blip r:embed="rId4">
            <a:alphaModFix/>
          </a:blip>
          <a:stretch>
            <a:fillRect/>
          </a:stretch>
        </p:blipFill>
        <p:spPr>
          <a:xfrm>
            <a:off x="416350" y="1229700"/>
            <a:ext cx="3525625" cy="3525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Dhul</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qa’dah</a:t>
            </a:r>
            <a:r>
              <a:rPr lang="en"/>
              <a:t> </a:t>
            </a:r>
            <a:endParaRPr/>
          </a:p>
        </p:txBody>
      </p:sp>
      <p:sp>
        <p:nvSpPr>
          <p:cNvPr id="196" name="Google Shape;196;p30"/>
          <p:cNvSpPr txBox="1">
            <a:spLocks noGrp="1"/>
          </p:cNvSpPr>
          <p:nvPr>
            <p:ph type="body" idx="1"/>
          </p:nvPr>
        </p:nvSpPr>
        <p:spPr>
          <a:xfrm>
            <a:off x="159300" y="2011088"/>
            <a:ext cx="4260300" cy="15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fortaa"/>
                <a:ea typeface="Comfortaa"/>
                <a:cs typeface="Comfortaa"/>
                <a:sym typeface="Comfortaa"/>
              </a:rPr>
              <a:t>Dahwul Ardh</a:t>
            </a:r>
            <a:endParaRPr sz="2400">
              <a:latin typeface="Comfortaa"/>
              <a:ea typeface="Comfortaa"/>
              <a:cs typeface="Comfortaa"/>
              <a:sym typeface="Comfortaa"/>
            </a:endParaRPr>
          </a:p>
          <a:p>
            <a:pPr marL="0" lvl="0" indent="0" algn="ctr" rtl="0">
              <a:spcBef>
                <a:spcPts val="1600"/>
              </a:spcBef>
              <a:spcAft>
                <a:spcPts val="1600"/>
              </a:spcAft>
              <a:buNone/>
            </a:pPr>
            <a:r>
              <a:rPr lang="en" sz="2400">
                <a:latin typeface="Comfortaa"/>
                <a:ea typeface="Comfortaa"/>
                <a:cs typeface="Comfortaa"/>
                <a:sym typeface="Comfortaa"/>
              </a:rPr>
              <a:t>(the expansion of the Earth)</a:t>
            </a:r>
            <a:endParaRPr sz="2400">
              <a:latin typeface="Comfortaa"/>
              <a:ea typeface="Comfortaa"/>
              <a:cs typeface="Comfortaa"/>
              <a:sym typeface="Comfortaa"/>
            </a:endParaRPr>
          </a:p>
        </p:txBody>
      </p:sp>
      <p:pic>
        <p:nvPicPr>
          <p:cNvPr id="197" name="Google Shape;197;p30"/>
          <p:cNvPicPr preferRelativeResize="0"/>
          <p:nvPr/>
        </p:nvPicPr>
        <p:blipFill>
          <a:blip r:embed="rId4">
            <a:alphaModFix/>
          </a:blip>
          <a:stretch>
            <a:fillRect/>
          </a:stretch>
        </p:blipFill>
        <p:spPr>
          <a:xfrm>
            <a:off x="4962800" y="1607350"/>
            <a:ext cx="3278550" cy="31638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Dhul</a:t>
            </a:r>
            <a:r>
              <a:rPr lang="en" u="sng">
                <a:solidFill>
                  <a:schemeClr val="hlink"/>
                </a:solidFill>
                <a:hlinkClick r:id="rId3" action="ppaction://hlinksldjump"/>
              </a:rPr>
              <a:t> </a:t>
            </a:r>
            <a:r>
              <a:rPr lang="en" u="sng">
                <a:solidFill>
                  <a:schemeClr val="hlink"/>
                </a:solidFill>
                <a:latin typeface="Comfortaa Regular"/>
                <a:ea typeface="Comfortaa Regular"/>
                <a:cs typeface="Comfortaa Regular"/>
                <a:sym typeface="Comfortaa Regular"/>
                <a:hlinkClick r:id="rId3" action="ppaction://hlinksldjump"/>
              </a:rPr>
              <a:t>Hijjah</a:t>
            </a:r>
            <a:r>
              <a:rPr lang="en"/>
              <a:t> </a:t>
            </a:r>
            <a:endParaRPr/>
          </a:p>
        </p:txBody>
      </p:sp>
      <p:sp>
        <p:nvSpPr>
          <p:cNvPr id="203" name="Google Shape;203;p31"/>
          <p:cNvSpPr txBox="1">
            <a:spLocks noGrp="1"/>
          </p:cNvSpPr>
          <p:nvPr>
            <p:ph type="body" idx="1"/>
          </p:nvPr>
        </p:nvSpPr>
        <p:spPr>
          <a:xfrm>
            <a:off x="4572000" y="2405088"/>
            <a:ext cx="4088700" cy="6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fortaa"/>
                <a:ea typeface="Comfortaa"/>
                <a:cs typeface="Comfortaa"/>
                <a:sym typeface="Comfortaa"/>
              </a:rPr>
              <a:t>Muslims go for Hajj</a:t>
            </a:r>
            <a:endParaRPr sz="2400">
              <a:latin typeface="Comfortaa"/>
              <a:ea typeface="Comfortaa"/>
              <a:cs typeface="Comfortaa"/>
              <a:sym typeface="Comfortaa"/>
            </a:endParaRPr>
          </a:p>
          <a:p>
            <a:pPr marL="0" lvl="0" indent="0" algn="l" rtl="0">
              <a:spcBef>
                <a:spcPts val="1600"/>
              </a:spcBef>
              <a:spcAft>
                <a:spcPts val="1600"/>
              </a:spcAft>
              <a:buNone/>
            </a:pPr>
            <a:endParaRPr/>
          </a:p>
        </p:txBody>
      </p:sp>
      <p:pic>
        <p:nvPicPr>
          <p:cNvPr id="204" name="Google Shape;204;p31"/>
          <p:cNvPicPr preferRelativeResize="0"/>
          <p:nvPr/>
        </p:nvPicPr>
        <p:blipFill>
          <a:blip r:embed="rId4">
            <a:alphaModFix/>
          </a:blip>
          <a:stretch>
            <a:fillRect/>
          </a:stretch>
        </p:blipFill>
        <p:spPr>
          <a:xfrm>
            <a:off x="475925" y="1140875"/>
            <a:ext cx="3820974" cy="3820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52750" y="708000"/>
            <a:ext cx="3312175" cy="3872701"/>
          </a:xfrm>
          <a:prstGeom prst="rect">
            <a:avLst/>
          </a:prstGeom>
          <a:noFill/>
          <a:ln>
            <a:noFill/>
          </a:ln>
        </p:spPr>
      </p:pic>
      <p:sp>
        <p:nvSpPr>
          <p:cNvPr id="62" name="Google Shape;62;p14"/>
          <p:cNvSpPr txBox="1"/>
          <p:nvPr/>
        </p:nvSpPr>
        <p:spPr>
          <a:xfrm>
            <a:off x="3563800" y="1121325"/>
            <a:ext cx="4764000" cy="732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mfortaa"/>
              <a:buChar char="★"/>
            </a:pPr>
            <a:r>
              <a:rPr lang="en" sz="2000">
                <a:latin typeface="Comfortaa"/>
                <a:ea typeface="Comfortaa"/>
                <a:cs typeface="Comfortaa"/>
                <a:sym typeface="Comfortaa"/>
              </a:rPr>
              <a:t>Every day is like a gift box from Allah.</a:t>
            </a:r>
            <a:endParaRPr sz="2000">
              <a:latin typeface="Comfortaa"/>
              <a:ea typeface="Comfortaa"/>
              <a:cs typeface="Comfortaa"/>
              <a:sym typeface="Comfortaa"/>
            </a:endParaRPr>
          </a:p>
          <a:p>
            <a:pPr marL="0" lvl="0" indent="0" algn="l" rtl="0">
              <a:spcBef>
                <a:spcPts val="0"/>
              </a:spcBef>
              <a:spcAft>
                <a:spcPts val="0"/>
              </a:spcAft>
              <a:buNone/>
            </a:pPr>
            <a:endParaRPr sz="2000">
              <a:latin typeface="Comfortaa"/>
              <a:ea typeface="Comfortaa"/>
              <a:cs typeface="Comfortaa"/>
              <a:sym typeface="Comfortaa"/>
            </a:endParaRPr>
          </a:p>
        </p:txBody>
      </p:sp>
      <p:sp>
        <p:nvSpPr>
          <p:cNvPr id="63" name="Google Shape;63;p14"/>
          <p:cNvSpPr txBox="1"/>
          <p:nvPr/>
        </p:nvSpPr>
        <p:spPr>
          <a:xfrm>
            <a:off x="4109800" y="1991400"/>
            <a:ext cx="7279200" cy="849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omfortaa"/>
              <a:buChar char="★"/>
            </a:pPr>
            <a:r>
              <a:rPr lang="en" sz="2000">
                <a:solidFill>
                  <a:schemeClr val="dk1"/>
                </a:solidFill>
                <a:latin typeface="Comfortaa"/>
                <a:ea typeface="Comfortaa"/>
                <a:cs typeface="Comfortaa"/>
                <a:sym typeface="Comfortaa"/>
              </a:rPr>
              <a:t>We can put in it whatever we like.</a:t>
            </a:r>
            <a:endParaRPr/>
          </a:p>
        </p:txBody>
      </p:sp>
      <p:sp>
        <p:nvSpPr>
          <p:cNvPr id="64" name="Google Shape;64;p14"/>
          <p:cNvSpPr txBox="1"/>
          <p:nvPr/>
        </p:nvSpPr>
        <p:spPr>
          <a:xfrm>
            <a:off x="3831175" y="2699250"/>
            <a:ext cx="4589400" cy="849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omfortaa"/>
              <a:buChar char="★"/>
            </a:pPr>
            <a:r>
              <a:rPr lang="en" sz="2000">
                <a:solidFill>
                  <a:schemeClr val="dk1"/>
                </a:solidFill>
                <a:latin typeface="Comfortaa"/>
                <a:ea typeface="Comfortaa"/>
                <a:cs typeface="Comfortaa"/>
                <a:sym typeface="Comfortaa"/>
              </a:rPr>
              <a:t>What would you choose to put in your gift box to Allah?</a:t>
            </a:r>
            <a:endParaRPr/>
          </a:p>
        </p:txBody>
      </p:sp>
      <p:sp>
        <p:nvSpPr>
          <p:cNvPr id="65" name="Google Shape;65;p14"/>
          <p:cNvSpPr txBox="1"/>
          <p:nvPr/>
        </p:nvSpPr>
        <p:spPr>
          <a:xfrm>
            <a:off x="4232300" y="3654875"/>
            <a:ext cx="7279200" cy="849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omfortaa"/>
              <a:buChar char="★"/>
            </a:pPr>
            <a:r>
              <a:rPr lang="en" sz="2000">
                <a:solidFill>
                  <a:schemeClr val="dk1"/>
                </a:solidFill>
                <a:latin typeface="Comfortaa"/>
                <a:ea typeface="Comfortaa"/>
                <a:cs typeface="Comfortaa"/>
                <a:sym typeface="Comfortaa"/>
              </a:rPr>
              <a:t>Yes, actions that Allah loves!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Regular"/>
                <a:ea typeface="Comfortaa Regular"/>
                <a:cs typeface="Comfortaa Regular"/>
                <a:sym typeface="Comfortaa Regular"/>
              </a:rPr>
              <a:t>Lesson Objectives</a:t>
            </a:r>
            <a:r>
              <a:rPr lang="en"/>
              <a:t> </a:t>
            </a:r>
            <a:endParaRPr/>
          </a:p>
        </p:txBody>
      </p:sp>
      <p:sp>
        <p:nvSpPr>
          <p:cNvPr id="210" name="Google Shape;21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omfortaa Regular"/>
              <a:buAutoNum type="arabicPeriod"/>
            </a:pPr>
            <a:r>
              <a:rPr lang="en" sz="2400">
                <a:latin typeface="Comfortaa Regular"/>
                <a:ea typeface="Comfortaa Regular"/>
                <a:cs typeface="Comfortaa Regular"/>
                <a:sym typeface="Comfortaa Regular"/>
              </a:rPr>
              <a:t>To recognise that each day is a gift box from Allah.</a:t>
            </a:r>
            <a:endParaRPr sz="2400">
              <a:latin typeface="Comfortaa Regular"/>
              <a:ea typeface="Comfortaa Regular"/>
              <a:cs typeface="Comfortaa Regular"/>
              <a:sym typeface="Comfortaa Regular"/>
            </a:endParaRPr>
          </a:p>
          <a:p>
            <a:pPr marL="457200" lvl="0" indent="-381000" algn="l" rtl="0">
              <a:spcBef>
                <a:spcPts val="0"/>
              </a:spcBef>
              <a:spcAft>
                <a:spcPts val="0"/>
              </a:spcAft>
              <a:buSzPts val="2400"/>
              <a:buFont typeface="Comfortaa Regular"/>
              <a:buAutoNum type="arabicPeriod"/>
            </a:pPr>
            <a:r>
              <a:rPr lang="en" sz="2400">
                <a:latin typeface="Comfortaa Regular"/>
                <a:ea typeface="Comfortaa Regular"/>
                <a:cs typeface="Comfortaa Regular"/>
                <a:sym typeface="Comfortaa Regular"/>
              </a:rPr>
              <a:t>To discover that the Islamic calendar is based on phases of the moon.</a:t>
            </a:r>
            <a:endParaRPr sz="2400">
              <a:latin typeface="Comfortaa Regular"/>
              <a:ea typeface="Comfortaa Regular"/>
              <a:cs typeface="Comfortaa Regular"/>
              <a:sym typeface="Comfortaa Regular"/>
            </a:endParaRPr>
          </a:p>
          <a:p>
            <a:pPr marL="457200" lvl="0" indent="-342900" algn="l" rtl="0">
              <a:spcBef>
                <a:spcPts val="0"/>
              </a:spcBef>
              <a:spcAft>
                <a:spcPts val="0"/>
              </a:spcAft>
              <a:buSzPts val="1800"/>
              <a:buAutoNum type="arabicPeriod"/>
            </a:pPr>
            <a:r>
              <a:rPr lang="en" sz="2400">
                <a:latin typeface="Comfortaa Regular"/>
                <a:ea typeface="Comfortaa Regular"/>
                <a:cs typeface="Comfortaa Regular"/>
                <a:sym typeface="Comfortaa Regular"/>
              </a:rPr>
              <a:t>To explain that every month brings a unique opportunity for self-purification (to become a better person).</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5"/>
          <p:cNvSpPr txBox="1">
            <a:spLocks noGrp="1"/>
          </p:cNvSpPr>
          <p:nvPr>
            <p:ph type="title"/>
          </p:nvPr>
        </p:nvSpPr>
        <p:spPr>
          <a:xfrm>
            <a:off x="311700" y="224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Regular"/>
                <a:ea typeface="Comfortaa Regular"/>
                <a:cs typeface="Comfortaa Regular"/>
                <a:sym typeface="Comfortaa Regular"/>
              </a:rPr>
              <a:t>Lunar Calendar</a:t>
            </a:r>
            <a:r>
              <a:rPr lang="en"/>
              <a:t> </a:t>
            </a:r>
            <a:endParaRPr/>
          </a:p>
        </p:txBody>
      </p:sp>
      <p:pic>
        <p:nvPicPr>
          <p:cNvPr id="3" name="Online Media 2" title="Moon Phase Animation">
            <a:hlinkClick r:id="" action="ppaction://media"/>
            <a:extLst>
              <a:ext uri="{FF2B5EF4-FFF2-40B4-BE49-F238E27FC236}">
                <a16:creationId xmlns:a16="http://schemas.microsoft.com/office/drawing/2014/main" id="{BA67E4AB-6BE8-4C1E-B48F-D4C4BE62BE59}"/>
              </a:ext>
            </a:extLst>
          </p:cNvPr>
          <p:cNvPicPr>
            <a:picLocks noRot="1" noChangeAspect="1"/>
          </p:cNvPicPr>
          <p:nvPr>
            <a:videoFile r:link="rId1"/>
          </p:nvPr>
        </p:nvPicPr>
        <p:blipFill>
          <a:blip r:embed="rId4"/>
          <a:stretch>
            <a:fillRect/>
          </a:stretch>
        </p:blipFill>
        <p:spPr>
          <a:xfrm>
            <a:off x="1304081" y="1181341"/>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397250"/>
            <a:ext cx="7446550" cy="4746250"/>
          </a:xfrm>
          <a:prstGeom prst="rect">
            <a:avLst/>
          </a:prstGeom>
          <a:noFill/>
          <a:ln>
            <a:noFill/>
          </a:ln>
        </p:spPr>
      </p:pic>
      <p:sp>
        <p:nvSpPr>
          <p:cNvPr id="77" name="Google Shape;77;p16"/>
          <p:cNvSpPr txBox="1"/>
          <p:nvPr/>
        </p:nvSpPr>
        <p:spPr>
          <a:xfrm>
            <a:off x="5200" y="-15275"/>
            <a:ext cx="3148200" cy="8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lt1"/>
                </a:solidFill>
                <a:latin typeface="Comfortaa"/>
                <a:ea typeface="Comfortaa"/>
                <a:cs typeface="Comfortaa"/>
                <a:sym typeface="Comfortaa"/>
              </a:rPr>
              <a:t>The Islamic calendar is a lunar calendar</a:t>
            </a:r>
            <a:endParaRPr sz="2100">
              <a:solidFill>
                <a:schemeClr val="lt1"/>
              </a:solidFill>
              <a:latin typeface="Comfortaa"/>
              <a:ea typeface="Comfortaa"/>
              <a:cs typeface="Comfortaa"/>
              <a:sym typeface="Comfortaa"/>
            </a:endParaRPr>
          </a:p>
        </p:txBody>
      </p:sp>
      <p:sp>
        <p:nvSpPr>
          <p:cNvPr id="78" name="Google Shape;78;p16"/>
          <p:cNvSpPr txBox="1"/>
          <p:nvPr/>
        </p:nvSpPr>
        <p:spPr>
          <a:xfrm rot="-3178586">
            <a:off x="6449107" y="2274320"/>
            <a:ext cx="3601633" cy="8500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lt1"/>
                </a:solidFill>
                <a:latin typeface="Comfortaa"/>
                <a:ea typeface="Comfortaa"/>
                <a:cs typeface="Comfortaa"/>
                <a:sym typeface="Comfortaa"/>
              </a:rPr>
              <a:t>It is based on the phases of the moon</a:t>
            </a:r>
            <a:endParaRPr sz="2100">
              <a:solidFill>
                <a:schemeClr val="lt1"/>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87675" y="1374275"/>
            <a:ext cx="8839198" cy="22363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1593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Regular"/>
                <a:ea typeface="Comfortaa Regular"/>
                <a:cs typeface="Comfortaa Regular"/>
                <a:sym typeface="Comfortaa Regular"/>
              </a:rPr>
              <a:t>The 12 Islamic Months</a:t>
            </a:r>
            <a:r>
              <a:rPr lang="en"/>
              <a:t> </a:t>
            </a:r>
            <a:endParaRPr/>
          </a:p>
        </p:txBody>
      </p:sp>
      <p:pic>
        <p:nvPicPr>
          <p:cNvPr id="89" name="Google Shape;89;p18"/>
          <p:cNvPicPr preferRelativeResize="0"/>
          <p:nvPr/>
        </p:nvPicPr>
        <p:blipFill>
          <a:blip r:embed="rId5">
            <a:alphaModFix/>
          </a:blip>
          <a:stretch>
            <a:fillRect/>
          </a:stretch>
        </p:blipFill>
        <p:spPr>
          <a:xfrm>
            <a:off x="135375" y="1010500"/>
            <a:ext cx="2665725" cy="614300"/>
          </a:xfrm>
          <a:prstGeom prst="rect">
            <a:avLst/>
          </a:prstGeom>
          <a:noFill/>
          <a:ln>
            <a:noFill/>
          </a:ln>
        </p:spPr>
      </p:pic>
      <p:pic>
        <p:nvPicPr>
          <p:cNvPr id="90" name="Google Shape;90;p18"/>
          <p:cNvPicPr preferRelativeResize="0"/>
          <p:nvPr/>
        </p:nvPicPr>
        <p:blipFill>
          <a:blip r:embed="rId6">
            <a:alphaModFix/>
          </a:blip>
          <a:stretch>
            <a:fillRect/>
          </a:stretch>
        </p:blipFill>
        <p:spPr>
          <a:xfrm>
            <a:off x="3178699" y="1162900"/>
            <a:ext cx="1685603" cy="614300"/>
          </a:xfrm>
          <a:prstGeom prst="rect">
            <a:avLst/>
          </a:prstGeom>
          <a:noFill/>
          <a:ln>
            <a:noFill/>
          </a:ln>
        </p:spPr>
      </p:pic>
      <p:pic>
        <p:nvPicPr>
          <p:cNvPr id="91" name="Google Shape;91;p18"/>
          <p:cNvPicPr preferRelativeResize="0"/>
          <p:nvPr/>
        </p:nvPicPr>
        <p:blipFill>
          <a:blip r:embed="rId7">
            <a:alphaModFix/>
          </a:blip>
          <a:stretch>
            <a:fillRect/>
          </a:stretch>
        </p:blipFill>
        <p:spPr>
          <a:xfrm>
            <a:off x="5252275" y="781900"/>
            <a:ext cx="1455600" cy="848049"/>
          </a:xfrm>
          <a:prstGeom prst="rect">
            <a:avLst/>
          </a:prstGeom>
          <a:noFill/>
          <a:ln>
            <a:noFill/>
          </a:ln>
        </p:spPr>
      </p:pic>
      <p:pic>
        <p:nvPicPr>
          <p:cNvPr id="92" name="Google Shape;92;p18"/>
          <p:cNvPicPr preferRelativeResize="0"/>
          <p:nvPr/>
        </p:nvPicPr>
        <p:blipFill>
          <a:blip r:embed="rId8">
            <a:alphaModFix/>
          </a:blip>
          <a:stretch>
            <a:fillRect/>
          </a:stretch>
        </p:blipFill>
        <p:spPr>
          <a:xfrm>
            <a:off x="7095850" y="1226724"/>
            <a:ext cx="1737699" cy="848051"/>
          </a:xfrm>
          <a:prstGeom prst="rect">
            <a:avLst/>
          </a:prstGeom>
          <a:noFill/>
          <a:ln>
            <a:noFill/>
          </a:ln>
        </p:spPr>
      </p:pic>
      <p:pic>
        <p:nvPicPr>
          <p:cNvPr id="93" name="Google Shape;93;p18"/>
          <p:cNvPicPr preferRelativeResize="0"/>
          <p:nvPr/>
        </p:nvPicPr>
        <p:blipFill>
          <a:blip r:embed="rId9">
            <a:alphaModFix/>
          </a:blip>
          <a:stretch>
            <a:fillRect/>
          </a:stretch>
        </p:blipFill>
        <p:spPr>
          <a:xfrm>
            <a:off x="152400" y="2074774"/>
            <a:ext cx="1780273" cy="897626"/>
          </a:xfrm>
          <a:prstGeom prst="rect">
            <a:avLst/>
          </a:prstGeom>
          <a:noFill/>
          <a:ln>
            <a:noFill/>
          </a:ln>
        </p:spPr>
      </p:pic>
      <p:pic>
        <p:nvPicPr>
          <p:cNvPr id="94" name="Google Shape;94;p18"/>
          <p:cNvPicPr preferRelativeResize="0"/>
          <p:nvPr/>
        </p:nvPicPr>
        <p:blipFill>
          <a:blip r:embed="rId10">
            <a:alphaModFix/>
          </a:blip>
          <a:stretch>
            <a:fillRect/>
          </a:stretch>
        </p:blipFill>
        <p:spPr>
          <a:xfrm>
            <a:off x="2136174" y="2239974"/>
            <a:ext cx="1807838" cy="897624"/>
          </a:xfrm>
          <a:prstGeom prst="rect">
            <a:avLst/>
          </a:prstGeom>
          <a:noFill/>
          <a:ln>
            <a:noFill/>
          </a:ln>
        </p:spPr>
      </p:pic>
      <p:pic>
        <p:nvPicPr>
          <p:cNvPr id="95" name="Google Shape;95;p18"/>
          <p:cNvPicPr preferRelativeResize="0"/>
          <p:nvPr/>
        </p:nvPicPr>
        <p:blipFill>
          <a:blip r:embed="rId11">
            <a:alphaModFix/>
          </a:blip>
          <a:stretch>
            <a:fillRect/>
          </a:stretch>
        </p:blipFill>
        <p:spPr>
          <a:xfrm>
            <a:off x="4147507" y="2049150"/>
            <a:ext cx="2042175" cy="784500"/>
          </a:xfrm>
          <a:prstGeom prst="rect">
            <a:avLst/>
          </a:prstGeom>
          <a:noFill/>
          <a:ln>
            <a:noFill/>
          </a:ln>
        </p:spPr>
      </p:pic>
      <p:pic>
        <p:nvPicPr>
          <p:cNvPr id="96" name="Google Shape;96;p18"/>
          <p:cNvPicPr preferRelativeResize="0"/>
          <p:nvPr/>
        </p:nvPicPr>
        <p:blipFill>
          <a:blip r:embed="rId12">
            <a:alphaModFix/>
          </a:blip>
          <a:stretch>
            <a:fillRect/>
          </a:stretch>
        </p:blipFill>
        <p:spPr>
          <a:xfrm>
            <a:off x="6300900" y="2353952"/>
            <a:ext cx="2682755" cy="784500"/>
          </a:xfrm>
          <a:prstGeom prst="rect">
            <a:avLst/>
          </a:prstGeom>
          <a:noFill/>
          <a:ln>
            <a:noFill/>
          </a:ln>
        </p:spPr>
      </p:pic>
      <p:pic>
        <p:nvPicPr>
          <p:cNvPr id="97" name="Google Shape;97;p18"/>
          <p:cNvPicPr preferRelativeResize="0"/>
          <p:nvPr/>
        </p:nvPicPr>
        <p:blipFill>
          <a:blip r:embed="rId13">
            <a:alphaModFix/>
          </a:blip>
          <a:stretch>
            <a:fillRect/>
          </a:stretch>
        </p:blipFill>
        <p:spPr>
          <a:xfrm>
            <a:off x="135375" y="3516825"/>
            <a:ext cx="2665726" cy="666434"/>
          </a:xfrm>
          <a:prstGeom prst="rect">
            <a:avLst/>
          </a:prstGeom>
          <a:noFill/>
          <a:ln>
            <a:noFill/>
          </a:ln>
        </p:spPr>
      </p:pic>
      <p:pic>
        <p:nvPicPr>
          <p:cNvPr id="98" name="Google Shape;98;p18"/>
          <p:cNvPicPr preferRelativeResize="0"/>
          <p:nvPr/>
        </p:nvPicPr>
        <p:blipFill>
          <a:blip r:embed="rId14">
            <a:alphaModFix/>
          </a:blip>
          <a:stretch>
            <a:fillRect/>
          </a:stretch>
        </p:blipFill>
        <p:spPr>
          <a:xfrm>
            <a:off x="2937325" y="3815548"/>
            <a:ext cx="2383043" cy="666425"/>
          </a:xfrm>
          <a:prstGeom prst="rect">
            <a:avLst/>
          </a:prstGeom>
          <a:noFill/>
          <a:ln>
            <a:noFill/>
          </a:ln>
        </p:spPr>
      </p:pic>
      <p:pic>
        <p:nvPicPr>
          <p:cNvPr id="99" name="Google Shape;99;p18"/>
          <p:cNvPicPr preferRelativeResize="0"/>
          <p:nvPr/>
        </p:nvPicPr>
        <p:blipFill>
          <a:blip r:embed="rId15">
            <a:alphaModFix/>
          </a:blip>
          <a:stretch>
            <a:fillRect/>
          </a:stretch>
        </p:blipFill>
        <p:spPr>
          <a:xfrm>
            <a:off x="5490675" y="3481450"/>
            <a:ext cx="1685599" cy="724461"/>
          </a:xfrm>
          <a:prstGeom prst="rect">
            <a:avLst/>
          </a:prstGeom>
          <a:noFill/>
          <a:ln>
            <a:noFill/>
          </a:ln>
        </p:spPr>
      </p:pic>
      <p:pic>
        <p:nvPicPr>
          <p:cNvPr id="100" name="Google Shape;100;p18"/>
          <p:cNvPicPr preferRelativeResize="0"/>
          <p:nvPr/>
        </p:nvPicPr>
        <p:blipFill>
          <a:blip r:embed="rId16">
            <a:alphaModFix/>
          </a:blip>
          <a:stretch>
            <a:fillRect/>
          </a:stretch>
        </p:blipFill>
        <p:spPr>
          <a:xfrm>
            <a:off x="7346579" y="3862451"/>
            <a:ext cx="1466292" cy="724449"/>
          </a:xfrm>
          <a:prstGeom prst="rect">
            <a:avLst/>
          </a:prstGeom>
          <a:noFill/>
          <a:ln>
            <a:noFill/>
          </a:ln>
        </p:spPr>
      </p:pic>
      <p:pic>
        <p:nvPicPr>
          <p:cNvPr id="3" name="6B01_LO3_Islamic-months-nasheed">
            <a:hlinkClick r:id="" action="ppaction://media"/>
            <a:extLst>
              <a:ext uri="{FF2B5EF4-FFF2-40B4-BE49-F238E27FC236}">
                <a16:creationId xmlns:a16="http://schemas.microsoft.com/office/drawing/2014/main" id="{68BF6B9A-3A10-4837-9B7C-D9BC25A52609}"/>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59300" y="460104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0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10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1000"/>
                                        <p:tgtEl>
                                          <p:spTgt spid="9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10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1000"/>
                                        <p:tgtEl>
                                          <p:spTgt spid="10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925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19"/>
          <p:cNvGraphicFramePr/>
          <p:nvPr/>
        </p:nvGraphicFramePr>
        <p:xfrm>
          <a:off x="143675" y="178250"/>
          <a:ext cx="8852400" cy="4946990"/>
        </p:xfrm>
        <a:graphic>
          <a:graphicData uri="http://schemas.openxmlformats.org/drawingml/2006/table">
            <a:tbl>
              <a:tblPr>
                <a:noFill/>
                <a:tableStyleId>{6F703415-6873-415D-B03A-E63D20B304F8}</a:tableStyleId>
              </a:tblPr>
              <a:tblGrid>
                <a:gridCol w="2213100">
                  <a:extLst>
                    <a:ext uri="{9D8B030D-6E8A-4147-A177-3AD203B41FA5}">
                      <a16:colId xmlns:a16="http://schemas.microsoft.com/office/drawing/2014/main" val="20000"/>
                    </a:ext>
                  </a:extLst>
                </a:gridCol>
                <a:gridCol w="2213100">
                  <a:extLst>
                    <a:ext uri="{9D8B030D-6E8A-4147-A177-3AD203B41FA5}">
                      <a16:colId xmlns:a16="http://schemas.microsoft.com/office/drawing/2014/main" val="20001"/>
                    </a:ext>
                  </a:extLst>
                </a:gridCol>
                <a:gridCol w="2213100">
                  <a:extLst>
                    <a:ext uri="{9D8B030D-6E8A-4147-A177-3AD203B41FA5}">
                      <a16:colId xmlns:a16="http://schemas.microsoft.com/office/drawing/2014/main" val="20002"/>
                    </a:ext>
                  </a:extLst>
                </a:gridCol>
                <a:gridCol w="2213100">
                  <a:extLst>
                    <a:ext uri="{9D8B030D-6E8A-4147-A177-3AD203B41FA5}">
                      <a16:colId xmlns:a16="http://schemas.microsoft.com/office/drawing/2014/main" val="20003"/>
                    </a:ext>
                  </a:extLst>
                </a:gridCol>
              </a:tblGrid>
              <a:tr h="159425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Alam</a:t>
                      </a:r>
                      <a:endParaRPr>
                        <a:latin typeface="Comfortaa Regular"/>
                        <a:ea typeface="Comfortaa Regular"/>
                        <a:cs typeface="Comfortaa Regular"/>
                        <a:sym typeface="Comfortaa Regul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4" action="ppaction://hlinksldjump"/>
                        </a:rPr>
                        <a:t>Twelve</a:t>
                      </a:r>
                      <a:r>
                        <a:rPr lang="en"/>
                        <a:t> </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5" action="ppaction://hlinksldjump"/>
                        </a:rPr>
                        <a:t>Green Dome </a:t>
                      </a:r>
                      <a:endParaRPr>
                        <a:latin typeface="Comfortaa Regular"/>
                        <a:ea typeface="Comfortaa Regular"/>
                        <a:cs typeface="Comfortaa Regular"/>
                        <a:sym typeface="Comfortaa Regul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a:t>      </a:t>
                      </a:r>
                      <a:r>
                        <a:rPr lang="en" u="sng">
                          <a:solidFill>
                            <a:schemeClr val="hlink"/>
                          </a:solidFill>
                          <a:latin typeface="Comfortaa Regular"/>
                          <a:ea typeface="Comfortaa Regular"/>
                          <a:cs typeface="Comfortaa Regular"/>
                          <a:sym typeface="Comfortaa Regular"/>
                          <a:hlinkClick r:id="rId6" action="ppaction://hlinksldjump"/>
                        </a:rPr>
                        <a:t>Dhulfiqar</a:t>
                      </a:r>
                      <a:endParaRPr>
                        <a:latin typeface="Comfortaa Regular"/>
                        <a:ea typeface="Comfortaa Regular"/>
                        <a:cs typeface="Comfortaa Regular"/>
                        <a:sym typeface="Comfortaa Regular"/>
                      </a:endParaRPr>
                    </a:p>
                  </a:txBody>
                  <a:tcPr marL="91425" marR="91425" marT="91425" marB="91425"/>
                </a:tc>
                <a:extLst>
                  <a:ext uri="{0D108BD9-81ED-4DB2-BD59-A6C34878D82A}">
                    <a16:rowId xmlns:a16="http://schemas.microsoft.com/office/drawing/2014/main" val="10000"/>
                  </a:ext>
                </a:extLst>
              </a:tr>
              <a:tr h="159425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7" action="ppaction://hlinksldjump"/>
                        </a:rPr>
                        <a:t>Hijab</a:t>
                      </a:r>
                      <a:r>
                        <a:rPr lang="en" u="sng">
                          <a:solidFill>
                            <a:schemeClr val="hlink"/>
                          </a:solidFill>
                          <a:hlinkClick r:id="rId7" action="ppaction://hlinksldjump"/>
                        </a:rPr>
                        <a:t> </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8" action="ppaction://hlinksldjump"/>
                        </a:rPr>
                        <a:t>Fourty</a:t>
                      </a:r>
                      <a:r>
                        <a:rPr lang="en"/>
                        <a:t> </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9" action="ppaction://hlinksldjump"/>
                        </a:rPr>
                        <a:t>Quran &amp; Dates</a:t>
                      </a:r>
                      <a:endParaRPr>
                        <a:latin typeface="Comfortaa Regular"/>
                        <a:ea typeface="Comfortaa Regular"/>
                        <a:cs typeface="Comfortaa Regular"/>
                        <a:sym typeface="Comfortaa Regul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10" action="ppaction://hlinksldjump"/>
                        </a:rPr>
                        <a:t>Earth</a:t>
                      </a:r>
                      <a:r>
                        <a:rPr lang="en"/>
                        <a:t> </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59425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11" action="ppaction://hlinksldjump"/>
                        </a:rPr>
                        <a:t>Kaaba</a:t>
                      </a:r>
                      <a:r>
                        <a:rPr lang="en" u="sng">
                          <a:solidFill>
                            <a:schemeClr val="hlink"/>
                          </a:solidFill>
                          <a:hlinkClick r:id="rId11" action="ppaction://hlinksldjump"/>
                        </a:rPr>
                        <a:t> </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12" action="ppaction://hlinksldjump"/>
                        </a:rPr>
                        <a:t>Tasbeeh</a:t>
                      </a:r>
                      <a:endParaRPr>
                        <a:latin typeface="Comfortaa Regular"/>
                        <a:ea typeface="Comfortaa Regular"/>
                        <a:cs typeface="Comfortaa Regular"/>
                        <a:sym typeface="Comfortaa Regul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13" action="ppaction://hlinksldjump"/>
                        </a:rPr>
                        <a:t>Chocolate coins</a:t>
                      </a:r>
                      <a:endParaRPr>
                        <a:latin typeface="Comfortaa Regular"/>
                        <a:ea typeface="Comfortaa Regular"/>
                        <a:cs typeface="Comfortaa Regular"/>
                        <a:sym typeface="Comfortaa Regul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14" action="ppaction://hlinksldjump"/>
                        </a:rPr>
                        <a:t>Dad</a:t>
                      </a:r>
                      <a:r>
                        <a:rPr lang="en" u="sng">
                          <a:solidFill>
                            <a:schemeClr val="hlink"/>
                          </a:solidFill>
                          <a:hlinkClick r:id="rId14" action="ppaction://hlinksldjump"/>
                        </a:rPr>
                        <a:t> </a:t>
                      </a:r>
                      <a:endParaRPr/>
                    </a:p>
                  </a:txBody>
                  <a:tcPr marL="91425" marR="91425" marT="91425" marB="91425"/>
                </a:tc>
                <a:extLst>
                  <a:ext uri="{0D108BD9-81ED-4DB2-BD59-A6C34878D82A}">
                    <a16:rowId xmlns:a16="http://schemas.microsoft.com/office/drawing/2014/main" val="10002"/>
                  </a:ext>
                </a:extLst>
              </a:tr>
            </a:tbl>
          </a:graphicData>
        </a:graphic>
      </p:graphicFrame>
      <p:pic>
        <p:nvPicPr>
          <p:cNvPr id="107" name="Google Shape;107;p19"/>
          <p:cNvPicPr preferRelativeResize="0"/>
          <p:nvPr/>
        </p:nvPicPr>
        <p:blipFill>
          <a:blip r:embed="rId15">
            <a:alphaModFix/>
          </a:blip>
          <a:stretch>
            <a:fillRect/>
          </a:stretch>
        </p:blipFill>
        <p:spPr>
          <a:xfrm>
            <a:off x="847125" y="322975"/>
            <a:ext cx="940800" cy="909450"/>
          </a:xfrm>
          <a:prstGeom prst="rect">
            <a:avLst/>
          </a:prstGeom>
          <a:noFill/>
          <a:ln>
            <a:noFill/>
          </a:ln>
        </p:spPr>
      </p:pic>
      <p:pic>
        <p:nvPicPr>
          <p:cNvPr id="108" name="Google Shape;108;p19"/>
          <p:cNvPicPr preferRelativeResize="0"/>
          <p:nvPr/>
        </p:nvPicPr>
        <p:blipFill>
          <a:blip r:embed="rId16">
            <a:alphaModFix/>
          </a:blip>
          <a:stretch>
            <a:fillRect/>
          </a:stretch>
        </p:blipFill>
        <p:spPr>
          <a:xfrm>
            <a:off x="2798225" y="1901375"/>
            <a:ext cx="1474475" cy="909450"/>
          </a:xfrm>
          <a:prstGeom prst="rect">
            <a:avLst/>
          </a:prstGeom>
          <a:noFill/>
          <a:ln>
            <a:noFill/>
          </a:ln>
        </p:spPr>
      </p:pic>
      <p:pic>
        <p:nvPicPr>
          <p:cNvPr id="109" name="Google Shape;109;p19"/>
          <p:cNvPicPr preferRelativeResize="0"/>
          <p:nvPr/>
        </p:nvPicPr>
        <p:blipFill>
          <a:blip r:embed="rId17">
            <a:alphaModFix/>
          </a:blip>
          <a:stretch>
            <a:fillRect/>
          </a:stretch>
        </p:blipFill>
        <p:spPr>
          <a:xfrm>
            <a:off x="4997449" y="242624"/>
            <a:ext cx="1487399" cy="989800"/>
          </a:xfrm>
          <a:prstGeom prst="rect">
            <a:avLst/>
          </a:prstGeom>
          <a:noFill/>
          <a:ln>
            <a:noFill/>
          </a:ln>
        </p:spPr>
      </p:pic>
      <p:pic>
        <p:nvPicPr>
          <p:cNvPr id="110" name="Google Shape;110;p19"/>
          <p:cNvPicPr preferRelativeResize="0"/>
          <p:nvPr/>
        </p:nvPicPr>
        <p:blipFill>
          <a:blip r:embed="rId18">
            <a:alphaModFix/>
          </a:blip>
          <a:stretch>
            <a:fillRect/>
          </a:stretch>
        </p:blipFill>
        <p:spPr>
          <a:xfrm>
            <a:off x="7198825" y="3499025"/>
            <a:ext cx="1227657" cy="974075"/>
          </a:xfrm>
          <a:prstGeom prst="rect">
            <a:avLst/>
          </a:prstGeom>
          <a:noFill/>
          <a:ln>
            <a:noFill/>
          </a:ln>
        </p:spPr>
      </p:pic>
      <p:pic>
        <p:nvPicPr>
          <p:cNvPr id="111" name="Google Shape;111;p19"/>
          <p:cNvPicPr preferRelativeResize="0"/>
          <p:nvPr/>
        </p:nvPicPr>
        <p:blipFill>
          <a:blip r:embed="rId19">
            <a:alphaModFix/>
          </a:blip>
          <a:stretch>
            <a:fillRect/>
          </a:stretch>
        </p:blipFill>
        <p:spPr>
          <a:xfrm>
            <a:off x="847125" y="1885700"/>
            <a:ext cx="940800" cy="940800"/>
          </a:xfrm>
          <a:prstGeom prst="rect">
            <a:avLst/>
          </a:prstGeom>
          <a:noFill/>
          <a:ln>
            <a:noFill/>
          </a:ln>
        </p:spPr>
      </p:pic>
      <p:pic>
        <p:nvPicPr>
          <p:cNvPr id="112" name="Google Shape;112;p19"/>
          <p:cNvPicPr preferRelativeResize="0"/>
          <p:nvPr/>
        </p:nvPicPr>
        <p:blipFill>
          <a:blip r:embed="rId20">
            <a:alphaModFix/>
          </a:blip>
          <a:stretch>
            <a:fillRect/>
          </a:stretch>
        </p:blipFill>
        <p:spPr>
          <a:xfrm>
            <a:off x="7601988" y="230600"/>
            <a:ext cx="1094200" cy="1094200"/>
          </a:xfrm>
          <a:prstGeom prst="rect">
            <a:avLst/>
          </a:prstGeom>
          <a:noFill/>
          <a:ln>
            <a:noFill/>
          </a:ln>
        </p:spPr>
      </p:pic>
      <p:pic>
        <p:nvPicPr>
          <p:cNvPr id="113" name="Google Shape;113;p19"/>
          <p:cNvPicPr preferRelativeResize="0"/>
          <p:nvPr/>
        </p:nvPicPr>
        <p:blipFill>
          <a:blip r:embed="rId21">
            <a:alphaModFix/>
          </a:blip>
          <a:stretch>
            <a:fillRect/>
          </a:stretch>
        </p:blipFill>
        <p:spPr>
          <a:xfrm>
            <a:off x="2896509" y="230600"/>
            <a:ext cx="1277924" cy="1094200"/>
          </a:xfrm>
          <a:prstGeom prst="rect">
            <a:avLst/>
          </a:prstGeom>
          <a:noFill/>
          <a:ln>
            <a:noFill/>
          </a:ln>
        </p:spPr>
      </p:pic>
      <p:pic>
        <p:nvPicPr>
          <p:cNvPr id="114" name="Google Shape;114;p19"/>
          <p:cNvPicPr preferRelativeResize="0"/>
          <p:nvPr/>
        </p:nvPicPr>
        <p:blipFill>
          <a:blip r:embed="rId22">
            <a:alphaModFix/>
          </a:blip>
          <a:stretch>
            <a:fillRect/>
          </a:stretch>
        </p:blipFill>
        <p:spPr>
          <a:xfrm>
            <a:off x="5627174" y="2346614"/>
            <a:ext cx="989775" cy="556912"/>
          </a:xfrm>
          <a:prstGeom prst="rect">
            <a:avLst/>
          </a:prstGeom>
          <a:noFill/>
          <a:ln>
            <a:noFill/>
          </a:ln>
        </p:spPr>
      </p:pic>
      <p:pic>
        <p:nvPicPr>
          <p:cNvPr id="115" name="Google Shape;115;p19"/>
          <p:cNvPicPr preferRelativeResize="0"/>
          <p:nvPr/>
        </p:nvPicPr>
        <p:blipFill>
          <a:blip r:embed="rId23">
            <a:alphaModFix/>
          </a:blip>
          <a:stretch>
            <a:fillRect/>
          </a:stretch>
        </p:blipFill>
        <p:spPr>
          <a:xfrm>
            <a:off x="5170423" y="3500050"/>
            <a:ext cx="989779" cy="989800"/>
          </a:xfrm>
          <a:prstGeom prst="rect">
            <a:avLst/>
          </a:prstGeom>
          <a:noFill/>
          <a:ln>
            <a:noFill/>
          </a:ln>
        </p:spPr>
      </p:pic>
      <p:pic>
        <p:nvPicPr>
          <p:cNvPr id="116" name="Google Shape;116;p19"/>
          <p:cNvPicPr preferRelativeResize="0"/>
          <p:nvPr/>
        </p:nvPicPr>
        <p:blipFill>
          <a:blip r:embed="rId24">
            <a:alphaModFix/>
          </a:blip>
          <a:stretch>
            <a:fillRect/>
          </a:stretch>
        </p:blipFill>
        <p:spPr>
          <a:xfrm>
            <a:off x="7393962" y="1898913"/>
            <a:ext cx="989774" cy="955130"/>
          </a:xfrm>
          <a:prstGeom prst="rect">
            <a:avLst/>
          </a:prstGeom>
          <a:noFill/>
          <a:ln>
            <a:noFill/>
          </a:ln>
        </p:spPr>
      </p:pic>
      <p:pic>
        <p:nvPicPr>
          <p:cNvPr id="117" name="Google Shape;117;p19"/>
          <p:cNvPicPr preferRelativeResize="0"/>
          <p:nvPr/>
        </p:nvPicPr>
        <p:blipFill>
          <a:blip r:embed="rId25">
            <a:alphaModFix/>
          </a:blip>
          <a:stretch>
            <a:fillRect/>
          </a:stretch>
        </p:blipFill>
        <p:spPr>
          <a:xfrm>
            <a:off x="794175" y="3479775"/>
            <a:ext cx="940800" cy="940800"/>
          </a:xfrm>
          <a:prstGeom prst="rect">
            <a:avLst/>
          </a:prstGeom>
          <a:noFill/>
          <a:ln>
            <a:noFill/>
          </a:ln>
        </p:spPr>
      </p:pic>
      <p:pic>
        <p:nvPicPr>
          <p:cNvPr id="118" name="Google Shape;118;p19"/>
          <p:cNvPicPr preferRelativeResize="0"/>
          <p:nvPr/>
        </p:nvPicPr>
        <p:blipFill>
          <a:blip r:embed="rId26">
            <a:alphaModFix/>
          </a:blip>
          <a:stretch>
            <a:fillRect/>
          </a:stretch>
        </p:blipFill>
        <p:spPr>
          <a:xfrm>
            <a:off x="3089025" y="3426797"/>
            <a:ext cx="737975" cy="1046750"/>
          </a:xfrm>
          <a:prstGeom prst="rect">
            <a:avLst/>
          </a:prstGeom>
          <a:noFill/>
          <a:ln>
            <a:noFill/>
          </a:ln>
        </p:spPr>
      </p:pic>
      <p:pic>
        <p:nvPicPr>
          <p:cNvPr id="119" name="Google Shape;119;p19"/>
          <p:cNvPicPr preferRelativeResize="0"/>
          <p:nvPr/>
        </p:nvPicPr>
        <p:blipFill>
          <a:blip r:embed="rId27">
            <a:alphaModFix/>
          </a:blip>
          <a:stretch>
            <a:fillRect/>
          </a:stretch>
        </p:blipFill>
        <p:spPr>
          <a:xfrm>
            <a:off x="4613472" y="1845550"/>
            <a:ext cx="1359054" cy="909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Muharram</a:t>
            </a:r>
            <a:r>
              <a:rPr lang="en"/>
              <a:t> </a:t>
            </a:r>
            <a:endParaRPr/>
          </a:p>
        </p:txBody>
      </p:sp>
      <p:sp>
        <p:nvSpPr>
          <p:cNvPr id="125" name="Google Shape;125;p20"/>
          <p:cNvSpPr txBox="1">
            <a:spLocks noGrp="1"/>
          </p:cNvSpPr>
          <p:nvPr>
            <p:ph type="body" idx="1"/>
          </p:nvPr>
        </p:nvSpPr>
        <p:spPr>
          <a:xfrm>
            <a:off x="311700" y="2110200"/>
            <a:ext cx="3681300" cy="92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fortaa Regular"/>
                <a:ea typeface="Comfortaa Regular"/>
                <a:cs typeface="Comfortaa Regular"/>
                <a:sym typeface="Comfortaa Regular"/>
              </a:rPr>
              <a:t>The events of Karbala &amp; the day of Ashura</a:t>
            </a:r>
            <a:endParaRPr sz="2400">
              <a:latin typeface="Comfortaa Regular"/>
              <a:ea typeface="Comfortaa Regular"/>
              <a:cs typeface="Comfortaa Regular"/>
              <a:sym typeface="Comfortaa Regular"/>
            </a:endParaRPr>
          </a:p>
          <a:p>
            <a:pPr marL="0" lvl="0" indent="0" algn="l" rtl="0">
              <a:spcBef>
                <a:spcPts val="1600"/>
              </a:spcBef>
              <a:spcAft>
                <a:spcPts val="1600"/>
              </a:spcAft>
              <a:buNone/>
            </a:pPr>
            <a:endParaRPr>
              <a:latin typeface="Comfortaa Regular"/>
              <a:ea typeface="Comfortaa Regular"/>
              <a:cs typeface="Comfortaa Regular"/>
              <a:sym typeface="Comfortaa Regular"/>
            </a:endParaRPr>
          </a:p>
        </p:txBody>
      </p:sp>
      <p:pic>
        <p:nvPicPr>
          <p:cNvPr id="126" name="Google Shape;126;p20"/>
          <p:cNvPicPr preferRelativeResize="0"/>
          <p:nvPr/>
        </p:nvPicPr>
        <p:blipFill>
          <a:blip r:embed="rId4">
            <a:alphaModFix/>
          </a:blip>
          <a:stretch>
            <a:fillRect/>
          </a:stretch>
        </p:blipFill>
        <p:spPr>
          <a:xfrm>
            <a:off x="4537050" y="1362426"/>
            <a:ext cx="3531250" cy="341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omfortaa Regular"/>
                <a:ea typeface="Comfortaa Regular"/>
                <a:cs typeface="Comfortaa Regular"/>
                <a:sym typeface="Comfortaa Regular"/>
                <a:hlinkClick r:id="rId3" action="ppaction://hlinksldjump"/>
              </a:rPr>
              <a:t>Safar</a:t>
            </a:r>
            <a:r>
              <a:rPr lang="en"/>
              <a:t> </a:t>
            </a:r>
            <a:endParaRPr/>
          </a:p>
        </p:txBody>
      </p:sp>
      <p:sp>
        <p:nvSpPr>
          <p:cNvPr id="132" name="Google Shape;132;p21"/>
          <p:cNvSpPr txBox="1">
            <a:spLocks noGrp="1"/>
          </p:cNvSpPr>
          <p:nvPr>
            <p:ph type="body" idx="1"/>
          </p:nvPr>
        </p:nvSpPr>
        <p:spPr>
          <a:xfrm>
            <a:off x="4439325" y="1789200"/>
            <a:ext cx="4200600" cy="15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fortaa"/>
                <a:ea typeface="Comfortaa"/>
                <a:cs typeface="Comfortaa"/>
                <a:sym typeface="Comfortaa"/>
              </a:rPr>
              <a:t>Arba’een</a:t>
            </a:r>
            <a:endParaRPr sz="2400">
              <a:latin typeface="Comfortaa"/>
              <a:ea typeface="Comfortaa"/>
              <a:cs typeface="Comfortaa"/>
              <a:sym typeface="Comfortaa"/>
            </a:endParaRPr>
          </a:p>
          <a:p>
            <a:pPr marL="0" lvl="0" indent="0" algn="ctr" rtl="0">
              <a:spcBef>
                <a:spcPts val="1600"/>
              </a:spcBef>
              <a:spcAft>
                <a:spcPts val="1600"/>
              </a:spcAft>
              <a:buNone/>
            </a:pPr>
            <a:r>
              <a:rPr lang="en" sz="2400">
                <a:latin typeface="Comfortaa"/>
                <a:ea typeface="Comfortaa"/>
                <a:cs typeface="Comfortaa"/>
                <a:sym typeface="Comfortaa"/>
              </a:rPr>
              <a:t>(the 40th anniversary of the day of Ashura)</a:t>
            </a:r>
            <a:endParaRPr sz="2400">
              <a:latin typeface="Comfortaa"/>
              <a:ea typeface="Comfortaa"/>
              <a:cs typeface="Comfortaa"/>
              <a:sym typeface="Comfortaa"/>
            </a:endParaRPr>
          </a:p>
        </p:txBody>
      </p:sp>
      <p:pic>
        <p:nvPicPr>
          <p:cNvPr id="133" name="Google Shape;133;p21"/>
          <p:cNvPicPr preferRelativeResize="0"/>
          <p:nvPr/>
        </p:nvPicPr>
        <p:blipFill>
          <a:blip r:embed="rId4">
            <a:alphaModFix/>
          </a:blip>
          <a:stretch>
            <a:fillRect/>
          </a:stretch>
        </p:blipFill>
        <p:spPr>
          <a:xfrm>
            <a:off x="135375" y="1548388"/>
            <a:ext cx="4144701" cy="25564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6" ma:contentTypeDescription="Create a new document." ma:contentTypeScope="" ma:versionID="3144d17089fb94575cb8e251212cd995">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e7a8401ec3083d5948f377cdc3425fe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Props1.xml><?xml version="1.0" encoding="utf-8"?>
<ds:datastoreItem xmlns:ds="http://schemas.openxmlformats.org/officeDocument/2006/customXml" ds:itemID="{A757832A-FDB8-43D7-91CD-7A43756D8C15}"/>
</file>

<file path=customXml/itemProps2.xml><?xml version="1.0" encoding="utf-8"?>
<ds:datastoreItem xmlns:ds="http://schemas.openxmlformats.org/officeDocument/2006/customXml" ds:itemID="{0E846987-9235-40B3-86D3-F28D0CE84A9F}"/>
</file>

<file path=customXml/itemProps3.xml><?xml version="1.0" encoding="utf-8"?>
<ds:datastoreItem xmlns:ds="http://schemas.openxmlformats.org/officeDocument/2006/customXml" ds:itemID="{B53BD698-B03B-47B1-A1F5-527F1DE11335}"/>
</file>

<file path=docProps/app.xml><?xml version="1.0" encoding="utf-8"?>
<Properties xmlns="http://schemas.openxmlformats.org/officeDocument/2006/extended-properties" xmlns:vt="http://schemas.openxmlformats.org/officeDocument/2006/docPropsVTypes">
  <TotalTime>13</TotalTime>
  <Words>1446</Words>
  <Application>Microsoft Office PowerPoint</Application>
  <PresentationFormat>On-screen Show (16:9)</PresentationFormat>
  <Paragraphs>163</Paragraphs>
  <Slides>20</Slides>
  <Notes>20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Comfortaa</vt:lpstr>
      <vt:lpstr>Comfortaa Regular</vt:lpstr>
      <vt:lpstr>Arial</vt:lpstr>
      <vt:lpstr>Simple Light</vt:lpstr>
      <vt:lpstr>Tarbiyah 6B01</vt:lpstr>
      <vt:lpstr>PowerPoint Presentation</vt:lpstr>
      <vt:lpstr>Lunar Calendar </vt:lpstr>
      <vt:lpstr>PowerPoint Presentation</vt:lpstr>
      <vt:lpstr>PowerPoint Presentation</vt:lpstr>
      <vt:lpstr>The 12 Islamic Months </vt:lpstr>
      <vt:lpstr>PowerPoint Presentation</vt:lpstr>
      <vt:lpstr>Muharram </vt:lpstr>
      <vt:lpstr>Safar </vt:lpstr>
      <vt:lpstr>Rabi al-awwal </vt:lpstr>
      <vt:lpstr>Rabi al-aakhar </vt:lpstr>
      <vt:lpstr>Jamadi al-awwal</vt:lpstr>
      <vt:lpstr>Jamadi al akhar </vt:lpstr>
      <vt:lpstr>Rajab </vt:lpstr>
      <vt:lpstr>Sha’baan </vt:lpstr>
      <vt:lpstr>Ramadhan </vt:lpstr>
      <vt:lpstr>Shawwal </vt:lpstr>
      <vt:lpstr>Dhul qa’dah </vt:lpstr>
      <vt:lpstr>Dhul Hijjah </vt:lpstr>
      <vt:lpstr>Lesson Objectives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Tarbiyah 6B01</dc:title>
  <cp:lastModifiedBy>Ateka Alidina</cp:lastModifiedBy>
  <cp:revision>2</cp:revision>
  <dcterms:modified xsi:type="dcterms:W3CDTF">2020-04-16T22:10:02Z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ies>
</file>