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4F34D-000C-4B71-9701-848713C76EF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8AE9B-31A9-48A7-849D-C1AC8C17FEFA}">
      <dgm:prSet/>
      <dgm:spPr/>
      <dgm:t>
        <a:bodyPr/>
        <a:lstStyle/>
        <a:p>
          <a:r>
            <a:rPr lang="ar-AE" dirty="0"/>
            <a:t>يَا أَيُّهَا الَّذِينَ آمَنُوا اتَّقُوا اللَّهَ وَابْتَغُوا إِلَيْهِ الْوَسِيلَةَ </a:t>
          </a:r>
          <a:r>
            <a:rPr lang="en-US" dirty="0"/>
            <a:t> </a:t>
          </a:r>
        </a:p>
      </dgm:t>
    </dgm:pt>
    <dgm:pt modelId="{D040663A-581E-4F89-B9FC-6B16030564AA}" type="parTrans" cxnId="{EA727CE2-7314-4C3E-AA00-042FD2806C0B}">
      <dgm:prSet/>
      <dgm:spPr/>
      <dgm:t>
        <a:bodyPr/>
        <a:lstStyle/>
        <a:p>
          <a:endParaRPr lang="en-US"/>
        </a:p>
      </dgm:t>
    </dgm:pt>
    <dgm:pt modelId="{B8F9D15F-2D14-4F50-B748-A272AAC3A049}" type="sibTrans" cxnId="{EA727CE2-7314-4C3E-AA00-042FD2806C0B}">
      <dgm:prSet/>
      <dgm:spPr/>
      <dgm:t>
        <a:bodyPr/>
        <a:lstStyle/>
        <a:p>
          <a:endParaRPr lang="en-US"/>
        </a:p>
      </dgm:t>
    </dgm:pt>
    <dgm:pt modelId="{45E632A3-95C0-4DE2-851B-211E53B6D529}">
      <dgm:prSet/>
      <dgm:spPr/>
      <dgm:t>
        <a:bodyPr/>
        <a:lstStyle/>
        <a:p>
          <a:r>
            <a:rPr lang="en-US"/>
            <a:t>O you who believe! Be wary of Allah, and seek the means of approach to Him.</a:t>
          </a:r>
        </a:p>
      </dgm:t>
    </dgm:pt>
    <dgm:pt modelId="{3D3594E7-8C5A-458B-AE0D-41E32D3D992D}" type="parTrans" cxnId="{55090BF3-D913-4874-9F1B-53C81F280220}">
      <dgm:prSet/>
      <dgm:spPr/>
      <dgm:t>
        <a:bodyPr/>
        <a:lstStyle/>
        <a:p>
          <a:endParaRPr lang="en-US"/>
        </a:p>
      </dgm:t>
    </dgm:pt>
    <dgm:pt modelId="{F84C01D2-7C58-48C8-8D88-9D625B7DE042}" type="sibTrans" cxnId="{55090BF3-D913-4874-9F1B-53C81F280220}">
      <dgm:prSet/>
      <dgm:spPr/>
      <dgm:t>
        <a:bodyPr/>
        <a:lstStyle/>
        <a:p>
          <a:endParaRPr lang="en-US"/>
        </a:p>
      </dgm:t>
    </dgm:pt>
    <dgm:pt modelId="{76F040FE-B634-4EF4-AC0D-1E5397EFF54A}" type="pres">
      <dgm:prSet presAssocID="{EEF4F34D-000C-4B71-9701-848713C76E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8E95B3-31D9-400F-A595-0D9D11850F76}" type="pres">
      <dgm:prSet presAssocID="{BF38AE9B-31A9-48A7-849D-C1AC8C17FEFA}" presName="hierRoot1" presStyleCnt="0"/>
      <dgm:spPr/>
    </dgm:pt>
    <dgm:pt modelId="{373BF07C-0C3B-47A5-BB4C-1BAD54A4A828}" type="pres">
      <dgm:prSet presAssocID="{BF38AE9B-31A9-48A7-849D-C1AC8C17FEFA}" presName="composite" presStyleCnt="0"/>
      <dgm:spPr/>
    </dgm:pt>
    <dgm:pt modelId="{97F983EB-F002-4A7D-917D-8BF6BCAE4516}" type="pres">
      <dgm:prSet presAssocID="{BF38AE9B-31A9-48A7-849D-C1AC8C17FEFA}" presName="background" presStyleLbl="node0" presStyleIdx="0" presStyleCnt="2"/>
      <dgm:spPr/>
    </dgm:pt>
    <dgm:pt modelId="{6B1834DC-D946-4FBE-9AA8-521F14FA31F9}" type="pres">
      <dgm:prSet presAssocID="{BF38AE9B-31A9-48A7-849D-C1AC8C17FEFA}" presName="text" presStyleLbl="fgAcc0" presStyleIdx="0" presStyleCnt="2">
        <dgm:presLayoutVars>
          <dgm:chPref val="3"/>
        </dgm:presLayoutVars>
      </dgm:prSet>
      <dgm:spPr/>
    </dgm:pt>
    <dgm:pt modelId="{5580DCE4-9A08-4988-9C26-3AD2E36F8D0C}" type="pres">
      <dgm:prSet presAssocID="{BF38AE9B-31A9-48A7-849D-C1AC8C17FEFA}" presName="hierChild2" presStyleCnt="0"/>
      <dgm:spPr/>
    </dgm:pt>
    <dgm:pt modelId="{3F75A27E-B411-42BF-A67C-E5A00BA8A945}" type="pres">
      <dgm:prSet presAssocID="{45E632A3-95C0-4DE2-851B-211E53B6D529}" presName="hierRoot1" presStyleCnt="0"/>
      <dgm:spPr/>
    </dgm:pt>
    <dgm:pt modelId="{FBBD760D-7031-4718-9671-0D78915E61ED}" type="pres">
      <dgm:prSet presAssocID="{45E632A3-95C0-4DE2-851B-211E53B6D529}" presName="composite" presStyleCnt="0"/>
      <dgm:spPr/>
    </dgm:pt>
    <dgm:pt modelId="{A02C1AC2-D401-4168-95E3-59F1AD280DA6}" type="pres">
      <dgm:prSet presAssocID="{45E632A3-95C0-4DE2-851B-211E53B6D529}" presName="background" presStyleLbl="node0" presStyleIdx="1" presStyleCnt="2"/>
      <dgm:spPr/>
    </dgm:pt>
    <dgm:pt modelId="{92C27339-9D04-4728-BF8B-D25D1CBE89E5}" type="pres">
      <dgm:prSet presAssocID="{45E632A3-95C0-4DE2-851B-211E53B6D529}" presName="text" presStyleLbl="fgAcc0" presStyleIdx="1" presStyleCnt="2">
        <dgm:presLayoutVars>
          <dgm:chPref val="3"/>
        </dgm:presLayoutVars>
      </dgm:prSet>
      <dgm:spPr/>
    </dgm:pt>
    <dgm:pt modelId="{950E8D26-7760-489A-AECB-46B6BBD3D345}" type="pres">
      <dgm:prSet presAssocID="{45E632A3-95C0-4DE2-851B-211E53B6D529}" presName="hierChild2" presStyleCnt="0"/>
      <dgm:spPr/>
    </dgm:pt>
  </dgm:ptLst>
  <dgm:cxnLst>
    <dgm:cxn modelId="{FC615074-A362-40CB-BD92-E904834C59D7}" type="presOf" srcId="{EEF4F34D-000C-4B71-9701-848713C76EF3}" destId="{76F040FE-B634-4EF4-AC0D-1E5397EFF54A}" srcOrd="0" destOrd="0" presId="urn:microsoft.com/office/officeart/2005/8/layout/hierarchy1"/>
    <dgm:cxn modelId="{F24BB174-8A71-48C7-A13A-52EAA49FA770}" type="presOf" srcId="{BF38AE9B-31A9-48A7-849D-C1AC8C17FEFA}" destId="{6B1834DC-D946-4FBE-9AA8-521F14FA31F9}" srcOrd="0" destOrd="0" presId="urn:microsoft.com/office/officeart/2005/8/layout/hierarchy1"/>
    <dgm:cxn modelId="{89DD07D2-0035-42A5-A922-72ED42A8D5A1}" type="presOf" srcId="{45E632A3-95C0-4DE2-851B-211E53B6D529}" destId="{92C27339-9D04-4728-BF8B-D25D1CBE89E5}" srcOrd="0" destOrd="0" presId="urn:microsoft.com/office/officeart/2005/8/layout/hierarchy1"/>
    <dgm:cxn modelId="{EA727CE2-7314-4C3E-AA00-042FD2806C0B}" srcId="{EEF4F34D-000C-4B71-9701-848713C76EF3}" destId="{BF38AE9B-31A9-48A7-849D-C1AC8C17FEFA}" srcOrd="0" destOrd="0" parTransId="{D040663A-581E-4F89-B9FC-6B16030564AA}" sibTransId="{B8F9D15F-2D14-4F50-B748-A272AAC3A049}"/>
    <dgm:cxn modelId="{55090BF3-D913-4874-9F1B-53C81F280220}" srcId="{EEF4F34D-000C-4B71-9701-848713C76EF3}" destId="{45E632A3-95C0-4DE2-851B-211E53B6D529}" srcOrd="1" destOrd="0" parTransId="{3D3594E7-8C5A-458B-AE0D-41E32D3D992D}" sibTransId="{F84C01D2-7C58-48C8-8D88-9D625B7DE042}"/>
    <dgm:cxn modelId="{FE31671C-173B-4851-8379-484DD505A936}" type="presParOf" srcId="{76F040FE-B634-4EF4-AC0D-1E5397EFF54A}" destId="{438E95B3-31D9-400F-A595-0D9D11850F76}" srcOrd="0" destOrd="0" presId="urn:microsoft.com/office/officeart/2005/8/layout/hierarchy1"/>
    <dgm:cxn modelId="{7627147D-EB80-482D-AF07-BCC4958D2627}" type="presParOf" srcId="{438E95B3-31D9-400F-A595-0D9D11850F76}" destId="{373BF07C-0C3B-47A5-BB4C-1BAD54A4A828}" srcOrd="0" destOrd="0" presId="urn:microsoft.com/office/officeart/2005/8/layout/hierarchy1"/>
    <dgm:cxn modelId="{1E9CC785-A785-428B-8180-C8EF29F42046}" type="presParOf" srcId="{373BF07C-0C3B-47A5-BB4C-1BAD54A4A828}" destId="{97F983EB-F002-4A7D-917D-8BF6BCAE4516}" srcOrd="0" destOrd="0" presId="urn:microsoft.com/office/officeart/2005/8/layout/hierarchy1"/>
    <dgm:cxn modelId="{E5393B6C-31D4-47E7-BD5E-4069A56FEC33}" type="presParOf" srcId="{373BF07C-0C3B-47A5-BB4C-1BAD54A4A828}" destId="{6B1834DC-D946-4FBE-9AA8-521F14FA31F9}" srcOrd="1" destOrd="0" presId="urn:microsoft.com/office/officeart/2005/8/layout/hierarchy1"/>
    <dgm:cxn modelId="{F317B81A-1EB1-4BD6-BA43-99F37A1D841C}" type="presParOf" srcId="{438E95B3-31D9-400F-A595-0D9D11850F76}" destId="{5580DCE4-9A08-4988-9C26-3AD2E36F8D0C}" srcOrd="1" destOrd="0" presId="urn:microsoft.com/office/officeart/2005/8/layout/hierarchy1"/>
    <dgm:cxn modelId="{BE7024E8-C3B6-41F0-804D-19AFC2B7A304}" type="presParOf" srcId="{76F040FE-B634-4EF4-AC0D-1E5397EFF54A}" destId="{3F75A27E-B411-42BF-A67C-E5A00BA8A945}" srcOrd="1" destOrd="0" presId="urn:microsoft.com/office/officeart/2005/8/layout/hierarchy1"/>
    <dgm:cxn modelId="{F80AF6D5-8D94-4518-8360-CBD413D223F8}" type="presParOf" srcId="{3F75A27E-B411-42BF-A67C-E5A00BA8A945}" destId="{FBBD760D-7031-4718-9671-0D78915E61ED}" srcOrd="0" destOrd="0" presId="urn:microsoft.com/office/officeart/2005/8/layout/hierarchy1"/>
    <dgm:cxn modelId="{30473CE4-6185-4027-9CA5-00156EBF88C6}" type="presParOf" srcId="{FBBD760D-7031-4718-9671-0D78915E61ED}" destId="{A02C1AC2-D401-4168-95E3-59F1AD280DA6}" srcOrd="0" destOrd="0" presId="urn:microsoft.com/office/officeart/2005/8/layout/hierarchy1"/>
    <dgm:cxn modelId="{1EBD583D-E484-47DA-BF9E-B6B6D7BE90F9}" type="presParOf" srcId="{FBBD760D-7031-4718-9671-0D78915E61ED}" destId="{92C27339-9D04-4728-BF8B-D25D1CBE89E5}" srcOrd="1" destOrd="0" presId="urn:microsoft.com/office/officeart/2005/8/layout/hierarchy1"/>
    <dgm:cxn modelId="{CA16F028-5521-4179-94DA-E71EBB8EA85B}" type="presParOf" srcId="{3F75A27E-B411-42BF-A67C-E5A00BA8A945}" destId="{950E8D26-7760-489A-AECB-46B6BBD3D3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983EB-F002-4A7D-917D-8BF6BCAE4516}">
      <dsp:nvSpPr>
        <dsp:cNvPr id="0" name=""/>
        <dsp:cNvSpPr/>
      </dsp:nvSpPr>
      <dsp:spPr>
        <a:xfrm>
          <a:off x="99621" y="837"/>
          <a:ext cx="4029408" cy="2558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834DC-D946-4FBE-9AA8-521F14FA31F9}">
      <dsp:nvSpPr>
        <dsp:cNvPr id="0" name=""/>
        <dsp:cNvSpPr/>
      </dsp:nvSpPr>
      <dsp:spPr>
        <a:xfrm>
          <a:off x="547333" y="426163"/>
          <a:ext cx="4029408" cy="2558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500" kern="1200" dirty="0"/>
            <a:t>يَا أَيُّهَا الَّذِينَ آمَنُوا اتَّقُوا اللَّهَ وَابْتَغُوا إِلَيْهِ الْوَسِيلَةَ </a:t>
          </a:r>
          <a:r>
            <a:rPr lang="en-US" sz="3500" kern="1200" dirty="0"/>
            <a:t> </a:t>
          </a:r>
        </a:p>
      </dsp:txBody>
      <dsp:txXfrm>
        <a:off x="622274" y="501104"/>
        <a:ext cx="3879526" cy="2408792"/>
      </dsp:txXfrm>
    </dsp:sp>
    <dsp:sp modelId="{A02C1AC2-D401-4168-95E3-59F1AD280DA6}">
      <dsp:nvSpPr>
        <dsp:cNvPr id="0" name=""/>
        <dsp:cNvSpPr/>
      </dsp:nvSpPr>
      <dsp:spPr>
        <a:xfrm>
          <a:off x="5024454" y="837"/>
          <a:ext cx="4029408" cy="2558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27339-9D04-4728-BF8B-D25D1CBE89E5}">
      <dsp:nvSpPr>
        <dsp:cNvPr id="0" name=""/>
        <dsp:cNvSpPr/>
      </dsp:nvSpPr>
      <dsp:spPr>
        <a:xfrm>
          <a:off x="5472166" y="426163"/>
          <a:ext cx="4029408" cy="2558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O you who believe! Be wary of Allah, and seek the means of approach to Him.</a:t>
          </a:r>
        </a:p>
      </dsp:txBody>
      <dsp:txXfrm>
        <a:off x="5547107" y="501104"/>
        <a:ext cx="3879526" cy="240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6b_teachers@al-Qaaim.ca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FuvSkGLsJE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F66F-0C56-4D6E-8442-3CFCBF96AD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Seeking Grace through Our Imam (</a:t>
            </a:r>
            <a:r>
              <a:rPr lang="en-US" dirty="0" err="1"/>
              <a:t>a.s.</a:t>
            </a:r>
            <a:r>
              <a:rPr lang="en-US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DE0F2-9269-4222-A248-19151C4CB9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5C Lesson 11</a:t>
            </a:r>
          </a:p>
          <a:p>
            <a:r>
              <a:rPr lang="en-US" sz="3200" dirty="0"/>
              <a:t>Pg. 58 of textbook</a:t>
            </a:r>
          </a:p>
        </p:txBody>
      </p:sp>
    </p:spTree>
    <p:extLst>
      <p:ext uri="{BB962C8B-B14F-4D97-AF65-F5344CB8AC3E}">
        <p14:creationId xmlns:p14="http://schemas.microsoft.com/office/powerpoint/2010/main" val="359409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3C88-12D9-46EA-9AFC-C5B3BC4C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b="1" dirty="0"/>
              <a:t>The ayah in the previous slide, tells us –</a:t>
            </a:r>
            <a:br>
              <a:rPr lang="en-US" sz="2800" b="1" dirty="0"/>
            </a:br>
            <a:r>
              <a:rPr lang="en-US" sz="2000" dirty="0"/>
              <a:t>1. On the Day of Judgement every person will be raised with his / her leader (imam).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2. A leader is someone whom we love, follow and have a connection with.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3.It is important for us to keep a strong connection with Imam Al-Mahdi and lead our life the way our Imam wants us to.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4. If we live our lives to keep Imam Al-Mahdi (</a:t>
            </a:r>
            <a:r>
              <a:rPr lang="en-US" sz="2000" dirty="0" err="1"/>
              <a:t>a.s.</a:t>
            </a:r>
            <a:r>
              <a:rPr lang="en-US" sz="2000" dirty="0"/>
              <a:t>) happy, then we will be in his group!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643F5-6AAC-49DE-A08F-0CF4625AA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Imam Ali </a:t>
            </a:r>
            <a:r>
              <a:rPr lang="en-US" b="1" dirty="0" err="1"/>
              <a:t>ar-Ridha</a:t>
            </a:r>
            <a:r>
              <a:rPr lang="en-US" b="1" dirty="0"/>
              <a:t> (</a:t>
            </a:r>
            <a:r>
              <a:rPr lang="en-US" b="1" dirty="0" err="1"/>
              <a:t>a.s.</a:t>
            </a:r>
            <a:r>
              <a:rPr lang="en-US" b="1" dirty="0"/>
              <a:t>) has said : </a:t>
            </a:r>
            <a:br>
              <a:rPr lang="en-US" b="1" dirty="0"/>
            </a:br>
            <a:r>
              <a:rPr lang="en-US" b="1" dirty="0"/>
              <a:t>On that day, every nation will be called along with its contemporary leader.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2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CC03-17DF-4A29-AADE-0A02B414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do list : </a:t>
            </a:r>
            <a:br>
              <a:rPr lang="en-US" dirty="0"/>
            </a:br>
            <a:r>
              <a:rPr lang="en-US" dirty="0"/>
              <a:t>1. Print out the assignment sheet</a:t>
            </a:r>
            <a:br>
              <a:rPr lang="en-US" dirty="0"/>
            </a:br>
            <a:r>
              <a:rPr lang="en-US" dirty="0"/>
              <a:t>2. Complete the assignment sheet while going through the lesson</a:t>
            </a:r>
            <a:br>
              <a:rPr lang="en-US" dirty="0"/>
            </a:br>
            <a:r>
              <a:rPr lang="en-US" dirty="0"/>
              <a:t>3. Activity #1 – match the columns</a:t>
            </a:r>
            <a:br>
              <a:rPr lang="en-US" dirty="0"/>
            </a:br>
            <a:r>
              <a:rPr lang="en-US" dirty="0"/>
              <a:t>4. Activity #2 –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Ahad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D20A9-6837-442E-8378-EE5A40185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luck and email me the 3 sheets back by Sunday March 29, 2020.</a:t>
            </a:r>
          </a:p>
          <a:p>
            <a:r>
              <a:rPr lang="en-US" dirty="0"/>
              <a:t>Please email me back on the following address: </a:t>
            </a:r>
            <a:r>
              <a:rPr lang="en-US" dirty="0">
                <a:hlinkClick r:id="rId2"/>
              </a:rPr>
              <a:t>d6b_teachers@al-Qaaim.ca</a:t>
            </a:r>
            <a:endParaRPr lang="en-US" dirty="0"/>
          </a:p>
          <a:p>
            <a:r>
              <a:rPr lang="en-US" dirty="0"/>
              <a:t>Was-</a:t>
            </a:r>
            <a:r>
              <a:rPr lang="en-US" dirty="0" err="1"/>
              <a:t>salam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2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71D94D4C-1290-4405-A774-5C4C6C4E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C21F738-3DFC-40C9-94B1-01A1ED071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EED3386-36D7-4F4D-994E-9E6BECBC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0043D61-6DBE-45FB-ADAB-FCDFF38F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1366DDD-2309-4EC1-9C3A-0EBF26711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EB4F5DF-1284-423F-9B33-04890717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AADC3C9-802C-408C-B69D-B4DFEC0F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271" y="911708"/>
            <a:ext cx="9601196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>
                <a:solidFill>
                  <a:srgbClr val="262626"/>
                </a:solidFill>
              </a:rPr>
              <a:t>Surah al </a:t>
            </a:r>
            <a:r>
              <a:rPr lang="en-US" sz="4400" dirty="0" err="1">
                <a:solidFill>
                  <a:srgbClr val="262626"/>
                </a:solidFill>
              </a:rPr>
              <a:t>Maidah</a:t>
            </a:r>
            <a:r>
              <a:rPr lang="en-US" sz="4400" dirty="0">
                <a:solidFill>
                  <a:srgbClr val="262626"/>
                </a:solidFill>
              </a:rPr>
              <a:t>, S. 5 Verse 35</a:t>
            </a:r>
            <a:br>
              <a:rPr lang="en-US" sz="4400" dirty="0">
                <a:solidFill>
                  <a:srgbClr val="262626"/>
                </a:solidFill>
              </a:rPr>
            </a:br>
            <a:endParaRPr lang="en-US" sz="4400" dirty="0">
              <a:solidFill>
                <a:srgbClr val="262626"/>
              </a:solidFill>
            </a:endParaRPr>
          </a:p>
        </p:txBody>
      </p:sp>
      <p:graphicFrame>
        <p:nvGraphicFramePr>
          <p:cNvPr id="48" name="Text Placeholder 2">
            <a:extLst>
              <a:ext uri="{FF2B5EF4-FFF2-40B4-BE49-F238E27FC236}">
                <a16:creationId xmlns:a16="http://schemas.microsoft.com/office/drawing/2014/main" id="{BF4DD6E9-4A0D-4160-9CFC-8D3D14DCF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170663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062B2C7-4003-4AB1-BE98-F8293CB42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9744" y="1500135"/>
            <a:ext cx="42862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1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1D4D-1D23-45C3-B817-91688E60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Learning Objectives</a:t>
            </a:r>
            <a:br>
              <a:rPr lang="en-US" dirty="0"/>
            </a:br>
            <a:r>
              <a:rPr lang="en-US" sz="2700" dirty="0"/>
              <a:t>1. To define the concept of </a:t>
            </a:r>
            <a:r>
              <a:rPr lang="en-US" sz="2700" dirty="0" err="1"/>
              <a:t>wasilah</a:t>
            </a:r>
            <a:r>
              <a:rPr lang="en-US" sz="2700" dirty="0"/>
              <a:t> when asking anything from Allah</a:t>
            </a:r>
            <a:br>
              <a:rPr lang="en-US" sz="2700" dirty="0"/>
            </a:br>
            <a:r>
              <a:rPr lang="en-US" sz="2700" dirty="0"/>
              <a:t>2. To explain why we should ask Allah for help with the </a:t>
            </a:r>
            <a:r>
              <a:rPr lang="en-US" sz="2700" dirty="0" err="1"/>
              <a:t>wasilah</a:t>
            </a:r>
            <a:r>
              <a:rPr lang="en-US" sz="2700" dirty="0"/>
              <a:t> of Imam Al-Mahdi (</a:t>
            </a:r>
            <a:r>
              <a:rPr lang="en-US" sz="2700" dirty="0" err="1"/>
              <a:t>a.s.</a:t>
            </a:r>
            <a:r>
              <a:rPr lang="en-US" sz="2700" dirty="0"/>
              <a:t>)</a:t>
            </a:r>
            <a:br>
              <a:rPr lang="en-US" sz="2700" dirty="0"/>
            </a:br>
            <a:r>
              <a:rPr lang="en-US" sz="2700" dirty="0"/>
              <a:t>3. To point out that every group of people will be raised with their Imam on the Day of Judgement.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49FB1-D114-4BE6-B36C-205CEC0DE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Key Words </a:t>
            </a:r>
          </a:p>
          <a:p>
            <a:r>
              <a:rPr lang="en-US" sz="2800" dirty="0" err="1"/>
              <a:t>Tawassul</a:t>
            </a:r>
            <a:r>
              <a:rPr lang="en-US" sz="2800" dirty="0"/>
              <a:t> – to seek means towards something   </a:t>
            </a:r>
          </a:p>
        </p:txBody>
      </p:sp>
    </p:spTree>
    <p:extLst>
      <p:ext uri="{BB962C8B-B14F-4D97-AF65-F5344CB8AC3E}">
        <p14:creationId xmlns:p14="http://schemas.microsoft.com/office/powerpoint/2010/main" val="72704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A774F-4528-45BA-9AC9-34520046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Wasilah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399D-B01D-4C96-9B35-5018301F1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Allah (s.w.t.) tells us that we must seek a means to come closer to Him.</a:t>
            </a:r>
          </a:p>
          <a:p>
            <a:pPr marL="0" indent="0">
              <a:buNone/>
            </a:pPr>
            <a:r>
              <a:rPr lang="en-US" sz="2000" dirty="0"/>
              <a:t>The 14 </a:t>
            </a:r>
            <a:r>
              <a:rPr lang="en-US" sz="2000" dirty="0" err="1"/>
              <a:t>Masumeen</a:t>
            </a:r>
            <a:r>
              <a:rPr lang="en-US" sz="2000" dirty="0"/>
              <a:t>  are his special representatives on this earth and He has said we can ask for our </a:t>
            </a:r>
            <a:r>
              <a:rPr lang="en-US" sz="2000" dirty="0" err="1"/>
              <a:t>hajat</a:t>
            </a:r>
            <a:r>
              <a:rPr lang="en-US" sz="2000" dirty="0"/>
              <a:t> (wishes) through his special representatives….can you name all 14 of them? (Share them with your parent / sibling.)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Today we are going to discuss how we can seek Allah’s grace and mercy through our 12</a:t>
            </a:r>
            <a:r>
              <a:rPr lang="en-US" sz="2000" baseline="30000" dirty="0"/>
              <a:t>th</a:t>
            </a:r>
            <a:r>
              <a:rPr lang="en-US" sz="2000" dirty="0"/>
              <a:t> Imam.  This is known as </a:t>
            </a:r>
            <a:r>
              <a:rPr lang="en-US" sz="2000" dirty="0" err="1"/>
              <a:t>Tawassul</a:t>
            </a:r>
            <a:r>
              <a:rPr lang="en-US" sz="2000" dirty="0"/>
              <a:t> in Arabic.  Do you remember a </a:t>
            </a:r>
            <a:r>
              <a:rPr lang="en-US" sz="2000" dirty="0" err="1"/>
              <a:t>dua</a:t>
            </a:r>
            <a:r>
              <a:rPr lang="en-US" sz="2000" dirty="0"/>
              <a:t> we read every Tuesday in which we ask Allah for help through his special representatives?  (</a:t>
            </a:r>
            <a:r>
              <a:rPr lang="en-US" sz="2000" dirty="0">
                <a:highlight>
                  <a:srgbClr val="00FFFF"/>
                </a:highlight>
              </a:rPr>
              <a:t>Write the answer down in your assignment sheet</a:t>
            </a:r>
            <a:r>
              <a:rPr lang="en-US" sz="2000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9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D593-0C57-49B2-B635-5832D21C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Although our Imam is in </a:t>
            </a:r>
            <a:r>
              <a:rPr lang="en-US" dirty="0" err="1"/>
              <a:t>ghaybah</a:t>
            </a:r>
            <a:r>
              <a:rPr lang="en-US" dirty="0"/>
              <a:t>, he still knows about us.  Imam says : We are aware of your circumstances and nothing of your affairs is concealed from us.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F65AC-E126-47E7-AB77-AD1618A09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Lets look at a few </a:t>
            </a:r>
            <a:r>
              <a:rPr lang="en-US" b="1" dirty="0" err="1"/>
              <a:t>duas</a:t>
            </a:r>
            <a:r>
              <a:rPr lang="en-US" b="1" dirty="0"/>
              <a:t> now that we can recite to ask Imam Mahdi(</a:t>
            </a:r>
            <a:r>
              <a:rPr lang="en-US" b="1" dirty="0" err="1"/>
              <a:t>a.s.</a:t>
            </a:r>
            <a:r>
              <a:rPr lang="en-US" b="1" dirty="0"/>
              <a:t>) to help us.</a:t>
            </a:r>
          </a:p>
        </p:txBody>
      </p:sp>
    </p:spTree>
    <p:extLst>
      <p:ext uri="{BB962C8B-B14F-4D97-AF65-F5344CB8AC3E}">
        <p14:creationId xmlns:p14="http://schemas.microsoft.com/office/powerpoint/2010/main" val="100504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C403-B23B-49DA-86B3-C4806FBA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 FARAJ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BAA4E-A379-4CB7-88A0-ED013B376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 2 – </a:t>
            </a:r>
          </a:p>
          <a:p>
            <a:r>
              <a:rPr lang="en-US" dirty="0"/>
              <a:t>Think about each question below, discuss with your parent and </a:t>
            </a:r>
            <a:r>
              <a:rPr lang="en-US" dirty="0">
                <a:highlight>
                  <a:srgbClr val="00FFFF"/>
                </a:highlight>
              </a:rPr>
              <a:t>write your answer in the assignment sheet. </a:t>
            </a:r>
          </a:p>
          <a:p>
            <a:endParaRPr lang="en-US" dirty="0">
              <a:highlight>
                <a:srgbClr val="00FFFF"/>
              </a:highlight>
            </a:endParaRPr>
          </a:p>
          <a:p>
            <a:r>
              <a:rPr lang="en-US" dirty="0"/>
              <a:t>What are we asking for in this </a:t>
            </a:r>
            <a:r>
              <a:rPr lang="en-US" dirty="0" err="1"/>
              <a:t>dua</a:t>
            </a:r>
            <a:r>
              <a:rPr lang="en-US" dirty="0"/>
              <a:t>?</a:t>
            </a:r>
          </a:p>
          <a:p>
            <a:r>
              <a:rPr lang="en-US" dirty="0"/>
              <a:t>We ask Allah to ease our difficulties, who else do we address in this </a:t>
            </a:r>
            <a:r>
              <a:rPr lang="en-US" dirty="0" err="1"/>
              <a:t>dua</a:t>
            </a:r>
            <a:r>
              <a:rPr lang="en-US" dirty="0"/>
              <a:t>? (Hint: Allah’s 3 special representatives)</a:t>
            </a:r>
          </a:p>
          <a:p>
            <a:r>
              <a:rPr lang="en-US" dirty="0"/>
              <a:t>Why are some statements repeated 3 times?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382C2-B4A1-4FE6-8EE1-606A7E1AC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Lets listen to the </a:t>
            </a:r>
            <a:r>
              <a:rPr lang="en-US" dirty="0" err="1"/>
              <a:t>dua</a:t>
            </a:r>
            <a:r>
              <a:rPr lang="en-US" dirty="0"/>
              <a:t> by clicking the link below: </a:t>
            </a:r>
          </a:p>
          <a:p>
            <a:r>
              <a:rPr lang="en-US" dirty="0">
                <a:hlinkClick r:id="rId2"/>
              </a:rPr>
              <a:t>https://www.youtube.com/watch?v=uFuvSkGLsJE</a:t>
            </a:r>
            <a:endParaRPr lang="en-US" dirty="0"/>
          </a:p>
          <a:p>
            <a:r>
              <a:rPr lang="en-US" dirty="0"/>
              <a:t>Make sure to read the meaning given at the bottom of the </a:t>
            </a:r>
            <a:r>
              <a:rPr lang="en-US" dirty="0" err="1"/>
              <a:t>dua</a:t>
            </a:r>
            <a:r>
              <a:rPr lang="en-US" dirty="0"/>
              <a:t>.</a:t>
            </a:r>
          </a:p>
          <a:p>
            <a:r>
              <a:rPr lang="en-US" dirty="0"/>
              <a:t>Go to Step 2….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9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C832-24DB-4EE4-B189-75328472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 IFTITAH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39B3-D5C0-41C3-BADC-D9A1AB705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err="1"/>
              <a:t>dua</a:t>
            </a:r>
            <a:r>
              <a:rPr lang="en-US" dirty="0"/>
              <a:t> discusses 3 main themes –</a:t>
            </a:r>
          </a:p>
          <a:p>
            <a:r>
              <a:rPr lang="en-US" dirty="0"/>
              <a:t>Praises of Allah</a:t>
            </a:r>
          </a:p>
          <a:p>
            <a:r>
              <a:rPr lang="en-US" dirty="0" err="1"/>
              <a:t>Salawat</a:t>
            </a:r>
            <a:r>
              <a:rPr lang="en-US" dirty="0"/>
              <a:t> upon </a:t>
            </a:r>
            <a:r>
              <a:rPr lang="en-US" dirty="0" err="1"/>
              <a:t>Rasulallah</a:t>
            </a:r>
            <a:r>
              <a:rPr lang="en-US" dirty="0"/>
              <a:t>(s.) and the </a:t>
            </a:r>
            <a:r>
              <a:rPr lang="en-US" dirty="0" err="1"/>
              <a:t>Masumeen</a:t>
            </a:r>
            <a:r>
              <a:rPr lang="en-US" dirty="0"/>
              <a:t> (</a:t>
            </a:r>
            <a:r>
              <a:rPr lang="en-US" dirty="0" err="1"/>
              <a:t>a.s.</a:t>
            </a:r>
            <a:r>
              <a:rPr lang="en-US" dirty="0"/>
              <a:t>)</a:t>
            </a:r>
          </a:p>
          <a:p>
            <a:r>
              <a:rPr lang="en-US" dirty="0"/>
              <a:t>Praying for Imam Al-Mahdi (</a:t>
            </a:r>
            <a:r>
              <a:rPr lang="en-US" dirty="0" err="1"/>
              <a:t>a.s.</a:t>
            </a:r>
            <a:r>
              <a:rPr lang="en-US" dirty="0"/>
              <a:t>) and his mission to be successful.</a:t>
            </a:r>
          </a:p>
          <a:p>
            <a:r>
              <a:rPr lang="en-US" dirty="0"/>
              <a:t>If you get a chance, read a little bit of this </a:t>
            </a:r>
            <a:r>
              <a:rPr lang="en-US" dirty="0" err="1"/>
              <a:t>dua</a:t>
            </a:r>
            <a:r>
              <a:rPr lang="en-US" dirty="0"/>
              <a:t> everyday to prepare for the month of Ramadhan.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5DEC9-02CB-41A7-9832-654321DEB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One of the treasures given to us by Imam Al-Mahdi (</a:t>
            </a:r>
            <a:r>
              <a:rPr lang="en-US" dirty="0" err="1"/>
              <a:t>a.s.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Do you remember when this </a:t>
            </a:r>
            <a:r>
              <a:rPr lang="en-US" dirty="0" err="1"/>
              <a:t>dua</a:t>
            </a:r>
            <a:r>
              <a:rPr lang="en-US" dirty="0"/>
              <a:t> is recited?</a:t>
            </a:r>
          </a:p>
          <a:p>
            <a:r>
              <a:rPr lang="en-US" dirty="0">
                <a:highlight>
                  <a:srgbClr val="00FFFF"/>
                </a:highlight>
              </a:rPr>
              <a:t>Write the answer in your assignment sheet</a:t>
            </a:r>
          </a:p>
        </p:txBody>
      </p:sp>
    </p:spTree>
    <p:extLst>
      <p:ext uri="{BB962C8B-B14F-4D97-AF65-F5344CB8AC3E}">
        <p14:creationId xmlns:p14="http://schemas.microsoft.com/office/powerpoint/2010/main" val="204311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AC26-03DB-460C-8339-60B46542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1183E-839C-4024-B1F8-2FF5E2BBF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Imam Ali </a:t>
            </a:r>
            <a:r>
              <a:rPr lang="en-US" dirty="0" err="1"/>
              <a:t>Ar-Rida</a:t>
            </a:r>
            <a:r>
              <a:rPr lang="en-US" dirty="0"/>
              <a:t> (</a:t>
            </a:r>
            <a:r>
              <a:rPr lang="en-US" dirty="0" err="1"/>
              <a:t>a.s.</a:t>
            </a:r>
            <a:r>
              <a:rPr lang="en-US" dirty="0"/>
              <a:t>) tells us that an Imam loves his people immensely, even more than their own parents!</a:t>
            </a:r>
          </a:p>
          <a:p>
            <a:endParaRPr lang="en-US" dirty="0"/>
          </a:p>
          <a:p>
            <a:r>
              <a:rPr lang="en-US" dirty="0"/>
              <a:t>Whenever we are in pain, it disturbs our Imam more than it disturbs us.   How lucky we are to have someone divine and special to look out for us.!</a:t>
            </a:r>
          </a:p>
        </p:txBody>
      </p:sp>
    </p:spTree>
    <p:extLst>
      <p:ext uri="{BB962C8B-B14F-4D97-AF65-F5344CB8AC3E}">
        <p14:creationId xmlns:p14="http://schemas.microsoft.com/office/powerpoint/2010/main" val="268131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748C-7844-49EB-84C6-ACC914C5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Imam and the Day of Judgement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990D0-FF88-419B-97CF-A877B57E7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Surat Al – </a:t>
            </a:r>
            <a:r>
              <a:rPr lang="en-US" sz="3200" dirty="0" err="1"/>
              <a:t>Isra</a:t>
            </a:r>
            <a:r>
              <a:rPr lang="en-US" sz="3200" dirty="0"/>
              <a:t> 17 Verse 71</a:t>
            </a:r>
          </a:p>
          <a:p>
            <a:pPr marL="0" indent="0" algn="ctr">
              <a:buNone/>
            </a:pPr>
            <a:r>
              <a:rPr lang="ar-AE" sz="3200" dirty="0"/>
              <a:t>يَوْمَ نَدْعُو كُلَّ أُنَاسٍ بِإِمَامِهِمْ ۖ ْ</a:t>
            </a:r>
            <a:endParaRPr lang="en-US" sz="3200" dirty="0"/>
          </a:p>
          <a:p>
            <a:pPr marL="0" indent="0" algn="ctr">
              <a:buNone/>
            </a:pPr>
            <a:r>
              <a:rPr lang="en-US" sz="2800" dirty="0"/>
              <a:t>The day We shall summon every group of people with their Imam</a:t>
            </a:r>
          </a:p>
          <a:p>
            <a:pPr marL="0" indent="0" algn="ctr">
              <a:buNone/>
            </a:pPr>
            <a:r>
              <a:rPr lang="en-US" sz="2800" dirty="0"/>
              <a:t>Think about this </a:t>
            </a:r>
            <a:r>
              <a:rPr lang="en-US" sz="2800" dirty="0" err="1"/>
              <a:t>ayat</a:t>
            </a:r>
            <a:r>
              <a:rPr lang="en-US" sz="2800" dirty="0"/>
              <a:t> for a few seconds – what do you think it means?</a:t>
            </a:r>
          </a:p>
        </p:txBody>
      </p:sp>
    </p:spTree>
    <p:extLst>
      <p:ext uri="{BB962C8B-B14F-4D97-AF65-F5344CB8AC3E}">
        <p14:creationId xmlns:p14="http://schemas.microsoft.com/office/powerpoint/2010/main" val="1355691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EEBE4558F7141825FC23487B5CBD2" ma:contentTypeVersion="16" ma:contentTypeDescription="Create a new document." ma:contentTypeScope="" ma:versionID="3144d17089fb94575cb8e251212cd995">
  <xsd:schema xmlns:xsd="http://www.w3.org/2001/XMLSchema" xmlns:xs="http://www.w3.org/2001/XMLSchema" xmlns:p="http://schemas.microsoft.com/office/2006/metadata/properties" xmlns:ns2="2e1157b2-a541-4da2-bb01-f090c72d0366" xmlns:ns3="3897caef-7371-441b-81d8-0b1622f7b96c" xmlns:ns4="a2842b47-d5c6-4772-85f2-0bb4a15ec68e" targetNamespace="http://schemas.microsoft.com/office/2006/metadata/properties" ma:root="true" ma:fieldsID="e7a8401ec3083d5948f377cdc3425fe8" ns2:_="" ns3:_="" ns4:_="">
    <xsd:import namespace="2e1157b2-a541-4da2-bb01-f090c72d0366"/>
    <xsd:import namespace="3897caef-7371-441b-81d8-0b1622f7b96c"/>
    <xsd:import namespace="a2842b47-d5c6-4772-85f2-0bb4a15ec68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157b2-a541-4da2-bb01-f090c72d036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8a53a116-a60c-4d17-9298-8743241e69e7}" ma:internalName="TaxCatchAll" ma:showField="CatchAllData" ma:web="2e1157b2-a541-4da2-bb01-f090c72d03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7caef-7371-441b-81d8-0b1622f7b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42b47-d5c6-4772-85f2-0bb4a15ec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1157b2-a541-4da2-bb01-f090c72d0366"/>
    <TaxKeywordTaxHTField xmlns="2e1157b2-a541-4da2-bb01-f090c72d0366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3BCE0137-71D2-4AD8-A89A-D2A906437D03}"/>
</file>

<file path=customXml/itemProps2.xml><?xml version="1.0" encoding="utf-8"?>
<ds:datastoreItem xmlns:ds="http://schemas.openxmlformats.org/officeDocument/2006/customXml" ds:itemID="{877B7D5D-87F2-46D9-8305-C241C8958AF9}"/>
</file>

<file path=customXml/itemProps3.xml><?xml version="1.0" encoding="utf-8"?>
<ds:datastoreItem xmlns:ds="http://schemas.openxmlformats.org/officeDocument/2006/customXml" ds:itemID="{13062B62-E475-4E4F-AF34-FAD29215DE1E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839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Seeking Grace through Our Imam (a.s.)</vt:lpstr>
      <vt:lpstr>Surah al Maidah, S. 5 Verse 35 </vt:lpstr>
      <vt:lpstr>Learning Objectives 1. To define the concept of wasilah when asking anything from Allah 2. To explain why we should ask Allah for help with the wasilah of Imam Al-Mahdi (a.s.) 3. To point out that every group of people will be raised with their Imam on the Day of Judgement.</vt:lpstr>
      <vt:lpstr>What is Wasilah?</vt:lpstr>
      <vt:lpstr>Although our Imam is in ghaybah, he still knows about us.  Imam says : We are aware of your circumstances and nothing of your affairs is concealed from us. </vt:lpstr>
      <vt:lpstr>DUA FARAJ </vt:lpstr>
      <vt:lpstr>DUA IFTITAH</vt:lpstr>
      <vt:lpstr>Did you know?</vt:lpstr>
      <vt:lpstr>Imam and the Day of Judgement</vt:lpstr>
      <vt:lpstr>The ayah in the previous slide, tells us – 1. On the Day of Judgement every person will be raised with his / her leader (imam).  2. A leader is someone whom we love, follow and have a connection with.  3.It is important for us to keep a strong connection with Imam Al-Mahdi and lead our life the way our Imam wants us to.  4. If we live our lives to keep Imam Al-Mahdi (a.s.) happy, then we will be in his group! </vt:lpstr>
      <vt:lpstr>To do list :  1. Print out the assignment sheet 2. Complete the assignment sheet while going through the lesson 3. Activity #1 – match the columns 4. Activity #2 – Dua Ahad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Seeking Grace through Our Imam (a.s.)</dc:title>
  <dc:creator>Rukhsana Merchant</dc:creator>
  <cp:lastModifiedBy>SHAHEEN JANMOHAMED</cp:lastModifiedBy>
  <cp:revision>16</cp:revision>
  <dcterms:created xsi:type="dcterms:W3CDTF">2020-03-24T12:31:38Z</dcterms:created>
  <dcterms:modified xsi:type="dcterms:W3CDTF">2020-03-29T02:16:44Z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0x010100B04EEBE4558F7141825FC23487B5CBD2</vt:lpwstr>
  </property>
</Properties>
</file>