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  <p:sldMasterId id="2147483684" r:id="rId5"/>
    <p:sldMasterId id="2147483702" r:id="rId6"/>
  </p:sldMasterIdLst>
  <p:notesMasterIdLst>
    <p:notesMasterId r:id="rId19"/>
  </p:notesMasterIdLst>
  <p:sldIdLst>
    <p:sldId id="256" r:id="rId7"/>
    <p:sldId id="257" r:id="rId8"/>
    <p:sldId id="282" r:id="rId9"/>
    <p:sldId id="278" r:id="rId10"/>
    <p:sldId id="258" r:id="rId11"/>
    <p:sldId id="279" r:id="rId12"/>
    <p:sldId id="280" r:id="rId13"/>
    <p:sldId id="281" r:id="rId14"/>
    <p:sldId id="259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40CE-87B8-448A-B7AF-54CE72206F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9EDD2-6F4A-4158-85AC-33A4968EE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3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intezar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A0CCFD-84BE-4A11-8AD7-3BFA711330E4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788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20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24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706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06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95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36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9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14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2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0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676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93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86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13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4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296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6911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3589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4517549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338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556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7295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3652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742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309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991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75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5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34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3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87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24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4EF7A7AE-F05F-4AB6-A6AF-82C47B5734E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6709BA81-D77E-4EE2-8C2F-F405C03A774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93485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1248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829DE7B-E41A-4270-BC91-0AEA00290079}" type="datetimeFigureOut">
              <a:rPr lang="en-CA" smtClean="0"/>
              <a:t>2026-03-02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9F6C755-F560-4863-9056-E6CDA3D4CC1C}" type="slidenum">
              <a:rPr lang="en-CA" smtClean="0"/>
              <a:t>‹#›</a:t>
            </a:fld>
            <a:endParaRPr lang="en-CA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261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F0B1-4777-4BE5-B0A9-3AA6E87A8F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Actively Awaiting Imam Mahdi (</a:t>
            </a:r>
            <a:r>
              <a:rPr lang="en-US" dirty="0" err="1"/>
              <a:t>a.s.</a:t>
            </a:r>
            <a:r>
              <a:rPr lang="en-US" dirty="0"/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B78CB0-FDC8-4DD4-B1AC-D824B6A95B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466058B-85A1-4BCD-BFCE-53BEF209B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33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48" name="Rectangle 47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E98E4A-4076-4A7B-A8F8-FB9F141F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PRAY FOR THE IMAM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191704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3">
            <a:extLst>
              <a:ext uri="{FF2B5EF4-FFF2-40B4-BE49-F238E27FC236}">
                <a16:creationId xmlns:a16="http://schemas.microsoft.com/office/drawing/2014/main" id="{7A1EB241-0852-428A-8A50-67737CA9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8" name="Rectangle 65">
            <a:extLst>
              <a:ext uri="{FF2B5EF4-FFF2-40B4-BE49-F238E27FC236}">
                <a16:creationId xmlns:a16="http://schemas.microsoft.com/office/drawing/2014/main" id="{7A23EDC2-E1E5-4C5D-9C74-714516AF5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Rectangle 67">
            <a:extLst>
              <a:ext uri="{FF2B5EF4-FFF2-40B4-BE49-F238E27FC236}">
                <a16:creationId xmlns:a16="http://schemas.microsoft.com/office/drawing/2014/main" id="{B2781548-0E4F-4401-A909-82EDF50DB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0" name="Rectangle 69">
            <a:extLst>
              <a:ext uri="{FF2B5EF4-FFF2-40B4-BE49-F238E27FC236}">
                <a16:creationId xmlns:a16="http://schemas.microsoft.com/office/drawing/2014/main" id="{33030110-5A0B-4476-9070-A890E1987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81" name="Rectangle 71">
            <a:extLst>
              <a:ext uri="{FF2B5EF4-FFF2-40B4-BE49-F238E27FC236}">
                <a16:creationId xmlns:a16="http://schemas.microsoft.com/office/drawing/2014/main" id="{47157DFF-BB0C-48EB-A8F6-670EF642FF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1B8ECD-6511-48F2-9CF4-B63707273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0" y="1419225"/>
            <a:ext cx="3433375" cy="2085869"/>
          </a:xfrm>
          <a:effectLst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The story of </a:t>
            </a:r>
            <a:r>
              <a:rPr lang="en-US" sz="3600" dirty="0" err="1">
                <a:solidFill>
                  <a:schemeClr val="accent1"/>
                </a:solidFill>
              </a:rPr>
              <a:t>sahl</a:t>
            </a:r>
            <a:endParaRPr lang="en-US" sz="3600" dirty="0">
              <a:solidFill>
                <a:schemeClr val="accent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1D68918-BA81-4886-8452-509A45FE0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8133" y="634618"/>
            <a:ext cx="3568031" cy="57551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880651E-3B7F-4F6F-8023-B7F3673AC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180" y="731520"/>
            <a:ext cx="3659219" cy="5672837"/>
          </a:xfrm>
          <a:prstGeom prst="rect">
            <a:avLst/>
          </a:prstGeom>
        </p:spPr>
      </p:pic>
      <p:sp>
        <p:nvSpPr>
          <p:cNvPr id="82" name="Rectangle 73">
            <a:extLst>
              <a:ext uri="{FF2B5EF4-FFF2-40B4-BE49-F238E27FC236}">
                <a16:creationId xmlns:a16="http://schemas.microsoft.com/office/drawing/2014/main" id="{34C220FE-C879-4067-A6F6-97FE7BDF54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8134" y="638173"/>
            <a:ext cx="3686129" cy="5755168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3751FD0D-F720-45C7-A5D0-94C5DDB98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0180" y="638174"/>
            <a:ext cx="3680469" cy="5755167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861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1EB241-0852-428A-8A50-67737CA93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A23EDC2-E1E5-4C5D-9C74-714516AF5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781548-0E4F-4401-A909-82EDF50DB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3030110-5A0B-4476-9070-A890E19879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8A62BB49-05AD-4D45-B17B-258C19ADB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6971A5-3C01-492A-B849-0F3A65494B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2052" y="630362"/>
            <a:ext cx="3702876" cy="5749463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44D4667-74B9-431D-AEC9-73B81BE1C8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36240" y="638175"/>
            <a:ext cx="3696153" cy="57523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CEEA58-8A0A-49CD-A16B-E4B05DD1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The STORY OF RUBZEH THE PERSIAN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3AF0272-834F-4F60-AB8A-0C04321BC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2601" y="601488"/>
            <a:ext cx="3666810" cy="5786803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4F447FB-106D-4BB6-B82F-880DB487A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4391" y="641101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D8A0B00-C23D-433F-9C32-71C5D8F7B6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714" y="638829"/>
            <a:ext cx="3695019" cy="5749463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95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56981F2-287B-4FF9-ADF9-BA62CF2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188176-E1AC-462B-ADE3-10ED2CCA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723901"/>
            <a:ext cx="10993549" cy="14287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accent1"/>
                </a:solidFill>
              </a:rPr>
              <a:t>Learning objectives</a:t>
            </a:r>
          </a:p>
        </p:txBody>
      </p:sp>
      <p:pic>
        <p:nvPicPr>
          <p:cNvPr id="4" name="Content Placeholder 3" descr="A picture containing holding, food&#10;&#10;Description automatically generated">
            <a:extLst>
              <a:ext uri="{FF2B5EF4-FFF2-40B4-BE49-F238E27FC236}">
                <a16:creationId xmlns:a16="http://schemas.microsoft.com/office/drawing/2014/main" id="{05F38567-BF94-4663-A2BB-E51A06C5AD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5457" y="2790605"/>
            <a:ext cx="10916463" cy="314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547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E96387-12F1-45E4-9322-ABBF2EE04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F421DD-DE4E-4547-A904-3F80E25E3F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985DEC-1215-4209-9708-B45CC9774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EB7086-616E-4D44-94BE-D0F763561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F115DB35-53D7-4EDC-A965-A434929617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0E9B14E-EC71-4FA9-8591-CDF8FABA7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166" y="1571535"/>
            <a:ext cx="6518800" cy="400906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B610F9C-62FE-46FC-8607-C35030B63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0DC6BF-3951-4379-A0F2-0E757161F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Key WORDS</a:t>
            </a:r>
          </a:p>
        </p:txBody>
      </p:sp>
    </p:spTree>
    <p:extLst>
      <p:ext uri="{BB962C8B-B14F-4D97-AF65-F5344CB8AC3E}">
        <p14:creationId xmlns:p14="http://schemas.microsoft.com/office/powerpoint/2010/main" val="74761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E66219-DD19-4776-A661-5538EE74F4B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48C465-90B2-4DA0-907D-B2282E67AA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451"/>
          <a:stretch/>
        </p:blipFill>
        <p:spPr>
          <a:xfrm>
            <a:off x="-3155" y="-1776"/>
            <a:ext cx="12191980" cy="68579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DB37191-1F31-4B6E-B02B-3CF8B077CF6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FD9DE10E-11E5-48B9-BE83-8F2CA7FE47E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712912" y="2125133"/>
            <a:ext cx="8736013" cy="2607734"/>
          </a:xfrm>
          <a:prstGeom prst="rect">
            <a:avLst/>
          </a:prstGeom>
          <a:solidFill>
            <a:schemeClr val="bg1">
              <a:alpha val="70000"/>
            </a:schemeClr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white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57A0E1-642D-4CB5-8947-B9DB4D31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874" y="2630131"/>
            <a:ext cx="8347076" cy="159595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dirty="0"/>
              <a:t>Contrasting two types of calling</a:t>
            </a:r>
          </a:p>
        </p:txBody>
      </p:sp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B7B16871-187B-4D11-9ABD-78880828C0DC}"/>
              </a:ext>
            </a:extLst>
          </p:cNvPr>
          <p:cNvSpPr/>
          <p:nvPr/>
        </p:nvSpPr>
        <p:spPr>
          <a:xfrm>
            <a:off x="1" y="-367645"/>
            <a:ext cx="5043340" cy="2995989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Calling the Prophet (saws) by the people of Medina</a:t>
            </a:r>
            <a:r>
              <a:rPr kumimoji="0" lang="en-C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6" name="Explosion: 8 Points 15">
            <a:extLst>
              <a:ext uri="{FF2B5EF4-FFF2-40B4-BE49-F238E27FC236}">
                <a16:creationId xmlns:a16="http://schemas.microsoft.com/office/drawing/2014/main" id="{1BE47E87-EDAF-4812-A659-D17DA8412C50}"/>
              </a:ext>
            </a:extLst>
          </p:cNvPr>
          <p:cNvSpPr/>
          <p:nvPr/>
        </p:nvSpPr>
        <p:spPr>
          <a:xfrm>
            <a:off x="7746280" y="3960829"/>
            <a:ext cx="5043340" cy="2995989"/>
          </a:xfrm>
          <a:prstGeom prst="irregularSeal1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Calling Imam Hussain (as) by the people of </a:t>
            </a:r>
            <a:r>
              <a:rPr kumimoji="0" lang="en-CA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Kufa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79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9" name="Rectangle 16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text&#10;&#10;Description automatically generated">
            <a:extLst>
              <a:ext uri="{FF2B5EF4-FFF2-40B4-BE49-F238E27FC236}">
                <a16:creationId xmlns:a16="http://schemas.microsoft.com/office/drawing/2014/main" id="{FED4EB9E-9339-4CAE-A650-14F1E7382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3" r="440"/>
          <a:stretch/>
        </p:blipFill>
        <p:spPr>
          <a:xfrm>
            <a:off x="446534" y="723899"/>
            <a:ext cx="7498616" cy="5676901"/>
          </a:xfrm>
          <a:prstGeom prst="rect">
            <a:avLst/>
          </a:prstGeom>
        </p:spPr>
      </p:pic>
      <p:sp>
        <p:nvSpPr>
          <p:cNvPr id="30" name="Rectangle 18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3DDCBB-AF04-48B7-94F5-273D76813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CONTINUED</a:t>
            </a:r>
            <a:br>
              <a:rPr lang="en-US" sz="3600" dirty="0">
                <a:solidFill>
                  <a:srgbClr val="FFFFFF"/>
                </a:solidFill>
              </a:rPr>
            </a:br>
            <a:r>
              <a:rPr lang="en-US" sz="3600" dirty="0">
                <a:solidFill>
                  <a:srgbClr val="FFFFFF"/>
                </a:solidFill>
              </a:rPr>
              <a:t>FROM PREVIOUS SLIDE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457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404549-B4DC-481C-926C-DED3EF1C5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14406"/>
            <a:ext cx="12192000" cy="624359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8FD5CD-351E-4B06-8B78-BD5102D00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2377" y="614407"/>
            <a:ext cx="3707477" cy="561177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F071D7-268C-41FC-A183-8CD44C0ED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55" y="702156"/>
            <a:ext cx="3409783" cy="1013800"/>
          </a:xfrm>
        </p:spPr>
        <p:txBody>
          <a:bodyPr>
            <a:normAutofit/>
          </a:bodyPr>
          <a:lstStyle/>
          <a:p>
            <a:r>
              <a:rPr lang="en-US" dirty="0" err="1"/>
              <a:t>INTIDHAR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C9A79B0-A43B-4FDD-BA9D-9FCE5D102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255" y="1964168"/>
            <a:ext cx="3409782" cy="4036582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Intidhar</a:t>
            </a:r>
            <a:r>
              <a:rPr lang="en-US" dirty="0">
                <a:solidFill>
                  <a:schemeClr val="bg1"/>
                </a:solidFill>
              </a:rPr>
              <a:t> means to wait.</a:t>
            </a:r>
          </a:p>
          <a:p>
            <a:r>
              <a:rPr lang="en-US" dirty="0">
                <a:solidFill>
                  <a:schemeClr val="bg1"/>
                </a:solidFill>
              </a:rPr>
              <a:t>We are actively waiting for Imam Mahdi.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E4B087B3-2BB6-49CA-AE69-2619825F9D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25" b="9612"/>
          <a:stretch/>
        </p:blipFill>
        <p:spPr>
          <a:xfrm>
            <a:off x="4305606" y="307203"/>
            <a:ext cx="7730641" cy="6243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835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6BB0B-E83D-49D8-90CC-0D4CAC31E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/>
              <a:t>What does ‘ACTIVE’  Waiting mean?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2A2327CB-1839-4A51-8B61-B95E86C56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waiting for a best friend">
            <a:extLst>
              <a:ext uri="{FF2B5EF4-FFF2-40B4-BE49-F238E27FC236}">
                <a16:creationId xmlns:a16="http://schemas.microsoft.com/office/drawing/2014/main" id="{A6D4857E-20BD-4E86-B867-FA9B377816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7" t="-485" r="-3626" b="483"/>
          <a:stretch/>
        </p:blipFill>
        <p:spPr bwMode="auto">
          <a:xfrm>
            <a:off x="657225" y="2361056"/>
            <a:ext cx="3492629" cy="364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C248C-7163-4D46-B657-A086E8517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5325" y="2180496"/>
            <a:ext cx="7105481" cy="4045683"/>
          </a:xfrm>
        </p:spPr>
        <p:txBody>
          <a:bodyPr>
            <a:normAutofit/>
          </a:bodyPr>
          <a:lstStyle/>
          <a:p>
            <a:r>
              <a:rPr lang="en-US" sz="2400" dirty="0"/>
              <a:t>Do you remember the feeling of restlessness when you are waiting for a best friend you haven’t seen in a long time? </a:t>
            </a:r>
          </a:p>
          <a:p>
            <a:r>
              <a:rPr lang="en-US" sz="2400" dirty="0"/>
              <a:t>Or how impatient we feel waiting for Eid or our birthday, looking forward for all the gifts?</a:t>
            </a:r>
          </a:p>
          <a:p>
            <a:r>
              <a:rPr lang="en-US" sz="2400" dirty="0"/>
              <a:t>Do we miss our Imam? Are we praying to see him everyday? </a:t>
            </a:r>
          </a:p>
        </p:txBody>
      </p:sp>
    </p:spTree>
    <p:extLst>
      <p:ext uri="{BB962C8B-B14F-4D97-AF65-F5344CB8AC3E}">
        <p14:creationId xmlns:p14="http://schemas.microsoft.com/office/powerpoint/2010/main" val="131925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8A52F-85EA-4C0B-962B-D9D9DD4D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9797D5-5700-4683-B30A-5B4D56CB8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856A7B9-9801-42EC-A4C9-7E22A56EF5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AD54DB8-C150-4290-85D6-F5B0262BF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79F11E2-8BA5-4C5C-AE7C-361E5EA011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DCB49B7-2BE9-4007-B623-98C8389DC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438" r="2" b="15442"/>
          <a:stretch/>
        </p:blipFill>
        <p:spPr>
          <a:xfrm>
            <a:off x="430043" y="688339"/>
            <a:ext cx="7498616" cy="5906005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7C00E1DA-EC7C-40FC-95E3-11FDCD2E4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723899"/>
            <a:ext cx="3703320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7C655E-7223-4A43-8F46-76F3AF7C6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6275" y="1419225"/>
            <a:ext cx="3081576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>
                <a:solidFill>
                  <a:srgbClr val="FFFFFF"/>
                </a:solidFill>
              </a:rPr>
              <a:t>WE CAN BE A TRUE MUNTADHIR BY: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A421166-2996-41A7-B094-AE5316F3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FDBB1B92-A3EB-43E4-8FAB-D20E8ED14C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F3972F4-FE7E-48EA-AAD8-9BE5750A66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21614E5-870B-4D5E-A43B-8FF7E53234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556605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32C98-0F38-4688-8BCA-C5AD90BFE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18C2C9-42E9-4D89-AF57-138F931AF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2BB7CF4-8A19-4FFF-BE85-DB5ABC35424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517" b="1281"/>
          <a:stretch/>
        </p:blipFill>
        <p:spPr>
          <a:xfrm>
            <a:off x="-30480" y="-1545781"/>
            <a:ext cx="12222480" cy="840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2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3F296A"/>
      </a:dk2>
      <a:lt2>
        <a:srgbClr val="EBEBEB"/>
      </a:lt2>
      <a:accent1>
        <a:srgbClr val="E84574"/>
      </a:accent1>
      <a:accent2>
        <a:srgbClr val="798FF2"/>
      </a:accent2>
      <a:accent3>
        <a:srgbClr val="95C369"/>
      </a:accent3>
      <a:accent4>
        <a:srgbClr val="EE875A"/>
      </a:accent4>
      <a:accent5>
        <a:srgbClr val="C363E8"/>
      </a:accent5>
      <a:accent6>
        <a:srgbClr val="6AADC8"/>
      </a:accent6>
      <a:hlink>
        <a:srgbClr val="FE80C7"/>
      </a:hlink>
      <a:folHlink>
        <a:srgbClr val="FBA3EC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61DDDE80-2DFA-4F2A-B66F-72059846BDAA}"/>
    </a:ext>
  </a:extLst>
</a:theme>
</file>

<file path=ppt/theme/theme3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e1157b2-a541-4da2-bb01-f090c72d0366"/>
    <TaxKeywordTaxHTField xmlns="2e1157b2-a541-4da2-bb01-f090c72d0366">
      <Terms xmlns="http://schemas.microsoft.com/office/infopath/2007/PartnerControls"/>
    </TaxKeywordTaxHTFiel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4EEBE4558F7141825FC23487B5CBD2" ma:contentTypeVersion="16" ma:contentTypeDescription="Create a new document." ma:contentTypeScope="" ma:versionID="3144d17089fb94575cb8e251212cd995">
  <xsd:schema xmlns:xsd="http://www.w3.org/2001/XMLSchema" xmlns:xs="http://www.w3.org/2001/XMLSchema" xmlns:p="http://schemas.microsoft.com/office/2006/metadata/properties" xmlns:ns2="2e1157b2-a541-4da2-bb01-f090c72d0366" xmlns:ns3="3897caef-7371-441b-81d8-0b1622f7b96c" xmlns:ns4="a2842b47-d5c6-4772-85f2-0bb4a15ec68e" targetNamespace="http://schemas.microsoft.com/office/2006/metadata/properties" ma:root="true" ma:fieldsID="e7a8401ec3083d5948f377cdc3425fe8" ns2:_="" ns3:_="" ns4:_="">
    <xsd:import namespace="2e1157b2-a541-4da2-bb01-f090c72d0366"/>
    <xsd:import namespace="3897caef-7371-441b-81d8-0b1622f7b96c"/>
    <xsd:import namespace="a2842b47-d5c6-4772-85f2-0bb4a15ec68e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SharedWithUsers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1157b2-a541-4da2-bb01-f090c72d0366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00000000-0000-0000-0000-00000000000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description="" ma:hidden="true" ma:list="{8a53a116-a60c-4d17-9298-8743241e69e7}" ma:internalName="TaxCatchAll" ma:showField="CatchAllData" ma:web="2e1157b2-a541-4da2-bb01-f090c72d036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97caef-7371-441b-81d8-0b1622f7b96c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842b47-d5c6-4772-85f2-0bb4a15ec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7A93DC7-0536-4C28-A743-0FE227876416}">
  <ds:schemaRefs>
    <ds:schemaRef ds:uri="http://schemas.microsoft.com/office/2006/metadata/properties"/>
    <ds:schemaRef ds:uri="http://schemas.microsoft.com/office/infopath/2007/PartnerControls"/>
    <ds:schemaRef ds:uri="2e1157b2-a541-4da2-bb01-f090c72d0366"/>
  </ds:schemaRefs>
</ds:datastoreItem>
</file>

<file path=customXml/itemProps2.xml><?xml version="1.0" encoding="utf-8"?>
<ds:datastoreItem xmlns:ds="http://schemas.openxmlformats.org/officeDocument/2006/customXml" ds:itemID="{E4ACB7E5-9D19-4AEC-A129-5EA5C33557F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712B664-A137-4AB0-9BD2-44C83DD9E8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1157b2-a541-4da2-bb01-f090c72d0366"/>
    <ds:schemaRef ds:uri="3897caef-7371-441b-81d8-0b1622f7b96c"/>
    <ds:schemaRef ds:uri="a2842b47-d5c6-4772-85f2-0bb4a15ec68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149</Words>
  <Application>Microsoft Office PowerPoint</Application>
  <PresentationFormat>Widescreen</PresentationFormat>
  <Paragraphs>20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Gill Sans MT</vt:lpstr>
      <vt:lpstr>Impact</vt:lpstr>
      <vt:lpstr>Wingdings 2</vt:lpstr>
      <vt:lpstr>Dividend</vt:lpstr>
      <vt:lpstr>Celestial</vt:lpstr>
      <vt:lpstr>Badge</vt:lpstr>
      <vt:lpstr>Actively Awaiting Imam Mahdi (a.s.)</vt:lpstr>
      <vt:lpstr>Learning objectives</vt:lpstr>
      <vt:lpstr>Key WORDS</vt:lpstr>
      <vt:lpstr>Contrasting two types of calling</vt:lpstr>
      <vt:lpstr>CONTINUED FROM PREVIOUS SLIDE</vt:lpstr>
      <vt:lpstr>INTIDHAR</vt:lpstr>
      <vt:lpstr>What does ‘ACTIVE’  Waiting mean?</vt:lpstr>
      <vt:lpstr>WE CAN BE A TRUE MUNTADHIR BY:</vt:lpstr>
      <vt:lpstr>PowerPoint Presentation</vt:lpstr>
      <vt:lpstr>PRAY FOR THE IMAM</vt:lpstr>
      <vt:lpstr>The story of sahl</vt:lpstr>
      <vt:lpstr>The STORY OF RUBZEH THE PERSIAN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Actively Awaiting Imam Mahdi (a.s.)</dc:title>
  <dc:creator>Fatema Bhayani</dc:creator>
  <cp:lastModifiedBy>app</cp:lastModifiedBy>
  <cp:revision>2</cp:revision>
  <dcterms:created xsi:type="dcterms:W3CDTF">2020-03-24T20:14:18Z</dcterms:created>
  <dcterms:modified xsi:type="dcterms:W3CDTF">2026-03-02T16:27:09Z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0x010100B04EEBE4558F7141825FC23487B5CBD2</vt:lpwstr>
  </property>
  <property fmtid="{D5CDD505-2E9C-101B-9397-08002B2CF9AE}" pid="3" name="TaxKeyword">
    <vt:lpwstr/>
  </property>
</Properties>
</file>