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Amatic SC" panose="020B0604020202020204" charset="-79"/>
      <p:regular r:id="rId18"/>
      <p:bold r:id="rId19"/>
    </p:embeddedFont>
    <p:embeddedFont>
      <p:font typeface="Comfortaa" panose="020B0604020202020204" charset="0"/>
      <p:regular r:id="rId20"/>
      <p:bold r:id="rId21"/>
    </p:embeddedFont>
    <p:embeddedFont>
      <p:font typeface="Source Code Pr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5AF9F-F06E-B000-D26F-AB65A13AED43}" v="50" dt="2021-02-26T11:51:21.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6605AF9F-F06E-B000-D26F-AB65A13AED43}"/>
    <pc:docChg chg="modSld">
      <pc:chgData name="Sajeeda Virani" userId="S::sajeedav@world-federation.org::20a3e56f-e822-43eb-a90b-be68ee27a775" providerId="AD" clId="Web-{6605AF9F-F06E-B000-D26F-AB65A13AED43}" dt="2021-02-26T11:51:21.584" v="42" actId="20577"/>
      <pc:docMkLst>
        <pc:docMk/>
      </pc:docMkLst>
      <pc:sldChg chg="modSp">
        <pc:chgData name="Sajeeda Virani" userId="S::sajeedav@world-federation.org::20a3e56f-e822-43eb-a90b-be68ee27a775" providerId="AD" clId="Web-{6605AF9F-F06E-B000-D26F-AB65A13AED43}" dt="2021-02-26T11:47:19.890" v="17" actId="20577"/>
        <pc:sldMkLst>
          <pc:docMk/>
          <pc:sldMk cId="0" sldId="258"/>
        </pc:sldMkLst>
        <pc:spChg chg="mod">
          <ac:chgData name="Sajeeda Virani" userId="S::sajeedav@world-federation.org::20a3e56f-e822-43eb-a90b-be68ee27a775" providerId="AD" clId="Web-{6605AF9F-F06E-B000-D26F-AB65A13AED43}" dt="2021-02-26T11:47:10.468" v="11" actId="20577"/>
          <ac:spMkLst>
            <pc:docMk/>
            <pc:sldMk cId="0" sldId="258"/>
            <ac:spMk id="70" creationId="{00000000-0000-0000-0000-000000000000}"/>
          </ac:spMkLst>
        </pc:spChg>
        <pc:spChg chg="mod">
          <ac:chgData name="Sajeeda Virani" userId="S::sajeedav@world-federation.org::20a3e56f-e822-43eb-a90b-be68ee27a775" providerId="AD" clId="Web-{6605AF9F-F06E-B000-D26F-AB65A13AED43}" dt="2021-02-26T11:47:19.890" v="17" actId="20577"/>
          <ac:spMkLst>
            <pc:docMk/>
            <pc:sldMk cId="0" sldId="258"/>
            <ac:spMk id="71" creationId="{00000000-0000-0000-0000-000000000000}"/>
          </ac:spMkLst>
        </pc:spChg>
      </pc:sldChg>
      <pc:sldChg chg="modSp">
        <pc:chgData name="Sajeeda Virani" userId="S::sajeedav@world-federation.org::20a3e56f-e822-43eb-a90b-be68ee27a775" providerId="AD" clId="Web-{6605AF9F-F06E-B000-D26F-AB65A13AED43}" dt="2021-02-26T11:49:49.331" v="24" actId="20577"/>
        <pc:sldMkLst>
          <pc:docMk/>
          <pc:sldMk cId="0" sldId="260"/>
        </pc:sldMkLst>
        <pc:spChg chg="mod">
          <ac:chgData name="Sajeeda Virani" userId="S::sajeedav@world-federation.org::20a3e56f-e822-43eb-a90b-be68ee27a775" providerId="AD" clId="Web-{6605AF9F-F06E-B000-D26F-AB65A13AED43}" dt="2021-02-26T11:47:50.563" v="20" actId="20577"/>
          <ac:spMkLst>
            <pc:docMk/>
            <pc:sldMk cId="0" sldId="260"/>
            <ac:spMk id="84" creationId="{00000000-0000-0000-0000-000000000000}"/>
          </ac:spMkLst>
        </pc:spChg>
        <pc:spChg chg="mod">
          <ac:chgData name="Sajeeda Virani" userId="S::sajeedav@world-federation.org::20a3e56f-e822-43eb-a90b-be68ee27a775" providerId="AD" clId="Web-{6605AF9F-F06E-B000-D26F-AB65A13AED43}" dt="2021-02-26T11:49:49.331" v="24" actId="20577"/>
          <ac:spMkLst>
            <pc:docMk/>
            <pc:sldMk cId="0" sldId="260"/>
            <ac:spMk id="86" creationId="{00000000-0000-0000-0000-000000000000}"/>
          </ac:spMkLst>
        </pc:spChg>
      </pc:sldChg>
      <pc:sldChg chg="modSp">
        <pc:chgData name="Sajeeda Virani" userId="S::sajeedav@world-federation.org::20a3e56f-e822-43eb-a90b-be68ee27a775" providerId="AD" clId="Web-{6605AF9F-F06E-B000-D26F-AB65A13AED43}" dt="2021-02-26T11:50:24.973" v="30" actId="20577"/>
        <pc:sldMkLst>
          <pc:docMk/>
          <pc:sldMk cId="0" sldId="262"/>
        </pc:sldMkLst>
        <pc:spChg chg="mod">
          <ac:chgData name="Sajeeda Virani" userId="S::sajeedav@world-federation.org::20a3e56f-e822-43eb-a90b-be68ee27a775" providerId="AD" clId="Web-{6605AF9F-F06E-B000-D26F-AB65A13AED43}" dt="2021-02-26T11:50:14.504" v="28" actId="20577"/>
          <ac:spMkLst>
            <pc:docMk/>
            <pc:sldMk cId="0" sldId="262"/>
            <ac:spMk id="105" creationId="{00000000-0000-0000-0000-000000000000}"/>
          </ac:spMkLst>
        </pc:spChg>
        <pc:spChg chg="mod">
          <ac:chgData name="Sajeeda Virani" userId="S::sajeedav@world-federation.org::20a3e56f-e822-43eb-a90b-be68ee27a775" providerId="AD" clId="Web-{6605AF9F-F06E-B000-D26F-AB65A13AED43}" dt="2021-02-26T11:50:08.504" v="27" actId="20577"/>
          <ac:spMkLst>
            <pc:docMk/>
            <pc:sldMk cId="0" sldId="262"/>
            <ac:spMk id="106" creationId="{00000000-0000-0000-0000-000000000000}"/>
          </ac:spMkLst>
        </pc:spChg>
        <pc:spChg chg="mod">
          <ac:chgData name="Sajeeda Virani" userId="S::sajeedav@world-federation.org::20a3e56f-e822-43eb-a90b-be68ee27a775" providerId="AD" clId="Web-{6605AF9F-F06E-B000-D26F-AB65A13AED43}" dt="2021-02-26T11:50:24.973" v="30" actId="20577"/>
          <ac:spMkLst>
            <pc:docMk/>
            <pc:sldMk cId="0" sldId="262"/>
            <ac:spMk id="107" creationId="{00000000-0000-0000-0000-000000000000}"/>
          </ac:spMkLst>
        </pc:spChg>
      </pc:sldChg>
      <pc:sldChg chg="modSp">
        <pc:chgData name="Sajeeda Virani" userId="S::sajeedav@world-federation.org::20a3e56f-e822-43eb-a90b-be68ee27a775" providerId="AD" clId="Web-{6605AF9F-F06E-B000-D26F-AB65A13AED43}" dt="2021-02-26T11:51:21.584" v="42" actId="20577"/>
        <pc:sldMkLst>
          <pc:docMk/>
          <pc:sldMk cId="0" sldId="265"/>
        </pc:sldMkLst>
        <pc:spChg chg="mod">
          <ac:chgData name="Sajeeda Virani" userId="S::sajeedav@world-federation.org::20a3e56f-e822-43eb-a90b-be68ee27a775" providerId="AD" clId="Web-{6605AF9F-F06E-B000-D26F-AB65A13AED43}" dt="2021-02-26T11:51:21.584" v="42" actId="20577"/>
          <ac:spMkLst>
            <pc:docMk/>
            <pc:sldMk cId="0" sldId="265"/>
            <ac:spMk id="1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EO34LWeZq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c6f5903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528400ca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528400ca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6f59039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6f59039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528400ca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528400ca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528400ca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528400ca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5903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Series of multiple choice questions on quizizz before this slide, yes no questions, etc.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5903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5903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Individual activity, can share their papers on camera once they are done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6f5903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6f590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with class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6f5903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6f5903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class to think about these questions, quiz questions to follow so that everyone can share an answer</a:t>
            </a:r>
            <a:endParaRPr/>
          </a:p>
          <a:p>
            <a:pPr marL="0" lvl="0" indent="0" algn="l" rtl="0">
              <a:spcBef>
                <a:spcPts val="0"/>
              </a:spcBef>
              <a:spcAft>
                <a:spcPts val="0"/>
              </a:spcAft>
              <a:buNone/>
            </a:pPr>
            <a:r>
              <a:rPr lang="en"/>
              <a:t>There is a video in the teaching guide for this part, I think we can watch it at the end if there is extra time. Link below.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https://www.youtube.com/watch?v=yEO34LWeZqc</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528400ca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528400ca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this slide quiz questions</a:t>
            </a:r>
            <a:endParaRPr/>
          </a:p>
          <a:p>
            <a:pPr marL="0" lvl="0" indent="0" algn="l" rtl="0">
              <a:spcBef>
                <a:spcPts val="0"/>
              </a:spcBef>
              <a:spcAft>
                <a:spcPts val="0"/>
              </a:spcAft>
              <a:buNone/>
            </a:pPr>
            <a:r>
              <a:rPr lang="en"/>
              <a:t>Ask them whether it is better to pray for ourselves or for others Ask them who they normally remember in their prayers. What do they normally say when they pray for others?</a:t>
            </a:r>
            <a:endParaRPr/>
          </a:p>
          <a:p>
            <a:pPr marL="0" lvl="0" indent="0" algn="l" rtl="0">
              <a:spcBef>
                <a:spcPts val="0"/>
              </a:spcBef>
              <a:spcAft>
                <a:spcPts val="0"/>
              </a:spcAft>
              <a:buNone/>
            </a:pPr>
            <a:endParaRPr/>
          </a:p>
          <a:p>
            <a:pPr marL="0" lvl="0" indent="0" algn="l" rtl="0">
              <a:spcBef>
                <a:spcPts val="0"/>
              </a:spcBef>
              <a:spcAft>
                <a:spcPts val="0"/>
              </a:spcAft>
              <a:buNone/>
            </a:pPr>
            <a:r>
              <a:rPr lang="en"/>
              <a:t>Discussion, siren means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528400ca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528400ca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3" name="Google Shape;13;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9" name="Google Shape;49;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0" name="Google Shape;20;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4" name="Google Shape;24;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1" name="Google Shape;41;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215069" y="131550"/>
            <a:ext cx="727806" cy="801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3"/>
          <p:cNvPicPr preferRelativeResize="0"/>
          <p:nvPr/>
        </p:nvPicPr>
        <p:blipFill rotWithShape="1">
          <a:blip r:embed="rId3">
            <a:alphaModFix/>
          </a:blip>
          <a:srcRect b="32152"/>
          <a:stretch/>
        </p:blipFill>
        <p:spPr>
          <a:xfrm>
            <a:off x="-62875" y="-74775"/>
            <a:ext cx="8120125" cy="3500325"/>
          </a:xfrm>
          <a:prstGeom prst="rect">
            <a:avLst/>
          </a:prstGeom>
          <a:noFill/>
          <a:ln>
            <a:noFill/>
          </a:ln>
        </p:spPr>
      </p:pic>
      <p:sp>
        <p:nvSpPr>
          <p:cNvPr id="58" name="Google Shape;58;p13"/>
          <p:cNvSpPr txBox="1">
            <a:spLocks noGrp="1"/>
          </p:cNvSpPr>
          <p:nvPr>
            <p:ph type="ctrTitle"/>
          </p:nvPr>
        </p:nvSpPr>
        <p:spPr>
          <a:xfrm>
            <a:off x="623400" y="380825"/>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Du’a</a:t>
            </a:r>
            <a:r>
              <a:rPr lang="en"/>
              <a:t> </a:t>
            </a:r>
            <a:endParaRPr/>
          </a:p>
          <a:p>
            <a:pPr marL="0" lvl="0" indent="0" algn="ctr" rtl="0">
              <a:spcBef>
                <a:spcPts val="0"/>
              </a:spcBef>
              <a:spcAft>
                <a:spcPts val="0"/>
              </a:spcAft>
              <a:buNone/>
            </a:pPr>
            <a:r>
              <a:rPr lang="en"/>
              <a:t>i ask allah for Help</a:t>
            </a:r>
            <a:endParaRPr/>
          </a:p>
        </p:txBody>
      </p:sp>
      <p:sp>
        <p:nvSpPr>
          <p:cNvPr id="59" name="Google Shape;59;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1B05</a:t>
            </a:r>
            <a:endParaRPr/>
          </a:p>
        </p:txBody>
      </p:sp>
      <p:pic>
        <p:nvPicPr>
          <p:cNvPr id="60" name="Google Shape;60;p13"/>
          <p:cNvPicPr preferRelativeResize="0"/>
          <p:nvPr/>
        </p:nvPicPr>
        <p:blipFill>
          <a:blip r:embed="rId4">
            <a:alphaModFix/>
          </a:blip>
          <a:stretch>
            <a:fillRect/>
          </a:stretch>
        </p:blipFill>
        <p:spPr>
          <a:xfrm>
            <a:off x="8057251" y="130976"/>
            <a:ext cx="923875" cy="101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80075"/>
            <a:ext cx="7472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WHICH ONE OF OUR IMAMS CAN BE CALLED THE “DU’A CHAMP”?</a:t>
            </a:r>
            <a:endParaRPr/>
          </a:p>
        </p:txBody>
      </p:sp>
      <p:sp>
        <p:nvSpPr>
          <p:cNvPr id="131" name="Google Shape;131;p22"/>
          <p:cNvSpPr txBox="1">
            <a:spLocks noGrp="1"/>
          </p:cNvSpPr>
          <p:nvPr>
            <p:ph type="body" idx="1"/>
          </p:nvPr>
        </p:nvSpPr>
        <p:spPr>
          <a:xfrm>
            <a:off x="470925" y="1389625"/>
            <a:ext cx="4018200" cy="3179400"/>
          </a:xfrm>
          <a:prstGeom prst="rect">
            <a:avLst/>
          </a:prstGeom>
        </p:spPr>
        <p:txBody>
          <a:bodyPr spcFirstLastPara="1" wrap="square" lIns="91425" tIns="91425" rIns="91425" bIns="91425" anchor="t" anchorCtr="0">
            <a:noAutofit/>
          </a:bodyPr>
          <a:lstStyle/>
          <a:p>
            <a:pPr marL="0" indent="0">
              <a:buNone/>
            </a:pPr>
            <a:r>
              <a:rPr lang="en" sz="1800" dirty="0">
                <a:solidFill>
                  <a:srgbClr val="000000"/>
                </a:solidFill>
              </a:rPr>
              <a:t>Imam Zayn al-Abidin (a) wrote a </a:t>
            </a:r>
            <a:r>
              <a:rPr lang="en" sz="1800" dirty="0" err="1">
                <a:solidFill>
                  <a:srgbClr val="000000"/>
                </a:solidFill>
              </a:rPr>
              <a:t>du’a</a:t>
            </a:r>
            <a:r>
              <a:rPr lang="en" sz="1800" dirty="0">
                <a:solidFill>
                  <a:srgbClr val="000000"/>
                </a:solidFill>
              </a:rPr>
              <a:t> book with </a:t>
            </a:r>
            <a:r>
              <a:rPr lang="en" sz="1800" dirty="0" err="1">
                <a:solidFill>
                  <a:srgbClr val="000000"/>
                </a:solidFill>
              </a:rPr>
              <a:t>du’as</a:t>
            </a:r>
            <a:r>
              <a:rPr lang="en" sz="1800" dirty="0">
                <a:solidFill>
                  <a:srgbClr val="000000"/>
                </a:solidFill>
              </a:rPr>
              <a:t> for everything! </a:t>
            </a:r>
            <a:endParaRPr sz="1800">
              <a:solidFill>
                <a:srgbClr val="000000"/>
              </a:solidFill>
            </a:endParaRPr>
          </a:p>
          <a:p>
            <a:pPr marL="0" lvl="0" indent="0" algn="l" rtl="0">
              <a:spcBef>
                <a:spcPts val="1600"/>
              </a:spcBef>
              <a:spcAft>
                <a:spcPts val="0"/>
              </a:spcAft>
              <a:buNone/>
            </a:pPr>
            <a:r>
              <a:rPr lang="en" sz="1800" dirty="0" err="1">
                <a:solidFill>
                  <a:srgbClr val="000000"/>
                </a:solidFill>
              </a:rPr>
              <a:t>Du’as</a:t>
            </a:r>
            <a:r>
              <a:rPr lang="en" sz="1800" dirty="0">
                <a:solidFill>
                  <a:srgbClr val="000000"/>
                </a:solidFill>
              </a:rPr>
              <a:t> for each day of the week to </a:t>
            </a:r>
            <a:r>
              <a:rPr lang="en" sz="1800" dirty="0" err="1">
                <a:solidFill>
                  <a:srgbClr val="000000"/>
                </a:solidFill>
              </a:rPr>
              <a:t>du’as</a:t>
            </a:r>
            <a:r>
              <a:rPr lang="en" sz="1800" dirty="0">
                <a:solidFill>
                  <a:srgbClr val="000000"/>
                </a:solidFill>
              </a:rPr>
              <a:t> for angels.</a:t>
            </a:r>
            <a:endParaRPr sz="1800" dirty="0">
              <a:solidFill>
                <a:srgbClr val="000000"/>
              </a:solidFill>
            </a:endParaRPr>
          </a:p>
          <a:p>
            <a:pPr marL="0" indent="0">
              <a:spcBef>
                <a:spcPts val="1600"/>
              </a:spcBef>
              <a:spcAft>
                <a:spcPts val="1600"/>
              </a:spcAft>
              <a:buNone/>
            </a:pPr>
            <a:r>
              <a:rPr lang="en" sz="1800" dirty="0">
                <a:solidFill>
                  <a:srgbClr val="000000"/>
                </a:solidFill>
              </a:rPr>
              <a:t>Have you ever prayed for the angels? </a:t>
            </a:r>
            <a:endParaRPr sz="1800">
              <a:solidFill>
                <a:srgbClr val="000000"/>
              </a:solidFill>
            </a:endParaRPr>
          </a:p>
        </p:txBody>
      </p:sp>
      <p:pic>
        <p:nvPicPr>
          <p:cNvPr id="132" name="Google Shape;132;p22"/>
          <p:cNvPicPr preferRelativeResize="0"/>
          <p:nvPr/>
        </p:nvPicPr>
        <p:blipFill>
          <a:blip r:embed="rId3">
            <a:alphaModFix/>
          </a:blip>
          <a:stretch>
            <a:fillRect/>
          </a:stretch>
        </p:blipFill>
        <p:spPr>
          <a:xfrm>
            <a:off x="5435125" y="1035775"/>
            <a:ext cx="2808000" cy="38610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5015250" y="136175"/>
            <a:ext cx="3981900" cy="126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Du’a for lots of Thawab (reward)</a:t>
            </a:r>
            <a:endParaRPr sz="3600"/>
          </a:p>
        </p:txBody>
      </p:sp>
      <p:sp>
        <p:nvSpPr>
          <p:cNvPr id="138" name="Google Shape;138;p23"/>
          <p:cNvSpPr txBox="1">
            <a:spLocks noGrp="1"/>
          </p:cNvSpPr>
          <p:nvPr>
            <p:ph type="body" idx="1"/>
          </p:nvPr>
        </p:nvSpPr>
        <p:spPr>
          <a:xfrm>
            <a:off x="5015250" y="1473250"/>
            <a:ext cx="39819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50">
                <a:solidFill>
                  <a:srgbClr val="222222"/>
                </a:solidFill>
                <a:highlight>
                  <a:srgbClr val="FFFFFF"/>
                </a:highlight>
                <a:latin typeface="Arial"/>
                <a:ea typeface="Arial"/>
                <a:cs typeface="Arial"/>
                <a:sym typeface="Arial"/>
              </a:rPr>
              <a:t>اللهم صل علی محمد و آل محمد</a:t>
            </a:r>
            <a:endParaRPr sz="3000"/>
          </a:p>
        </p:txBody>
      </p:sp>
      <p:sp>
        <p:nvSpPr>
          <p:cNvPr id="139" name="Google Shape;139;p23"/>
          <p:cNvSpPr txBox="1">
            <a:spLocks noGrp="1"/>
          </p:cNvSpPr>
          <p:nvPr>
            <p:ph type="body" idx="1"/>
          </p:nvPr>
        </p:nvSpPr>
        <p:spPr>
          <a:xfrm>
            <a:off x="4943875" y="2275499"/>
            <a:ext cx="3981900" cy="81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50">
                <a:solidFill>
                  <a:srgbClr val="222222"/>
                </a:solidFill>
                <a:highlight>
                  <a:srgbClr val="FFFFFF"/>
                </a:highlight>
                <a:latin typeface="Arial"/>
                <a:ea typeface="Arial"/>
                <a:cs typeface="Arial"/>
                <a:sym typeface="Arial"/>
              </a:rPr>
              <a:t>Allāhumm-a Ṣall-i 'Alā Muḥammad-in Wa Al-i Muḥammad</a:t>
            </a:r>
            <a:endParaRPr sz="2900" b="1"/>
          </a:p>
        </p:txBody>
      </p:sp>
      <p:sp>
        <p:nvSpPr>
          <p:cNvPr id="140" name="Google Shape;140;p23"/>
          <p:cNvSpPr txBox="1">
            <a:spLocks noGrp="1"/>
          </p:cNvSpPr>
          <p:nvPr>
            <p:ph type="body" idx="1"/>
          </p:nvPr>
        </p:nvSpPr>
        <p:spPr>
          <a:xfrm>
            <a:off x="5015250" y="3088504"/>
            <a:ext cx="3981900" cy="10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We pray for Allah to </a:t>
            </a:r>
            <a:r>
              <a:rPr lang="en" sz="1600" b="1">
                <a:solidFill>
                  <a:srgbClr val="FF9900"/>
                </a:solidFill>
              </a:rPr>
              <a:t>shower blessings on the Rasulullah (s) and his family</a:t>
            </a:r>
            <a:r>
              <a:rPr lang="en" sz="1600" b="1"/>
              <a:t> and in return Allah gives us </a:t>
            </a:r>
            <a:r>
              <a:rPr lang="en" sz="1600" b="1">
                <a:solidFill>
                  <a:srgbClr val="FF9900"/>
                </a:solidFill>
              </a:rPr>
              <a:t>so much thawab and lots and lots of blessings too!</a:t>
            </a:r>
            <a:endParaRPr sz="1400">
              <a:solidFill>
                <a:srgbClr val="FF9900"/>
              </a:solidFill>
            </a:endParaRPr>
          </a:p>
        </p:txBody>
      </p:sp>
      <p:pic>
        <p:nvPicPr>
          <p:cNvPr id="141" name="Google Shape;141;p23"/>
          <p:cNvPicPr preferRelativeResize="0"/>
          <p:nvPr/>
        </p:nvPicPr>
        <p:blipFill rotWithShape="1">
          <a:blip r:embed="rId3">
            <a:alphaModFix/>
          </a:blip>
          <a:srcRect l="25043"/>
          <a:stretch/>
        </p:blipFill>
        <p:spPr>
          <a:xfrm>
            <a:off x="0" y="0"/>
            <a:ext cx="49438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rotWithShape="1">
          <a:blip r:embed="rId3">
            <a:alphaModFix/>
          </a:blip>
          <a:srcRect l="50906" t="32753" r="9264" b="47975"/>
          <a:stretch/>
        </p:blipFill>
        <p:spPr>
          <a:xfrm>
            <a:off x="1173612" y="304800"/>
            <a:ext cx="6796776" cy="2112500"/>
          </a:xfrm>
          <a:prstGeom prst="rect">
            <a:avLst/>
          </a:prstGeom>
          <a:noFill/>
          <a:ln>
            <a:noFill/>
          </a:ln>
        </p:spPr>
      </p:pic>
      <p:sp>
        <p:nvSpPr>
          <p:cNvPr id="147" name="Google Shape;147;p24"/>
          <p:cNvSpPr txBox="1">
            <a:spLocks noGrp="1"/>
          </p:cNvSpPr>
          <p:nvPr>
            <p:ph type="title"/>
          </p:nvPr>
        </p:nvSpPr>
        <p:spPr>
          <a:xfrm>
            <a:off x="1173650" y="2754000"/>
            <a:ext cx="6796800" cy="2044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a:solidFill>
                  <a:srgbClr val="FF9900"/>
                </a:solidFill>
                <a:latin typeface="Source Code Pro"/>
                <a:ea typeface="Source Code Pro"/>
                <a:cs typeface="Source Code Pro"/>
                <a:sym typeface="Source Code Pro"/>
              </a:rPr>
              <a:t>Allah promises us “ud‘uni astajiblakum. Call Me, I will answer you” </a:t>
            </a:r>
            <a:endParaRPr sz="1900">
              <a:solidFill>
                <a:srgbClr val="FF9900"/>
              </a:solidFill>
              <a:latin typeface="Source Code Pro"/>
              <a:ea typeface="Source Code Pro"/>
              <a:cs typeface="Source Code Pro"/>
              <a:sym typeface="Source Code Pro"/>
            </a:endParaRPr>
          </a:p>
          <a:p>
            <a:pPr marL="0" lvl="0" indent="0" algn="l" rtl="0">
              <a:lnSpc>
                <a:spcPct val="115000"/>
              </a:lnSpc>
              <a:spcBef>
                <a:spcPts val="1600"/>
              </a:spcBef>
              <a:spcAft>
                <a:spcPts val="1600"/>
              </a:spcAft>
              <a:buNone/>
            </a:pPr>
            <a:r>
              <a:rPr lang="en" sz="1900">
                <a:solidFill>
                  <a:srgbClr val="FF9900"/>
                </a:solidFill>
                <a:latin typeface="Source Code Pro"/>
                <a:ea typeface="Source Code Pro"/>
                <a:cs typeface="Source Code Pro"/>
                <a:sym typeface="Source Code Pro"/>
              </a:rPr>
              <a:t>If Allah promises something, he keeps 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l="50550" t="32969" r="9141" b="26730"/>
          <a:stretch/>
        </p:blipFill>
        <p:spPr>
          <a:xfrm>
            <a:off x="565125" y="511325"/>
            <a:ext cx="7670600" cy="4313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rPr>
              <a:t>Allah's line is never busy!</a:t>
            </a:r>
            <a:endParaRPr>
              <a:solidFill>
                <a:srgbClr val="FF9900"/>
              </a:solidFill>
            </a:endParaRPr>
          </a:p>
        </p:txBody>
      </p:sp>
      <p:sp>
        <p:nvSpPr>
          <p:cNvPr id="71" name="Google Shape;71;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indent="0">
              <a:buNone/>
            </a:pPr>
            <a:r>
              <a:rPr lang="en" dirty="0"/>
              <a:t>No matter how many people call on Allah, He </a:t>
            </a:r>
            <a:r>
              <a:rPr lang="en" b="1" dirty="0">
                <a:solidFill>
                  <a:srgbClr val="FF9900"/>
                </a:solidFill>
              </a:rPr>
              <a:t>listens</a:t>
            </a:r>
            <a:r>
              <a:rPr lang="en" dirty="0"/>
              <a:t> to everyone! No matter how many people </a:t>
            </a:r>
            <a:r>
              <a:rPr lang="en" b="1" dirty="0">
                <a:solidFill>
                  <a:srgbClr val="FF9900"/>
                </a:solidFill>
              </a:rPr>
              <a:t>around the world</a:t>
            </a:r>
            <a:r>
              <a:rPr lang="en" dirty="0"/>
              <a:t> call on Him, He hears them all!</a:t>
            </a:r>
            <a:endParaRPr lang="en-US" dirty="0"/>
          </a:p>
          <a:p>
            <a:pPr marL="0" lvl="0" indent="0" algn="l" rtl="0">
              <a:spcBef>
                <a:spcPts val="1600"/>
              </a:spcBef>
              <a:spcAft>
                <a:spcPts val="0"/>
              </a:spcAft>
              <a:buNone/>
            </a:pPr>
            <a:endParaRPr/>
          </a:p>
          <a:p>
            <a:pPr marL="0" indent="0">
              <a:spcBef>
                <a:spcPts val="1600"/>
              </a:spcBef>
              <a:buNone/>
            </a:pPr>
            <a:r>
              <a:rPr lang="en" dirty="0"/>
              <a:t>He hears even when we just </a:t>
            </a:r>
            <a:r>
              <a:rPr lang="en" b="1" dirty="0">
                <a:solidFill>
                  <a:srgbClr val="FF9900"/>
                </a:solidFill>
              </a:rPr>
              <a:t>think</a:t>
            </a:r>
            <a:r>
              <a:rPr lang="en" dirty="0"/>
              <a:t> something in our head. </a:t>
            </a:r>
            <a:endParaRPr/>
          </a:p>
          <a:p>
            <a:pPr marL="0" lvl="0" indent="0" algn="l" rtl="0">
              <a:spcBef>
                <a:spcPts val="1600"/>
              </a:spcBef>
              <a:spcAft>
                <a:spcPts val="1600"/>
              </a:spcAft>
              <a:buNone/>
            </a:pPr>
            <a:r>
              <a:rPr lang="en" dirty="0"/>
              <a:t>He knows what we are thinking and </a:t>
            </a:r>
            <a:r>
              <a:rPr lang="en" b="1" dirty="0">
                <a:solidFill>
                  <a:srgbClr val="FF9900"/>
                </a:solidFill>
              </a:rPr>
              <a:t>feeling</a:t>
            </a:r>
            <a:r>
              <a:rPr lang="en" dirty="0"/>
              <a:t> all the time!</a:t>
            </a:r>
            <a:endParaRPr dirty="0"/>
          </a:p>
        </p:txBody>
      </p:sp>
      <p:pic>
        <p:nvPicPr>
          <p:cNvPr id="72" name="Google Shape;72;p15"/>
          <p:cNvPicPr preferRelativeResize="0"/>
          <p:nvPr/>
        </p:nvPicPr>
        <p:blipFill>
          <a:blip r:embed="rId3">
            <a:alphaModFix/>
          </a:blip>
          <a:stretch>
            <a:fillRect/>
          </a:stretch>
        </p:blipFill>
        <p:spPr>
          <a:xfrm>
            <a:off x="4572000" y="1965450"/>
            <a:ext cx="1224450" cy="1039250"/>
          </a:xfrm>
          <a:prstGeom prst="rect">
            <a:avLst/>
          </a:prstGeom>
          <a:noFill/>
          <a:ln>
            <a:noFill/>
          </a:ln>
        </p:spPr>
      </p:pic>
      <p:pic>
        <p:nvPicPr>
          <p:cNvPr id="73" name="Google Shape;73;p15"/>
          <p:cNvPicPr preferRelativeResize="0"/>
          <p:nvPr/>
        </p:nvPicPr>
        <p:blipFill>
          <a:blip r:embed="rId4">
            <a:alphaModFix/>
          </a:blip>
          <a:stretch>
            <a:fillRect/>
          </a:stretch>
        </p:blipFill>
        <p:spPr>
          <a:xfrm>
            <a:off x="5993494" y="3853877"/>
            <a:ext cx="1224450" cy="1140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900"/>
              <a:t>As-Samiu</a:t>
            </a:r>
            <a:endParaRPr sz="8900"/>
          </a:p>
          <a:p>
            <a:pPr marL="0" lvl="0" indent="0" algn="ctr" rtl="0">
              <a:spcBef>
                <a:spcPts val="0"/>
              </a:spcBef>
              <a:spcAft>
                <a:spcPts val="0"/>
              </a:spcAft>
              <a:buNone/>
            </a:pPr>
            <a:r>
              <a:rPr lang="en" sz="3200">
                <a:solidFill>
                  <a:srgbClr val="FF9900"/>
                </a:solidFill>
                <a:latin typeface="Comfortaa"/>
                <a:ea typeface="Comfortaa"/>
                <a:cs typeface="Comfortaa"/>
                <a:sym typeface="Comfortaa"/>
              </a:rPr>
              <a:t>He hears everything</a:t>
            </a:r>
            <a:endParaRPr sz="3200">
              <a:solidFill>
                <a:srgbClr val="FF990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65500" y="167000"/>
            <a:ext cx="4045200" cy="171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9900"/>
                </a:solidFill>
              </a:rPr>
              <a:t>Mind Map Activity</a:t>
            </a:r>
            <a:endParaRPr>
              <a:solidFill>
                <a:srgbClr val="FF9900"/>
              </a:solidFill>
            </a:endParaRPr>
          </a:p>
        </p:txBody>
      </p:sp>
      <p:sp>
        <p:nvSpPr>
          <p:cNvPr id="84" name="Google Shape;84;p17"/>
          <p:cNvSpPr txBox="1">
            <a:spLocks noGrp="1"/>
          </p:cNvSpPr>
          <p:nvPr>
            <p:ph type="subTitle" idx="1"/>
          </p:nvPr>
        </p:nvSpPr>
        <p:spPr>
          <a:xfrm>
            <a:off x="265500" y="1745702"/>
            <a:ext cx="4045200" cy="244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0000"/>
                </a:solidFill>
              </a:rPr>
              <a:t>On a blank piece of paper, create a mind map. In the middle write the name of Allah - As Samiu</a:t>
            </a:r>
            <a:endParaRPr dirty="0">
              <a:solidFill>
                <a:srgbClr val="000000"/>
              </a:solidFill>
            </a:endParaRPr>
          </a:p>
          <a:p>
            <a:pPr marL="0" lvl="0" indent="0" algn="ctr" rtl="0">
              <a:spcBef>
                <a:spcPts val="0"/>
              </a:spcBef>
              <a:spcAft>
                <a:spcPts val="0"/>
              </a:spcAft>
              <a:buNone/>
            </a:pPr>
            <a:r>
              <a:rPr lang="en" dirty="0">
                <a:solidFill>
                  <a:srgbClr val="000000"/>
                </a:solidFill>
              </a:rPr>
              <a:t>Around it, write or draw all of the ways we can talk to Allah</a:t>
            </a:r>
          </a:p>
        </p:txBody>
      </p:sp>
      <p:sp>
        <p:nvSpPr>
          <p:cNvPr id="85" name="Google Shape;85;p17"/>
          <p:cNvSpPr txBox="1"/>
          <p:nvPr/>
        </p:nvSpPr>
        <p:spPr>
          <a:xfrm>
            <a:off x="4776300" y="333525"/>
            <a:ext cx="4045200" cy="551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HOW DO WE TALK TO ALLAH?</a:t>
            </a:r>
            <a:endParaRPr sz="2100">
              <a:latin typeface="Source Code Pro"/>
              <a:ea typeface="Source Code Pro"/>
              <a:cs typeface="Source Code Pro"/>
              <a:sym typeface="Source Code Pro"/>
            </a:endParaRPr>
          </a:p>
        </p:txBody>
      </p:sp>
      <p:sp>
        <p:nvSpPr>
          <p:cNvPr id="86" name="Google Shape;86;p17"/>
          <p:cNvSpPr/>
          <p:nvPr/>
        </p:nvSpPr>
        <p:spPr>
          <a:xfrm>
            <a:off x="5564700" y="1877300"/>
            <a:ext cx="2468400" cy="12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t>AS SAMEEU</a:t>
            </a:r>
            <a:endParaRPr sz="1600" b="1" dirty="0"/>
          </a:p>
          <a:p>
            <a:pPr marL="0" lvl="0" indent="0" algn="ctr" rtl="0">
              <a:spcBef>
                <a:spcPts val="0"/>
              </a:spcBef>
              <a:spcAft>
                <a:spcPts val="0"/>
              </a:spcAft>
              <a:buNone/>
            </a:pPr>
            <a:r>
              <a:rPr lang="en" sz="1600" b="1" dirty="0"/>
              <a:t>The All Hearing</a:t>
            </a:r>
            <a:endParaRPr sz="1600" b="1" dirty="0"/>
          </a:p>
        </p:txBody>
      </p:sp>
      <p:sp>
        <p:nvSpPr>
          <p:cNvPr id="87" name="Google Shape;87;p17"/>
          <p:cNvSpPr txBox="1"/>
          <p:nvPr/>
        </p:nvSpPr>
        <p:spPr>
          <a:xfrm>
            <a:off x="6154025" y="3678300"/>
            <a:ext cx="14580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Thinking in our mind</a:t>
            </a:r>
            <a:endParaRPr>
              <a:latin typeface="Source Code Pro"/>
              <a:ea typeface="Source Code Pro"/>
              <a:cs typeface="Source Code Pro"/>
              <a:sym typeface="Source Code Pro"/>
            </a:endParaRPr>
          </a:p>
        </p:txBody>
      </p:sp>
      <p:cxnSp>
        <p:nvCxnSpPr>
          <p:cNvPr id="88" name="Google Shape;88;p17"/>
          <p:cNvCxnSpPr>
            <a:stCxn id="86" idx="4"/>
            <a:endCxn id="87" idx="0"/>
          </p:cNvCxnSpPr>
          <p:nvPr/>
        </p:nvCxnSpPr>
        <p:spPr>
          <a:xfrm>
            <a:off x="6798900" y="3105800"/>
            <a:ext cx="84000" cy="572400"/>
          </a:xfrm>
          <a:prstGeom prst="straightConnector1">
            <a:avLst/>
          </a:prstGeom>
          <a:noFill/>
          <a:ln w="19050" cap="flat" cmpd="sng">
            <a:solidFill>
              <a:srgbClr val="000000"/>
            </a:solidFill>
            <a:prstDash val="solid"/>
            <a:round/>
            <a:headEnd type="none" w="med" len="med"/>
            <a:tailEnd type="triangle" w="med" len="med"/>
          </a:ln>
        </p:spPr>
      </p:cxnSp>
      <p:cxnSp>
        <p:nvCxnSpPr>
          <p:cNvPr id="89" name="Google Shape;89;p17"/>
          <p:cNvCxnSpPr>
            <a:stCxn id="86" idx="0"/>
          </p:cNvCxnSpPr>
          <p:nvPr/>
        </p:nvCxnSpPr>
        <p:spPr>
          <a:xfrm rot="10800000" flipH="1">
            <a:off x="6798900" y="1401200"/>
            <a:ext cx="273600" cy="476100"/>
          </a:xfrm>
          <a:prstGeom prst="straightConnector1">
            <a:avLst/>
          </a:prstGeom>
          <a:noFill/>
          <a:ln w="19050" cap="flat" cmpd="sng">
            <a:solidFill>
              <a:srgbClr val="000000"/>
            </a:solidFill>
            <a:prstDash val="solid"/>
            <a:round/>
            <a:headEnd type="none" w="med" len="med"/>
            <a:tailEnd type="triangle" w="med" len="med"/>
          </a:ln>
        </p:spPr>
      </p:cxnSp>
      <p:sp>
        <p:nvSpPr>
          <p:cNvPr id="90" name="Google Shape;90;p17"/>
          <p:cNvSpPr txBox="1"/>
          <p:nvPr/>
        </p:nvSpPr>
        <p:spPr>
          <a:xfrm>
            <a:off x="6798900" y="1110100"/>
            <a:ext cx="1217100" cy="3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In sajdah</a:t>
            </a:r>
            <a:endParaRPr>
              <a:latin typeface="Source Code Pro"/>
              <a:ea typeface="Source Code Pro"/>
              <a:cs typeface="Source Code Pro"/>
              <a:sym typeface="Source Code Pro"/>
            </a:endParaRPr>
          </a:p>
        </p:txBody>
      </p:sp>
      <p:cxnSp>
        <p:nvCxnSpPr>
          <p:cNvPr id="91" name="Google Shape;91;p17"/>
          <p:cNvCxnSpPr>
            <a:stCxn id="86" idx="1"/>
          </p:cNvCxnSpPr>
          <p:nvPr/>
        </p:nvCxnSpPr>
        <p:spPr>
          <a:xfrm rot="10800000">
            <a:off x="5534089" y="1607810"/>
            <a:ext cx="392100" cy="449400"/>
          </a:xfrm>
          <a:prstGeom prst="straightConnector1">
            <a:avLst/>
          </a:prstGeom>
          <a:noFill/>
          <a:ln w="19050" cap="flat" cmpd="sng">
            <a:solidFill>
              <a:srgbClr val="000000"/>
            </a:solidFill>
            <a:prstDash val="solid"/>
            <a:round/>
            <a:headEnd type="none" w="med" len="med"/>
            <a:tailEnd type="triangle" w="med" len="med"/>
          </a:ln>
        </p:spPr>
      </p:cxnSp>
      <p:cxnSp>
        <p:nvCxnSpPr>
          <p:cNvPr id="92" name="Google Shape;92;p17"/>
          <p:cNvCxnSpPr>
            <a:stCxn id="86" idx="3"/>
          </p:cNvCxnSpPr>
          <p:nvPr/>
        </p:nvCxnSpPr>
        <p:spPr>
          <a:xfrm flipH="1">
            <a:off x="5442289" y="2925890"/>
            <a:ext cx="483900" cy="415800"/>
          </a:xfrm>
          <a:prstGeom prst="straightConnector1">
            <a:avLst/>
          </a:prstGeom>
          <a:noFill/>
          <a:ln w="19050" cap="flat" cmpd="sng">
            <a:solidFill>
              <a:srgbClr val="000000"/>
            </a:solidFill>
            <a:prstDash val="solid"/>
            <a:round/>
            <a:headEnd type="none" w="med" len="med"/>
            <a:tailEnd type="triangle" w="med" len="med"/>
          </a:ln>
        </p:spPr>
      </p:cxnSp>
      <p:cxnSp>
        <p:nvCxnSpPr>
          <p:cNvPr id="93" name="Google Shape;93;p17"/>
          <p:cNvCxnSpPr>
            <a:stCxn id="86" idx="5"/>
          </p:cNvCxnSpPr>
          <p:nvPr/>
        </p:nvCxnSpPr>
        <p:spPr>
          <a:xfrm>
            <a:off x="7671611" y="2925890"/>
            <a:ext cx="618000" cy="461700"/>
          </a:xfrm>
          <a:prstGeom prst="straightConnector1">
            <a:avLst/>
          </a:prstGeom>
          <a:noFill/>
          <a:ln w="19050" cap="flat" cmpd="sng">
            <a:solidFill>
              <a:srgbClr val="000000"/>
            </a:solidFill>
            <a:prstDash val="solid"/>
            <a:round/>
            <a:headEnd type="none" w="med" len="med"/>
            <a:tailEnd type="triangle" w="med" len="med"/>
          </a:ln>
        </p:spPr>
      </p:cxnSp>
      <p:pic>
        <p:nvPicPr>
          <p:cNvPr id="94" name="Google Shape;94;p17"/>
          <p:cNvPicPr preferRelativeResize="0"/>
          <p:nvPr/>
        </p:nvPicPr>
        <p:blipFill>
          <a:blip r:embed="rId3">
            <a:alphaModFix/>
          </a:blip>
          <a:stretch>
            <a:fillRect/>
          </a:stretch>
        </p:blipFill>
        <p:spPr>
          <a:xfrm>
            <a:off x="146225" y="4052275"/>
            <a:ext cx="894725" cy="98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34700" y="991875"/>
            <a:ext cx="3201600" cy="26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is this?</a:t>
            </a:r>
            <a:endParaRPr/>
          </a:p>
          <a:p>
            <a:pPr marL="0" lvl="0" indent="0" algn="l" rtl="0">
              <a:spcBef>
                <a:spcPts val="0"/>
              </a:spcBef>
              <a:spcAft>
                <a:spcPts val="0"/>
              </a:spcAft>
              <a:buNone/>
            </a:pPr>
            <a:endParaRPr/>
          </a:p>
          <a:p>
            <a:pPr marL="0" lvl="0" indent="0" algn="l" rtl="0">
              <a:spcBef>
                <a:spcPts val="0"/>
              </a:spcBef>
              <a:spcAft>
                <a:spcPts val="0"/>
              </a:spcAft>
              <a:buNone/>
            </a:pPr>
            <a:r>
              <a:rPr lang="en"/>
              <a:t>What does he do?</a:t>
            </a:r>
            <a:endParaRPr/>
          </a:p>
          <a:p>
            <a:pPr marL="0" lvl="0" indent="0" algn="l" rtl="0">
              <a:spcBef>
                <a:spcPts val="0"/>
              </a:spcBef>
              <a:spcAft>
                <a:spcPts val="0"/>
              </a:spcAft>
              <a:buNone/>
            </a:pPr>
            <a:endParaRPr/>
          </a:p>
          <a:p>
            <a:pPr marL="0" lvl="0" indent="0" algn="l" rtl="0">
              <a:spcBef>
                <a:spcPts val="0"/>
              </a:spcBef>
              <a:spcAft>
                <a:spcPts val="0"/>
              </a:spcAft>
              <a:buNone/>
            </a:pPr>
            <a:r>
              <a:rPr lang="en"/>
              <a:t>What are his superpowers?</a:t>
            </a:r>
            <a:endParaRPr/>
          </a:p>
        </p:txBody>
      </p:sp>
      <p:pic>
        <p:nvPicPr>
          <p:cNvPr id="100" name="Google Shape;100;p18"/>
          <p:cNvPicPr preferRelativeResize="0"/>
          <p:nvPr/>
        </p:nvPicPr>
        <p:blipFill>
          <a:blip r:embed="rId3">
            <a:alphaModFix/>
          </a:blip>
          <a:stretch>
            <a:fillRect/>
          </a:stretch>
        </p:blipFill>
        <p:spPr>
          <a:xfrm>
            <a:off x="3696950" y="152400"/>
            <a:ext cx="4214459"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87600" y="515675"/>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about our </a:t>
            </a:r>
            <a:r>
              <a:rPr lang="en" dirty="0" err="1"/>
              <a:t>Masumin</a:t>
            </a:r>
            <a:r>
              <a:rPr lang="en" dirty="0"/>
              <a:t> (a)?</a:t>
            </a:r>
            <a:endParaRPr dirty="0"/>
          </a:p>
        </p:txBody>
      </p:sp>
      <p:sp>
        <p:nvSpPr>
          <p:cNvPr id="106" name="Google Shape;106;p19"/>
          <p:cNvSpPr txBox="1">
            <a:spLocks noGrp="1"/>
          </p:cNvSpPr>
          <p:nvPr>
            <p:ph type="subTitle" idx="1"/>
          </p:nvPr>
        </p:nvSpPr>
        <p:spPr>
          <a:xfrm>
            <a:off x="265500" y="2332450"/>
            <a:ext cx="4045200" cy="235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000000"/>
                </a:solidFill>
              </a:rPr>
              <a:t>Who did Imam Ali (a) or </a:t>
            </a:r>
            <a:r>
              <a:rPr lang="en" sz="2300" dirty="0" err="1">
                <a:solidFill>
                  <a:srgbClr val="000000"/>
                </a:solidFill>
              </a:rPr>
              <a:t>Rasulullah</a:t>
            </a:r>
            <a:r>
              <a:rPr lang="en" sz="2300" dirty="0">
                <a:solidFill>
                  <a:srgbClr val="000000"/>
                </a:solidFill>
              </a:rPr>
              <a:t> (s) or any of our other </a:t>
            </a:r>
            <a:r>
              <a:rPr lang="en" sz="2300" dirty="0" err="1">
                <a:solidFill>
                  <a:srgbClr val="000000"/>
                </a:solidFill>
              </a:rPr>
              <a:t>Masumin</a:t>
            </a:r>
            <a:r>
              <a:rPr lang="en" sz="2300" dirty="0">
                <a:solidFill>
                  <a:srgbClr val="000000"/>
                </a:solidFill>
              </a:rPr>
              <a:t> (a) </a:t>
            </a:r>
            <a:r>
              <a:rPr lang="en" sz="2300" b="1" dirty="0">
                <a:solidFill>
                  <a:srgbClr val="FF9900"/>
                </a:solidFill>
              </a:rPr>
              <a:t>call out when they were in need</a:t>
            </a:r>
            <a:r>
              <a:rPr lang="en" sz="2300" dirty="0">
                <a:solidFill>
                  <a:srgbClr val="000000"/>
                </a:solidFill>
              </a:rPr>
              <a:t>?</a:t>
            </a:r>
            <a:endParaRPr sz="2300" dirty="0">
              <a:solidFill>
                <a:srgbClr val="000000"/>
              </a:solidFill>
            </a:endParaRPr>
          </a:p>
        </p:txBody>
      </p:sp>
      <p:sp>
        <p:nvSpPr>
          <p:cNvPr id="107" name="Google Shape;107;p19"/>
          <p:cNvSpPr txBox="1"/>
          <p:nvPr/>
        </p:nvSpPr>
        <p:spPr>
          <a:xfrm>
            <a:off x="5445150" y="163875"/>
            <a:ext cx="30000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400" b="1" dirty="0">
                <a:solidFill>
                  <a:schemeClr val="accent1"/>
                </a:solidFill>
                <a:latin typeface="Amatic SC"/>
                <a:ea typeface="Amatic SC"/>
                <a:cs typeface="Amatic SC"/>
                <a:sym typeface="Amatic SC"/>
              </a:rPr>
              <a:t>What are Allah’s superpowers?</a:t>
            </a:r>
            <a:endParaRPr dirty="0">
              <a:solidFill>
                <a:schemeClr val="accent1"/>
              </a:solidFill>
            </a:endParaRPr>
          </a:p>
        </p:txBody>
      </p:sp>
      <p:sp>
        <p:nvSpPr>
          <p:cNvPr id="108" name="Google Shape;108;p19"/>
          <p:cNvSpPr/>
          <p:nvPr/>
        </p:nvSpPr>
        <p:spPr>
          <a:xfrm>
            <a:off x="5086300" y="2801950"/>
            <a:ext cx="3547500" cy="18255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5513225" y="3119250"/>
            <a:ext cx="3000000" cy="9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Who will you call out to when you are in need?</a:t>
            </a:r>
            <a:endParaRPr sz="2000">
              <a:latin typeface="Source Code Pro"/>
              <a:ea typeface="Source Code Pro"/>
              <a:cs typeface="Source Code Pro"/>
              <a:sym typeface="Source Code Pro"/>
            </a:endParaRPr>
          </a:p>
        </p:txBody>
      </p:sp>
      <p:pic>
        <p:nvPicPr>
          <p:cNvPr id="110" name="Google Shape;110;p19"/>
          <p:cNvPicPr preferRelativeResize="0"/>
          <p:nvPr/>
        </p:nvPicPr>
        <p:blipFill>
          <a:blip r:embed="rId3">
            <a:alphaModFix/>
          </a:blip>
          <a:stretch>
            <a:fillRect/>
          </a:stretch>
        </p:blipFill>
        <p:spPr>
          <a:xfrm>
            <a:off x="3082450" y="726275"/>
            <a:ext cx="1398300" cy="139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57600" y="4186750"/>
            <a:ext cx="2808000" cy="755700"/>
          </a:xfrm>
          <a:prstGeom prst="rect">
            <a:avLst/>
          </a:prstGeom>
          <a:solidFill>
            <a:srgbClr val="FFFFFF"/>
          </a:solidFill>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What does the </a:t>
            </a:r>
            <a:r>
              <a:rPr lang="en" sz="3900">
                <a:solidFill>
                  <a:srgbClr val="FF9900"/>
                </a:solidFill>
                <a:highlight>
                  <a:srgbClr val="FFFFFF"/>
                </a:highlight>
              </a:rPr>
              <a:t>siren</a:t>
            </a:r>
            <a:r>
              <a:rPr lang="en">
                <a:highlight>
                  <a:srgbClr val="FFFFFF"/>
                </a:highlight>
              </a:rPr>
              <a:t> on an ambulance represent?</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Have you ever </a:t>
            </a:r>
            <a:r>
              <a:rPr lang="en" sz="3700">
                <a:solidFill>
                  <a:srgbClr val="FF9900"/>
                </a:solidFill>
                <a:highlight>
                  <a:srgbClr val="FFFFFF"/>
                </a:highlight>
              </a:rPr>
              <a:t>prayed</a:t>
            </a:r>
            <a:r>
              <a:rPr lang="en">
                <a:highlight>
                  <a:srgbClr val="FFFFFF"/>
                </a:highlight>
              </a:rPr>
              <a:t> for the person in the Ambulance when you </a:t>
            </a:r>
            <a:r>
              <a:rPr lang="en" sz="3700">
                <a:solidFill>
                  <a:srgbClr val="FF9900"/>
                </a:solidFill>
                <a:highlight>
                  <a:srgbClr val="FFFFFF"/>
                </a:highlight>
              </a:rPr>
              <a:t>heard</a:t>
            </a:r>
            <a:r>
              <a:rPr lang="en" sz="3700">
                <a:highlight>
                  <a:srgbClr val="FFFFFF"/>
                </a:highlight>
              </a:rPr>
              <a:t> </a:t>
            </a:r>
            <a:r>
              <a:rPr lang="en">
                <a:highlight>
                  <a:srgbClr val="FFFFFF"/>
                </a:highlight>
              </a:rPr>
              <a:t>the siren?</a:t>
            </a:r>
            <a:endParaRPr>
              <a:highlight>
                <a:srgbClr val="FFFFFF"/>
              </a:highlight>
            </a:endParaRPr>
          </a:p>
        </p:txBody>
      </p:sp>
      <p:pic>
        <p:nvPicPr>
          <p:cNvPr id="116" name="Google Shape;116;p20"/>
          <p:cNvPicPr preferRelativeResize="0"/>
          <p:nvPr/>
        </p:nvPicPr>
        <p:blipFill>
          <a:blip r:embed="rId3">
            <a:alphaModFix/>
          </a:blip>
          <a:stretch>
            <a:fillRect/>
          </a:stretch>
        </p:blipFill>
        <p:spPr>
          <a:xfrm>
            <a:off x="5001200" y="1355350"/>
            <a:ext cx="3899575" cy="3571200"/>
          </a:xfrm>
          <a:prstGeom prst="rect">
            <a:avLst/>
          </a:prstGeom>
          <a:noFill/>
          <a:ln>
            <a:noFill/>
          </a:ln>
        </p:spPr>
      </p:pic>
      <p:pic>
        <p:nvPicPr>
          <p:cNvPr id="117" name="Google Shape;117;p20"/>
          <p:cNvPicPr preferRelativeResize="0"/>
          <p:nvPr/>
        </p:nvPicPr>
        <p:blipFill>
          <a:blip r:embed="rId4">
            <a:alphaModFix/>
          </a:blip>
          <a:stretch>
            <a:fillRect/>
          </a:stretch>
        </p:blipFill>
        <p:spPr>
          <a:xfrm>
            <a:off x="3217850" y="100600"/>
            <a:ext cx="2471150" cy="247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448250" y="425000"/>
            <a:ext cx="6152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Dua we recite for people who are Ill or in Difficulty</a:t>
            </a:r>
            <a:endParaRPr/>
          </a:p>
        </p:txBody>
      </p:sp>
      <p:sp>
        <p:nvSpPr>
          <p:cNvPr id="123" name="Google Shape;123;p21"/>
          <p:cNvSpPr txBox="1">
            <a:spLocks noGrp="1"/>
          </p:cNvSpPr>
          <p:nvPr>
            <p:ph type="body" idx="1"/>
          </p:nvPr>
        </p:nvSpPr>
        <p:spPr>
          <a:xfrm>
            <a:off x="311700" y="1389600"/>
            <a:ext cx="8000700" cy="75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950">
                <a:solidFill>
                  <a:srgbClr val="FF9900"/>
                </a:solidFill>
                <a:latin typeface="Arial"/>
                <a:ea typeface="Arial"/>
                <a:cs typeface="Arial"/>
                <a:sym typeface="Arial"/>
              </a:rPr>
              <a:t>أَمَّن يُجِيبُ الْمُضْطَرَّ إِذَا دَعَاهُ وَيَكْشِفُ السُّوءَ</a:t>
            </a:r>
            <a:endParaRPr sz="2900">
              <a:solidFill>
                <a:srgbClr val="FF9900"/>
              </a:solidFill>
            </a:endParaRPr>
          </a:p>
        </p:txBody>
      </p:sp>
      <p:sp>
        <p:nvSpPr>
          <p:cNvPr id="124" name="Google Shape;124;p21"/>
          <p:cNvSpPr txBox="1"/>
          <p:nvPr/>
        </p:nvSpPr>
        <p:spPr>
          <a:xfrm>
            <a:off x="311700" y="2354200"/>
            <a:ext cx="8425500" cy="11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Du’a is a special secret gift you give someone. It is a secret gift between you and Allah (swt) and a secret gift to that person!</a:t>
            </a:r>
            <a:endParaRPr sz="1800">
              <a:latin typeface="Source Code Pro"/>
              <a:ea typeface="Source Code Pro"/>
              <a:cs typeface="Source Code Pro"/>
              <a:sym typeface="Source Code Pro"/>
            </a:endParaRPr>
          </a:p>
        </p:txBody>
      </p:sp>
      <p:pic>
        <p:nvPicPr>
          <p:cNvPr id="125" name="Google Shape;125;p21"/>
          <p:cNvPicPr preferRelativeResize="0"/>
          <p:nvPr/>
        </p:nvPicPr>
        <p:blipFill>
          <a:blip r:embed="rId3">
            <a:alphaModFix/>
          </a:blip>
          <a:stretch>
            <a:fillRect/>
          </a:stretch>
        </p:blipFill>
        <p:spPr>
          <a:xfrm>
            <a:off x="2327200" y="2974175"/>
            <a:ext cx="4541626" cy="21693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6" ma:contentTypeDescription="Create a new document." ma:contentTypeScope="" ma:versionID="3144d17089fb94575cb8e251212cd995">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e7a8401ec3083d5948f377cdc3425fe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922C1-23F8-4CE1-A00C-660CBDD6FC41}">
  <ds:schemaRefs>
    <ds:schemaRef ds:uri="http://schemas.microsoft.com/office/2006/metadata/properties"/>
    <ds:schemaRef ds:uri="http://schemas.microsoft.com/office/infopath/2007/PartnerControls"/>
    <ds:schemaRef ds:uri="2e1157b2-a541-4da2-bb01-f090c72d0366"/>
  </ds:schemaRefs>
</ds:datastoreItem>
</file>

<file path=customXml/itemProps2.xml><?xml version="1.0" encoding="utf-8"?>
<ds:datastoreItem xmlns:ds="http://schemas.openxmlformats.org/officeDocument/2006/customXml" ds:itemID="{15647F3D-359C-4BF7-BC93-8BBCA8FF94DB}">
  <ds:schemaRefs>
    <ds:schemaRef ds:uri="http://schemas.microsoft.com/sharepoint/v3/contenttype/forms"/>
  </ds:schemaRefs>
</ds:datastoreItem>
</file>

<file path=customXml/itemProps3.xml><?xml version="1.0" encoding="utf-8"?>
<ds:datastoreItem xmlns:ds="http://schemas.openxmlformats.org/officeDocument/2006/customXml" ds:itemID="{0C6165C4-57C3-4A6B-B692-322E452E6EB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Beach Day</vt:lpstr>
      <vt:lpstr>Du’a  i ask allah for Help</vt:lpstr>
      <vt:lpstr>PowerPoint Presentation</vt:lpstr>
      <vt:lpstr>Allah's line is never busy!</vt:lpstr>
      <vt:lpstr>As-Samiu He hears everything</vt:lpstr>
      <vt:lpstr>Mind Map Activity</vt:lpstr>
      <vt:lpstr>Who is this?  What does he do?  What are his superpowers?</vt:lpstr>
      <vt:lpstr>What about our Masumin (a)?</vt:lpstr>
      <vt:lpstr>What does the siren on an ambulance represent?   Have you ever prayed for the person in the Ambulance when you heard the siren?</vt:lpstr>
      <vt:lpstr>Dua we recite for people who are Ill or in Difficulty</vt:lpstr>
      <vt:lpstr>WHICH ONE OF OUR IMAMS CAN BE CALLED THE “DU’A CHAMP”?</vt:lpstr>
      <vt:lpstr>Du’a for lots of Thawab (reward)</vt:lpstr>
      <vt:lpstr>Allah promises us “ud‘uni astajiblakum. Call Me, I will answer you”  If Allah promises something, he keeps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  i ask allah for Help</dc:title>
  <cp:revision>18</cp:revision>
  <dcterms:modified xsi:type="dcterms:W3CDTF">2021-02-26T11:51:22Z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