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56" d="100"/>
          <a:sy n="56" d="100"/>
        </p:scale>
        <p:origin x="90" y="1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6F92-ABE7-4777-9DC2-0E3BFAC862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47FEA0-340F-479B-81B5-0822F14D8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E2C635-3979-4305-BDBC-2145EEA9EE30}"/>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5" name="Footer Placeholder 4">
            <a:extLst>
              <a:ext uri="{FF2B5EF4-FFF2-40B4-BE49-F238E27FC236}">
                <a16:creationId xmlns:a16="http://schemas.microsoft.com/office/drawing/2014/main" id="{AAFF3E2F-A4B2-48A2-BC95-E73159F419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79D42B-8880-4C9C-A1FC-6242C3AE0D78}"/>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265789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C84B-A0B6-4610-B6A2-9B9905FC37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5FA348-8400-48C1-B5F5-DB5C5ECC5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5B38B6-6F28-4B95-A459-F28B2E07855A}"/>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5" name="Footer Placeholder 4">
            <a:extLst>
              <a:ext uri="{FF2B5EF4-FFF2-40B4-BE49-F238E27FC236}">
                <a16:creationId xmlns:a16="http://schemas.microsoft.com/office/drawing/2014/main" id="{D2AEAC98-DD08-47E6-86DF-1EF96DB9F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51ECD9-B82C-4021-BDC6-CF46DEFB6D6A}"/>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111535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10F8D9-3529-4577-A618-1C98DD041C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4B157D-2BBD-46C8-AA41-E0482980E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30BC5-5617-439C-B92F-CD001A3E491A}"/>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5" name="Footer Placeholder 4">
            <a:extLst>
              <a:ext uri="{FF2B5EF4-FFF2-40B4-BE49-F238E27FC236}">
                <a16:creationId xmlns:a16="http://schemas.microsoft.com/office/drawing/2014/main" id="{C8B6FCC7-FADD-47B5-9252-EE65DF0C0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B04184-5C77-479A-B468-44CC9E7AACA1}"/>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29134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23C2-F612-43B4-AFB8-CCC4F4439C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4FCD6D-B319-4316-AB6F-E14E51C946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DD605-9B98-46EE-B758-090E0380A6DE}"/>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5" name="Footer Placeholder 4">
            <a:extLst>
              <a:ext uri="{FF2B5EF4-FFF2-40B4-BE49-F238E27FC236}">
                <a16:creationId xmlns:a16="http://schemas.microsoft.com/office/drawing/2014/main" id="{C441C328-0CCE-4007-8A86-279E889BB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C2051C-9D0A-4DA6-9665-6660DD47FCFF}"/>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150106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38EC-A2DF-45A9-869C-DF691F523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2D8B7E-86EC-4267-A16F-C0663D67C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704799-0A18-4C41-B398-231956C20DD9}"/>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5" name="Footer Placeholder 4">
            <a:extLst>
              <a:ext uri="{FF2B5EF4-FFF2-40B4-BE49-F238E27FC236}">
                <a16:creationId xmlns:a16="http://schemas.microsoft.com/office/drawing/2014/main" id="{948F7D91-6A3F-4153-94A3-CC01ED2FE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7E98D5-4C16-4502-9957-49F8B19A0D8B}"/>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70435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EA8E-2B7C-47DA-812E-15F83D3CDD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DBE8D4-DFAE-4F2C-9556-233CDAF6A3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228037-0C22-4BCB-9D31-2FB289C9BC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DBC629-15EA-4FD3-A007-CC5AF6598B08}"/>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6" name="Footer Placeholder 5">
            <a:extLst>
              <a:ext uri="{FF2B5EF4-FFF2-40B4-BE49-F238E27FC236}">
                <a16:creationId xmlns:a16="http://schemas.microsoft.com/office/drawing/2014/main" id="{7742325F-A27F-4B57-8129-9862AEB80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605C54-9F8D-40F8-A183-690FEF4A6301}"/>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374223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5F89-851B-4437-8A5E-695F0E4029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B9B7DC-5588-4B16-AF93-528DCF70E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AF51A1-D794-410D-9840-F2FECA5652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11C10A-5DA7-42EF-B7E1-C9C6A962D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5D16CA-FA40-4D9B-B383-B6C50A4A8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8B7CC0-CE24-4FB6-AD8C-EC0469EDC187}"/>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8" name="Footer Placeholder 7">
            <a:extLst>
              <a:ext uri="{FF2B5EF4-FFF2-40B4-BE49-F238E27FC236}">
                <a16:creationId xmlns:a16="http://schemas.microsoft.com/office/drawing/2014/main" id="{E25AF04A-7F20-4CA9-9EC9-10A1EA8AA6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9CF757-485B-49D3-872D-0CB144CEA856}"/>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382339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0825-A1CB-4277-A788-726DE1B859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F5015A-783B-4D38-85D3-2903729BE657}"/>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4" name="Footer Placeholder 3">
            <a:extLst>
              <a:ext uri="{FF2B5EF4-FFF2-40B4-BE49-F238E27FC236}">
                <a16:creationId xmlns:a16="http://schemas.microsoft.com/office/drawing/2014/main" id="{7C92CC29-29E8-4A27-B58D-F29CBE1CAF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D70F4F-8FB4-4456-B524-E4DB977E6FDA}"/>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48224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5D3D4-F06E-4B77-A783-AA18AE6949B9}"/>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3" name="Footer Placeholder 2">
            <a:extLst>
              <a:ext uri="{FF2B5EF4-FFF2-40B4-BE49-F238E27FC236}">
                <a16:creationId xmlns:a16="http://schemas.microsoft.com/office/drawing/2014/main" id="{18F26EF5-D583-458A-8590-845117B69A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83A1C-8BF4-436A-A9CC-7909C0E3EF67}"/>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302161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8FB8-89C6-445F-8E3D-A1829910F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0949F8-B528-4ACE-A0C1-251F773F1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0004C0-782B-4B9D-B8AF-62559E97A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B384ED-F928-4AF7-8D2B-CA435AB737F1}"/>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6" name="Footer Placeholder 5">
            <a:extLst>
              <a:ext uri="{FF2B5EF4-FFF2-40B4-BE49-F238E27FC236}">
                <a16:creationId xmlns:a16="http://schemas.microsoft.com/office/drawing/2014/main" id="{33DFF55D-8420-4651-87BD-78263E6E41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66204-C998-40DC-B46F-F9C68CF8F18F}"/>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364253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9185-7B9F-4252-9140-AE25E0A33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8186C9-0370-4C87-8A20-20E1C2555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3EA649-822F-49F1-97CD-4A90C5244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EFF7E-D908-42D1-ACB3-0C81F7B61BAE}"/>
              </a:ext>
            </a:extLst>
          </p:cNvPr>
          <p:cNvSpPr>
            <a:spLocks noGrp="1"/>
          </p:cNvSpPr>
          <p:nvPr>
            <p:ph type="dt" sz="half" idx="10"/>
          </p:nvPr>
        </p:nvSpPr>
        <p:spPr/>
        <p:txBody>
          <a:bodyPr/>
          <a:lstStyle/>
          <a:p>
            <a:fld id="{F1EC1FE4-0477-4059-B5EA-9DA3DB79DF0B}" type="datetimeFigureOut">
              <a:rPr lang="en-GB" smtClean="0"/>
              <a:t>10/09/2020</a:t>
            </a:fld>
            <a:endParaRPr lang="en-GB"/>
          </a:p>
        </p:txBody>
      </p:sp>
      <p:sp>
        <p:nvSpPr>
          <p:cNvPr id="6" name="Footer Placeholder 5">
            <a:extLst>
              <a:ext uri="{FF2B5EF4-FFF2-40B4-BE49-F238E27FC236}">
                <a16:creationId xmlns:a16="http://schemas.microsoft.com/office/drawing/2014/main" id="{E43DDFC6-B48B-48D2-83F3-B377B44ACA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4C583D-A541-4368-95E3-3E70EF20CEB4}"/>
              </a:ext>
            </a:extLst>
          </p:cNvPr>
          <p:cNvSpPr>
            <a:spLocks noGrp="1"/>
          </p:cNvSpPr>
          <p:nvPr>
            <p:ph type="sldNum" sz="quarter" idx="12"/>
          </p:nvPr>
        </p:nvSpPr>
        <p:spPr/>
        <p:txBody>
          <a:bodyPr/>
          <a:lstStyle/>
          <a:p>
            <a:fld id="{1B2906D5-E1E2-4F65-8AA5-7DE5149FE38B}" type="slidenum">
              <a:rPr lang="en-GB" smtClean="0"/>
              <a:t>‹#›</a:t>
            </a:fld>
            <a:endParaRPr lang="en-GB"/>
          </a:p>
        </p:txBody>
      </p:sp>
    </p:spTree>
    <p:extLst>
      <p:ext uri="{BB962C8B-B14F-4D97-AF65-F5344CB8AC3E}">
        <p14:creationId xmlns:p14="http://schemas.microsoft.com/office/powerpoint/2010/main" val="89458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D56C7-98A6-4466-8128-E4BB0A7F9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8A7C65-82FF-44FE-9B39-98C64990E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748E0-E337-4141-914E-3C6B3A998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C1FE4-0477-4059-B5EA-9DA3DB79DF0B}" type="datetimeFigureOut">
              <a:rPr lang="en-GB" smtClean="0"/>
              <a:t>10/09/2020</a:t>
            </a:fld>
            <a:endParaRPr lang="en-GB"/>
          </a:p>
        </p:txBody>
      </p:sp>
      <p:sp>
        <p:nvSpPr>
          <p:cNvPr id="5" name="Footer Placeholder 4">
            <a:extLst>
              <a:ext uri="{FF2B5EF4-FFF2-40B4-BE49-F238E27FC236}">
                <a16:creationId xmlns:a16="http://schemas.microsoft.com/office/drawing/2014/main" id="{470F6602-13D5-48D1-9E03-9632F77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A15B96-B790-4498-8DF3-158CE1E85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906D5-E1E2-4F65-8AA5-7DE5149FE38B}" type="slidenum">
              <a:rPr lang="en-GB" smtClean="0"/>
              <a:t>‹#›</a:t>
            </a:fld>
            <a:endParaRPr lang="en-GB"/>
          </a:p>
        </p:txBody>
      </p:sp>
    </p:spTree>
    <p:extLst>
      <p:ext uri="{BB962C8B-B14F-4D97-AF65-F5344CB8AC3E}">
        <p14:creationId xmlns:p14="http://schemas.microsoft.com/office/powerpoint/2010/main" val="316312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ngall.com/mother-png/download/25041"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C3E6-C6F9-4C80-A975-C2CCC069B5CB}"/>
              </a:ext>
            </a:extLst>
          </p:cNvPr>
          <p:cNvSpPr>
            <a:spLocks noGrp="1"/>
          </p:cNvSpPr>
          <p:nvPr>
            <p:ph type="ctrTitle"/>
          </p:nvPr>
        </p:nvSpPr>
        <p:spPr/>
        <p:txBody>
          <a:bodyPr/>
          <a:lstStyle/>
          <a:p>
            <a:r>
              <a:rPr lang="en-GB" b="1" u="sng" dirty="0">
                <a:latin typeface="Arial Black" panose="020B0A04020102020204" pitchFamily="34" charset="0"/>
              </a:rPr>
              <a:t>NABI ISA AND SAYYIDAH MARYAM</a:t>
            </a:r>
          </a:p>
        </p:txBody>
      </p:sp>
      <p:sp>
        <p:nvSpPr>
          <p:cNvPr id="3" name="Subtitle 2">
            <a:extLst>
              <a:ext uri="{FF2B5EF4-FFF2-40B4-BE49-F238E27FC236}">
                <a16:creationId xmlns:a16="http://schemas.microsoft.com/office/drawing/2014/main" id="{10B7919B-C785-47A9-8C6B-5F3C759120EB}"/>
              </a:ext>
            </a:extLst>
          </p:cNvPr>
          <p:cNvSpPr>
            <a:spLocks noGrp="1"/>
          </p:cNvSpPr>
          <p:nvPr>
            <p:ph type="subTitle" idx="1"/>
          </p:nvPr>
        </p:nvSpPr>
        <p:spPr>
          <a:xfrm>
            <a:off x="1524000" y="3812874"/>
            <a:ext cx="9144000" cy="1444925"/>
          </a:xfrm>
        </p:spPr>
        <p:txBody>
          <a:bodyPr/>
          <a:lstStyle/>
          <a:p>
            <a:r>
              <a:rPr lang="en-GB" dirty="0">
                <a:latin typeface="Arial Black" panose="020B0A04020102020204" pitchFamily="34" charset="0"/>
              </a:rPr>
              <a:t>MODULE 2A </a:t>
            </a:r>
          </a:p>
          <a:p>
            <a:r>
              <a:rPr lang="en-GB" dirty="0">
                <a:latin typeface="Arial Black" panose="020B0A04020102020204" pitchFamily="34" charset="0"/>
              </a:rPr>
              <a:t>LESSON 6</a:t>
            </a:r>
          </a:p>
        </p:txBody>
      </p:sp>
    </p:spTree>
    <p:extLst>
      <p:ext uri="{BB962C8B-B14F-4D97-AF65-F5344CB8AC3E}">
        <p14:creationId xmlns:p14="http://schemas.microsoft.com/office/powerpoint/2010/main" val="304937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7D4B2-7779-40B8-A900-9AB5E563C9BD}"/>
              </a:ext>
            </a:extLst>
          </p:cNvPr>
          <p:cNvSpPr>
            <a:spLocks noGrp="1"/>
          </p:cNvSpPr>
          <p:nvPr>
            <p:ph idx="1"/>
          </p:nvPr>
        </p:nvSpPr>
        <p:spPr>
          <a:xfrm>
            <a:off x="586596" y="879894"/>
            <a:ext cx="10767204" cy="5297069"/>
          </a:xfrm>
        </p:spPr>
        <p:txBody>
          <a:bodyPr/>
          <a:lstStyle/>
          <a:p>
            <a:pPr marL="0" indent="0">
              <a:buNone/>
            </a:pPr>
            <a:r>
              <a:rPr lang="en-GB" dirty="0">
                <a:latin typeface="Arial" panose="020B0604020202020204" pitchFamily="34" charset="0"/>
                <a:cs typeface="Arial" panose="020B0604020202020204" pitchFamily="34" charset="0"/>
              </a:rPr>
              <a:t>When Sayyidah Maryam was a little older,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her mother took her to the </a:t>
            </a:r>
            <a:r>
              <a:rPr lang="en-GB" dirty="0" err="1">
                <a:latin typeface="Arial" panose="020B0604020202020204" pitchFamily="34" charset="0"/>
                <a:cs typeface="Arial" panose="020B0604020202020204" pitchFamily="34" charset="0"/>
              </a:rPr>
              <a:t>ma‘bad</a:t>
            </a:r>
            <a:r>
              <a:rPr lang="en-GB" dirty="0">
                <a:latin typeface="Arial" panose="020B0604020202020204" pitchFamily="34" charset="0"/>
                <a:cs typeface="Arial" panose="020B0604020202020204" pitchFamily="34" charset="0"/>
              </a:rPr>
              <a:t> where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she asked Nabi Zakariya(another Prophet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Allah)to look after her. He did so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she grew up worshipping Allah whilst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working hard in the </a:t>
            </a:r>
            <a:r>
              <a:rPr lang="en-GB" dirty="0" err="1">
                <a:latin typeface="Arial" panose="020B0604020202020204" pitchFamily="34" charset="0"/>
                <a:cs typeface="Arial" panose="020B0604020202020204" pitchFamily="34" charset="0"/>
              </a:rPr>
              <a:t>ma‘bad</a:t>
            </a:r>
            <a:r>
              <a:rPr lang="en-GB"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734887D1-0A4D-4222-8BBE-1FE9D63B2E3D}"/>
              </a:ext>
            </a:extLst>
          </p:cNvPr>
          <p:cNvPicPr>
            <a:picLocks noChangeAspect="1"/>
          </p:cNvPicPr>
          <p:nvPr/>
        </p:nvPicPr>
        <p:blipFill>
          <a:blip r:embed="rId2"/>
          <a:stretch>
            <a:fillRect/>
          </a:stretch>
        </p:blipFill>
        <p:spPr>
          <a:xfrm>
            <a:off x="7592234" y="1172741"/>
            <a:ext cx="3761566" cy="5297069"/>
          </a:xfrm>
          <a:prstGeom prst="rect">
            <a:avLst/>
          </a:prstGeom>
        </p:spPr>
      </p:pic>
      <p:pic>
        <p:nvPicPr>
          <p:cNvPr id="5" name="Picture 4">
            <a:extLst>
              <a:ext uri="{FF2B5EF4-FFF2-40B4-BE49-F238E27FC236}">
                <a16:creationId xmlns:a16="http://schemas.microsoft.com/office/drawing/2014/main" id="{AF4066F6-D32A-4A90-A1F4-61604C05D407}"/>
              </a:ext>
            </a:extLst>
          </p:cNvPr>
          <p:cNvPicPr>
            <a:picLocks noChangeAspect="1"/>
          </p:cNvPicPr>
          <p:nvPr/>
        </p:nvPicPr>
        <p:blipFill>
          <a:blip r:embed="rId3"/>
          <a:stretch>
            <a:fillRect/>
          </a:stretch>
        </p:blipFill>
        <p:spPr>
          <a:xfrm>
            <a:off x="4599767" y="3336620"/>
            <a:ext cx="2715432" cy="3133190"/>
          </a:xfrm>
          <a:prstGeom prst="rect">
            <a:avLst/>
          </a:prstGeom>
        </p:spPr>
      </p:pic>
      <p:pic>
        <p:nvPicPr>
          <p:cNvPr id="6" name="Picture 5">
            <a:extLst>
              <a:ext uri="{FF2B5EF4-FFF2-40B4-BE49-F238E27FC236}">
                <a16:creationId xmlns:a16="http://schemas.microsoft.com/office/drawing/2014/main" id="{CC440EDA-6D4A-481A-A448-B88AA9B67BA1}"/>
              </a:ext>
            </a:extLst>
          </p:cNvPr>
          <p:cNvPicPr>
            <a:picLocks noChangeAspect="1"/>
          </p:cNvPicPr>
          <p:nvPr/>
        </p:nvPicPr>
        <p:blipFill>
          <a:blip r:embed="rId4"/>
          <a:stretch>
            <a:fillRect/>
          </a:stretch>
        </p:blipFill>
        <p:spPr>
          <a:xfrm>
            <a:off x="1248133" y="4254081"/>
            <a:ext cx="3057525" cy="1724025"/>
          </a:xfrm>
          <a:prstGeom prst="rect">
            <a:avLst/>
          </a:prstGeom>
        </p:spPr>
      </p:pic>
    </p:spTree>
    <p:extLst>
      <p:ext uri="{BB962C8B-B14F-4D97-AF65-F5344CB8AC3E}">
        <p14:creationId xmlns:p14="http://schemas.microsoft.com/office/powerpoint/2010/main" val="71935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36244-559E-4A3B-B258-4C8E9D11E21C}"/>
              </a:ext>
            </a:extLst>
          </p:cNvPr>
          <p:cNvSpPr>
            <a:spLocks noGrp="1"/>
          </p:cNvSpPr>
          <p:nvPr>
            <p:ph idx="1"/>
          </p:nvPr>
        </p:nvSpPr>
        <p:spPr>
          <a:xfrm>
            <a:off x="845388" y="1000664"/>
            <a:ext cx="10508411" cy="5176299"/>
          </a:xfrm>
        </p:spPr>
        <p:txBody>
          <a:bodyPr/>
          <a:lstStyle/>
          <a:p>
            <a:pPr marL="0" indent="0">
              <a:buNone/>
            </a:pPr>
            <a:r>
              <a:rPr lang="en-GB" dirty="0">
                <a:latin typeface="Arial" panose="020B0604020202020204" pitchFamily="34" charset="0"/>
                <a:cs typeface="Arial" panose="020B0604020202020204" pitchFamily="34" charset="0"/>
              </a:rPr>
              <a:t>One day, Nabi Zakariya visited Sayyidah Maryam in her room. She had such lovely food in front of her. Nabi Zakariya asked “Where does this food come from?” Sayyidah Maryam replied, “From Allah, Allah gives to everyone who He wants”</a:t>
            </a:r>
          </a:p>
        </p:txBody>
      </p:sp>
      <p:pic>
        <p:nvPicPr>
          <p:cNvPr id="4" name="Picture 3">
            <a:extLst>
              <a:ext uri="{FF2B5EF4-FFF2-40B4-BE49-F238E27FC236}">
                <a16:creationId xmlns:a16="http://schemas.microsoft.com/office/drawing/2014/main" id="{7AC16D13-65D1-4D35-8C32-DAD76A74C22D}"/>
              </a:ext>
            </a:extLst>
          </p:cNvPr>
          <p:cNvPicPr>
            <a:picLocks noChangeAspect="1"/>
          </p:cNvPicPr>
          <p:nvPr/>
        </p:nvPicPr>
        <p:blipFill>
          <a:blip r:embed="rId2"/>
          <a:stretch>
            <a:fillRect/>
          </a:stretch>
        </p:blipFill>
        <p:spPr>
          <a:xfrm>
            <a:off x="4968815" y="3588813"/>
            <a:ext cx="6193407" cy="2702890"/>
          </a:xfrm>
          <a:prstGeom prst="rect">
            <a:avLst/>
          </a:prstGeom>
        </p:spPr>
      </p:pic>
    </p:spTree>
    <p:extLst>
      <p:ext uri="{BB962C8B-B14F-4D97-AF65-F5344CB8AC3E}">
        <p14:creationId xmlns:p14="http://schemas.microsoft.com/office/powerpoint/2010/main" val="347938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F19A9-9F7F-4093-BB80-B826D1FFE3AE}"/>
              </a:ext>
            </a:extLst>
          </p:cNvPr>
          <p:cNvSpPr>
            <a:spLocks noGrp="1"/>
          </p:cNvSpPr>
          <p:nvPr>
            <p:ph idx="1"/>
          </p:nvPr>
        </p:nvSpPr>
        <p:spPr>
          <a:xfrm>
            <a:off x="983410" y="897147"/>
            <a:ext cx="10370389" cy="5279816"/>
          </a:xfrm>
        </p:spPr>
        <p:txBody>
          <a:bodyPr/>
          <a:lstStyle/>
          <a:p>
            <a:pPr marL="0" indent="0">
              <a:buNone/>
            </a:pPr>
            <a:r>
              <a:rPr lang="en-GB" dirty="0">
                <a:latin typeface="Arial" panose="020B0604020202020204" pitchFamily="34" charset="0"/>
                <a:cs typeface="Arial" panose="020B0604020202020204" pitchFamily="34" charset="0"/>
              </a:rPr>
              <a:t>Sayyidah Maryam grew up. Allah told her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she would soon have a baby. Allah guided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her to go towards a palm tree in the desert.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There Sayyidah Maryam has her baby boy.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She shook the palm tree and dates fell for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her to eat. A beautiful stream flowed nearby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her feet. Sayyidah Maryam could drink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from the beautiful stream.</a:t>
            </a:r>
          </a:p>
        </p:txBody>
      </p:sp>
      <p:pic>
        <p:nvPicPr>
          <p:cNvPr id="4" name="Picture 3">
            <a:extLst>
              <a:ext uri="{FF2B5EF4-FFF2-40B4-BE49-F238E27FC236}">
                <a16:creationId xmlns:a16="http://schemas.microsoft.com/office/drawing/2014/main" id="{DE2A7F2D-4C72-4B13-91A1-EBE43344AC7D}"/>
              </a:ext>
            </a:extLst>
          </p:cNvPr>
          <p:cNvPicPr>
            <a:picLocks noChangeAspect="1"/>
          </p:cNvPicPr>
          <p:nvPr/>
        </p:nvPicPr>
        <p:blipFill>
          <a:blip r:embed="rId2"/>
          <a:stretch>
            <a:fillRect/>
          </a:stretch>
        </p:blipFill>
        <p:spPr>
          <a:xfrm>
            <a:off x="7953555" y="1056374"/>
            <a:ext cx="3065254" cy="4904479"/>
          </a:xfrm>
          <a:prstGeom prst="rect">
            <a:avLst/>
          </a:prstGeom>
        </p:spPr>
      </p:pic>
      <p:pic>
        <p:nvPicPr>
          <p:cNvPr id="5" name="Picture 4">
            <a:extLst>
              <a:ext uri="{FF2B5EF4-FFF2-40B4-BE49-F238E27FC236}">
                <a16:creationId xmlns:a16="http://schemas.microsoft.com/office/drawing/2014/main" id="{83D19E27-5669-466E-A42E-294E6C63BCCD}"/>
              </a:ext>
            </a:extLst>
          </p:cNvPr>
          <p:cNvPicPr>
            <a:picLocks noChangeAspect="1"/>
          </p:cNvPicPr>
          <p:nvPr/>
        </p:nvPicPr>
        <p:blipFill>
          <a:blip r:embed="rId3"/>
          <a:stretch>
            <a:fillRect/>
          </a:stretch>
        </p:blipFill>
        <p:spPr>
          <a:xfrm>
            <a:off x="5172254" y="4300538"/>
            <a:ext cx="3124200" cy="1876425"/>
          </a:xfrm>
          <a:prstGeom prst="rect">
            <a:avLst/>
          </a:prstGeom>
        </p:spPr>
      </p:pic>
    </p:spTree>
    <p:extLst>
      <p:ext uri="{BB962C8B-B14F-4D97-AF65-F5344CB8AC3E}">
        <p14:creationId xmlns:p14="http://schemas.microsoft.com/office/powerpoint/2010/main" val="253296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55B8B-0D65-40BD-8BED-4A40CB39384F}"/>
              </a:ext>
            </a:extLst>
          </p:cNvPr>
          <p:cNvSpPr>
            <a:spLocks noGrp="1"/>
          </p:cNvSpPr>
          <p:nvPr>
            <p:ph idx="1"/>
          </p:nvPr>
        </p:nvSpPr>
        <p:spPr>
          <a:xfrm>
            <a:off x="586596" y="707366"/>
            <a:ext cx="10767204" cy="5469597"/>
          </a:xfrm>
        </p:spPr>
        <p:txBody>
          <a:bodyPr/>
          <a:lstStyle/>
          <a:p>
            <a:pPr marL="0" indent="0">
              <a:buNone/>
            </a:pPr>
            <a:r>
              <a:rPr lang="en-GB" dirty="0">
                <a:latin typeface="Arial" panose="020B0604020202020204" pitchFamily="34" charset="0"/>
                <a:cs typeface="Arial" panose="020B0604020202020204" pitchFamily="34" charset="0"/>
              </a:rPr>
              <a:t>Sayyidah Maryam then returned back to the place she was living. The people saw Sayyidah Maryam. They also saw the beautiful baby. Allah asked Sayyidah Maryam to point to the baby. When she did, the baby spoke! </a:t>
            </a:r>
          </a:p>
          <a:p>
            <a:pPr marL="0" indent="0">
              <a:buNone/>
            </a:pPr>
            <a:r>
              <a:rPr lang="en-GB" dirty="0">
                <a:latin typeface="Arial" panose="020B0604020202020204" pitchFamily="34" charset="0"/>
                <a:cs typeface="Arial" panose="020B0604020202020204" pitchFamily="34" charset="0"/>
              </a:rPr>
              <a:t>He said: </a:t>
            </a:r>
            <a:r>
              <a:rPr lang="en-GB" b="1" u="sng" dirty="0">
                <a:latin typeface="Arial Black" panose="020B0A04020102020204" pitchFamily="34" charset="0"/>
                <a:cs typeface="Arial" panose="020B0604020202020204" pitchFamily="34" charset="0"/>
              </a:rPr>
              <a:t>“I am Allah’s servant. He has made me a prophet. He has made me loving to my mummy, Sayyidah Maryam.”</a:t>
            </a:r>
          </a:p>
        </p:txBody>
      </p:sp>
      <p:pic>
        <p:nvPicPr>
          <p:cNvPr id="4" name="Picture 3">
            <a:extLst>
              <a:ext uri="{FF2B5EF4-FFF2-40B4-BE49-F238E27FC236}">
                <a16:creationId xmlns:a16="http://schemas.microsoft.com/office/drawing/2014/main" id="{4A03B307-BBD9-4FC8-9B83-61A790568E08}"/>
              </a:ext>
            </a:extLst>
          </p:cNvPr>
          <p:cNvPicPr>
            <a:picLocks noChangeAspect="1"/>
          </p:cNvPicPr>
          <p:nvPr/>
        </p:nvPicPr>
        <p:blipFill>
          <a:blip r:embed="rId2"/>
          <a:stretch>
            <a:fillRect/>
          </a:stretch>
        </p:blipFill>
        <p:spPr>
          <a:xfrm>
            <a:off x="7177176" y="3428999"/>
            <a:ext cx="3956919" cy="2747963"/>
          </a:xfrm>
          <a:prstGeom prst="rect">
            <a:avLst/>
          </a:prstGeom>
        </p:spPr>
      </p:pic>
      <p:sp>
        <p:nvSpPr>
          <p:cNvPr id="5" name="Rectangle 4">
            <a:extLst>
              <a:ext uri="{FF2B5EF4-FFF2-40B4-BE49-F238E27FC236}">
                <a16:creationId xmlns:a16="http://schemas.microsoft.com/office/drawing/2014/main" id="{80CC8C70-98F3-4620-A1D0-517826ABF7D2}"/>
              </a:ext>
            </a:extLst>
          </p:cNvPr>
          <p:cNvSpPr/>
          <p:nvPr/>
        </p:nvSpPr>
        <p:spPr>
          <a:xfrm>
            <a:off x="7039156" y="5969479"/>
            <a:ext cx="4094940" cy="207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56A6C87E-B135-4F68-974A-11CD3E8FFCC7}"/>
              </a:ext>
            </a:extLst>
          </p:cNvPr>
          <p:cNvPicPr>
            <a:picLocks noChangeAspect="1"/>
          </p:cNvPicPr>
          <p:nvPr/>
        </p:nvPicPr>
        <p:blipFill>
          <a:blip r:embed="rId3"/>
          <a:stretch>
            <a:fillRect/>
          </a:stretch>
        </p:blipFill>
        <p:spPr>
          <a:xfrm>
            <a:off x="1054097" y="3847381"/>
            <a:ext cx="4311534" cy="2122098"/>
          </a:xfrm>
          <a:prstGeom prst="rect">
            <a:avLst/>
          </a:prstGeom>
        </p:spPr>
      </p:pic>
    </p:spTree>
    <p:extLst>
      <p:ext uri="{BB962C8B-B14F-4D97-AF65-F5344CB8AC3E}">
        <p14:creationId xmlns:p14="http://schemas.microsoft.com/office/powerpoint/2010/main" val="332245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72EA9-49B0-4BA0-9C7A-0A0D600B4A6F}"/>
              </a:ext>
            </a:extLst>
          </p:cNvPr>
          <p:cNvSpPr>
            <a:spLocks noGrp="1"/>
          </p:cNvSpPr>
          <p:nvPr>
            <p:ph idx="1"/>
          </p:nvPr>
        </p:nvSpPr>
        <p:spPr>
          <a:xfrm>
            <a:off x="862642" y="879894"/>
            <a:ext cx="10491158" cy="5297069"/>
          </a:xfrm>
        </p:spPr>
        <p:txBody>
          <a:bodyPr/>
          <a:lstStyle/>
          <a:p>
            <a:pPr marL="0" indent="0">
              <a:buNone/>
            </a:pPr>
            <a:r>
              <a:rPr lang="en-GB" dirty="0"/>
              <a:t>The people were amazed at the talking baby! The baby was Nabi Isa. He showed that Allah can do whatever He wants and that him talking was a sign of Allah!”</a:t>
            </a:r>
          </a:p>
        </p:txBody>
      </p:sp>
      <p:pic>
        <p:nvPicPr>
          <p:cNvPr id="4" name="Picture 3">
            <a:extLst>
              <a:ext uri="{FF2B5EF4-FFF2-40B4-BE49-F238E27FC236}">
                <a16:creationId xmlns:a16="http://schemas.microsoft.com/office/drawing/2014/main" id="{C366CB70-F936-43F5-8B6B-C71D1703570E}"/>
              </a:ext>
            </a:extLst>
          </p:cNvPr>
          <p:cNvPicPr>
            <a:picLocks noChangeAspect="1"/>
          </p:cNvPicPr>
          <p:nvPr/>
        </p:nvPicPr>
        <p:blipFill>
          <a:blip r:embed="rId2"/>
          <a:stretch>
            <a:fillRect/>
          </a:stretch>
        </p:blipFill>
        <p:spPr>
          <a:xfrm>
            <a:off x="8258444" y="3473304"/>
            <a:ext cx="2781300" cy="2504802"/>
          </a:xfrm>
          <a:prstGeom prst="rect">
            <a:avLst/>
          </a:prstGeom>
        </p:spPr>
      </p:pic>
      <p:pic>
        <p:nvPicPr>
          <p:cNvPr id="5" name="Picture 4">
            <a:extLst>
              <a:ext uri="{FF2B5EF4-FFF2-40B4-BE49-F238E27FC236}">
                <a16:creationId xmlns:a16="http://schemas.microsoft.com/office/drawing/2014/main" id="{5309F261-75C5-46D2-B43E-1D6873FF7466}"/>
              </a:ext>
            </a:extLst>
          </p:cNvPr>
          <p:cNvPicPr>
            <a:picLocks noChangeAspect="1"/>
          </p:cNvPicPr>
          <p:nvPr/>
        </p:nvPicPr>
        <p:blipFill>
          <a:blip r:embed="rId3"/>
          <a:stretch>
            <a:fillRect/>
          </a:stretch>
        </p:blipFill>
        <p:spPr>
          <a:xfrm>
            <a:off x="862642" y="2294625"/>
            <a:ext cx="6331788" cy="3882338"/>
          </a:xfrm>
          <a:prstGeom prst="rect">
            <a:avLst/>
          </a:prstGeom>
        </p:spPr>
      </p:pic>
    </p:spTree>
    <p:extLst>
      <p:ext uri="{BB962C8B-B14F-4D97-AF65-F5344CB8AC3E}">
        <p14:creationId xmlns:p14="http://schemas.microsoft.com/office/powerpoint/2010/main" val="155124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2CDD-5E72-4171-ADD5-B09DF1637D1B}"/>
              </a:ext>
            </a:extLst>
          </p:cNvPr>
          <p:cNvSpPr>
            <a:spLocks noGrp="1"/>
          </p:cNvSpPr>
          <p:nvPr>
            <p:ph type="title"/>
          </p:nvPr>
        </p:nvSpPr>
        <p:spPr/>
        <p:txBody>
          <a:bodyPr/>
          <a:lstStyle/>
          <a:p>
            <a:r>
              <a:rPr lang="en-GB" dirty="0"/>
              <a:t>Do you remember the sign of Allah (swt)</a:t>
            </a:r>
          </a:p>
        </p:txBody>
      </p:sp>
      <p:sp>
        <p:nvSpPr>
          <p:cNvPr id="3" name="Content Placeholder 2">
            <a:extLst>
              <a:ext uri="{FF2B5EF4-FFF2-40B4-BE49-F238E27FC236}">
                <a16:creationId xmlns:a16="http://schemas.microsoft.com/office/drawing/2014/main" id="{C6773957-8B8C-4670-ADBA-58973493B149}"/>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When Nabi Isa talked as a new baby, it was a sign for all the people around him from Allah.</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Allah can make anything happen!</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What age did you said your first word?</a:t>
            </a:r>
          </a:p>
        </p:txBody>
      </p:sp>
      <p:pic>
        <p:nvPicPr>
          <p:cNvPr id="4" name="Picture 3">
            <a:extLst>
              <a:ext uri="{FF2B5EF4-FFF2-40B4-BE49-F238E27FC236}">
                <a16:creationId xmlns:a16="http://schemas.microsoft.com/office/drawing/2014/main" id="{F2AE999C-5642-4F56-B453-1BA6125AA933}"/>
              </a:ext>
            </a:extLst>
          </p:cNvPr>
          <p:cNvPicPr>
            <a:picLocks noChangeAspect="1"/>
          </p:cNvPicPr>
          <p:nvPr/>
        </p:nvPicPr>
        <p:blipFill>
          <a:blip r:embed="rId2"/>
          <a:stretch>
            <a:fillRect/>
          </a:stretch>
        </p:blipFill>
        <p:spPr>
          <a:xfrm>
            <a:off x="8660921" y="2318106"/>
            <a:ext cx="2917525" cy="3366375"/>
          </a:xfrm>
          <a:prstGeom prst="rect">
            <a:avLst/>
          </a:prstGeom>
        </p:spPr>
      </p:pic>
      <p:pic>
        <p:nvPicPr>
          <p:cNvPr id="5" name="Picture 4">
            <a:extLst>
              <a:ext uri="{FF2B5EF4-FFF2-40B4-BE49-F238E27FC236}">
                <a16:creationId xmlns:a16="http://schemas.microsoft.com/office/drawing/2014/main" id="{ECF69695-E17D-46F7-A6F1-4C63EF3FB617}"/>
              </a:ext>
            </a:extLst>
          </p:cNvPr>
          <p:cNvPicPr>
            <a:picLocks noChangeAspect="1"/>
          </p:cNvPicPr>
          <p:nvPr/>
        </p:nvPicPr>
        <p:blipFill>
          <a:blip r:embed="rId3"/>
          <a:stretch>
            <a:fillRect/>
          </a:stretch>
        </p:blipFill>
        <p:spPr>
          <a:xfrm>
            <a:off x="4761242" y="4779033"/>
            <a:ext cx="2669515" cy="1397930"/>
          </a:xfrm>
          <a:prstGeom prst="rect">
            <a:avLst/>
          </a:prstGeom>
        </p:spPr>
      </p:pic>
    </p:spTree>
    <p:extLst>
      <p:ext uri="{BB962C8B-B14F-4D97-AF65-F5344CB8AC3E}">
        <p14:creationId xmlns:p14="http://schemas.microsoft.com/office/powerpoint/2010/main" val="271285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5C44-5ABC-473A-B67B-9EBDDB1CCBCC}"/>
              </a:ext>
            </a:extLst>
          </p:cNvPr>
          <p:cNvSpPr>
            <a:spLocks noGrp="1"/>
          </p:cNvSpPr>
          <p:nvPr>
            <p:ph type="title"/>
          </p:nvPr>
        </p:nvSpPr>
        <p:spPr>
          <a:xfrm>
            <a:off x="838200" y="365125"/>
            <a:ext cx="10515600" cy="1912249"/>
          </a:xfrm>
        </p:spPr>
        <p:txBody>
          <a:bodyPr/>
          <a:lstStyle/>
          <a:p>
            <a:r>
              <a:rPr lang="en-GB" b="1" dirty="0">
                <a:latin typeface="Arial Black" panose="020B0A04020102020204" pitchFamily="34" charset="0"/>
              </a:rPr>
              <a:t>    </a:t>
            </a:r>
            <a:r>
              <a:rPr lang="en-GB" sz="6600" b="1" u="sng" dirty="0">
                <a:latin typeface="Arial Black" panose="020B0A04020102020204" pitchFamily="34" charset="0"/>
              </a:rPr>
              <a:t>Ayah of the Day !!!</a:t>
            </a:r>
          </a:p>
        </p:txBody>
      </p:sp>
      <p:sp>
        <p:nvSpPr>
          <p:cNvPr id="7" name="Content Placeholder 6">
            <a:extLst>
              <a:ext uri="{FF2B5EF4-FFF2-40B4-BE49-F238E27FC236}">
                <a16:creationId xmlns:a16="http://schemas.microsoft.com/office/drawing/2014/main" id="{96C87821-7043-43E9-860E-1447EDA86F3D}"/>
              </a:ext>
            </a:extLst>
          </p:cNvPr>
          <p:cNvSpPr>
            <a:spLocks noGrp="1"/>
          </p:cNvSpPr>
          <p:nvPr>
            <p:ph idx="1"/>
          </p:nvPr>
        </p:nvSpPr>
        <p:spPr>
          <a:xfrm>
            <a:off x="831011" y="2277374"/>
            <a:ext cx="10515600" cy="3830128"/>
          </a:xfrm>
        </p:spPr>
        <p:txBody>
          <a:bodyPr>
            <a:normAutofit/>
          </a:bodyPr>
          <a:lstStyle/>
          <a:p>
            <a:pPr marL="0" indent="0">
              <a:buNone/>
            </a:pPr>
            <a:r>
              <a:rPr lang="ar-AE" sz="9600" dirty="0">
                <a:solidFill>
                  <a:srgbClr val="FF0000"/>
                </a:solidFill>
              </a:rPr>
              <a:t>إِنَّ اللَّهَ عَلَىٰ كُلِّ شَيْءٍ قَدِيرٌ</a:t>
            </a:r>
            <a:endParaRPr lang="en-GB" sz="9600" dirty="0">
              <a:solidFill>
                <a:srgbClr val="FF0000"/>
              </a:solidFill>
            </a:endParaRPr>
          </a:p>
          <a:p>
            <a:pPr marL="0" indent="0">
              <a:buNone/>
            </a:pPr>
            <a:r>
              <a:rPr lang="en-GB" sz="6600" dirty="0">
                <a:solidFill>
                  <a:schemeClr val="accent1">
                    <a:lumMod val="75000"/>
                  </a:schemeClr>
                </a:solidFill>
              </a:rPr>
              <a:t>Indeed, Allah has power over all things.</a:t>
            </a:r>
            <a:r>
              <a:rPr lang="en-GB" sz="4000" dirty="0"/>
              <a:t>(Surat Baqarah, 2:20)</a:t>
            </a:r>
          </a:p>
        </p:txBody>
      </p:sp>
    </p:spTree>
    <p:extLst>
      <p:ext uri="{BB962C8B-B14F-4D97-AF65-F5344CB8AC3E}">
        <p14:creationId xmlns:p14="http://schemas.microsoft.com/office/powerpoint/2010/main" val="143341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FFCE-3A04-4F10-87CE-DE1545F315F1}"/>
              </a:ext>
            </a:extLst>
          </p:cNvPr>
          <p:cNvSpPr>
            <a:spLocks noGrp="1"/>
          </p:cNvSpPr>
          <p:nvPr>
            <p:ph type="title"/>
          </p:nvPr>
        </p:nvSpPr>
        <p:spPr/>
        <p:txBody>
          <a:bodyPr/>
          <a:lstStyle/>
          <a:p>
            <a:r>
              <a:rPr lang="en-GB" b="1" u="sng"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6D9E21B6-197B-4DC6-9264-28DD9B088240}"/>
              </a:ext>
            </a:extLst>
          </p:cNvPr>
          <p:cNvSpPr>
            <a:spLocks noGrp="1"/>
          </p:cNvSpPr>
          <p:nvPr>
            <p:ph idx="1"/>
          </p:nvPr>
        </p:nvSpPr>
        <p:spPr>
          <a:xfrm>
            <a:off x="838200" y="2881223"/>
            <a:ext cx="9818298" cy="3471772"/>
          </a:xfrm>
        </p:spPr>
        <p:txBody>
          <a:bodyPr>
            <a:normAutofit/>
          </a:bodyPr>
          <a:lstStyle/>
          <a:p>
            <a:r>
              <a:rPr lang="en-GB" sz="3600" dirty="0">
                <a:latin typeface="Arial" panose="020B0604020202020204" pitchFamily="34" charset="0"/>
                <a:cs typeface="Arial" panose="020B0604020202020204" pitchFamily="34" charset="0"/>
              </a:rPr>
              <a:t>Identify that Nabi Isa (as) was the sone of Sayyidah Maryam.</a:t>
            </a:r>
          </a:p>
          <a:p>
            <a:r>
              <a:rPr lang="en-GB" sz="3600" dirty="0">
                <a:latin typeface="Arial" panose="020B0604020202020204" pitchFamily="34" charset="0"/>
                <a:cs typeface="Arial" panose="020B0604020202020204" pitchFamily="34" charset="0"/>
              </a:rPr>
              <a:t>Recognise that Nabi Isa (as) is the sign of Allah (swt).</a:t>
            </a:r>
          </a:p>
          <a:p>
            <a:r>
              <a:rPr lang="en-GB" sz="3600" dirty="0">
                <a:latin typeface="Arial" panose="020B0604020202020204" pitchFamily="34" charset="0"/>
                <a:cs typeface="Arial" panose="020B0604020202020204" pitchFamily="34" charset="0"/>
              </a:rPr>
              <a:t>Allah can do anything He wills.</a:t>
            </a:r>
          </a:p>
        </p:txBody>
      </p:sp>
      <p:pic>
        <p:nvPicPr>
          <p:cNvPr id="4" name="Picture 3">
            <a:extLst>
              <a:ext uri="{FF2B5EF4-FFF2-40B4-BE49-F238E27FC236}">
                <a16:creationId xmlns:a16="http://schemas.microsoft.com/office/drawing/2014/main" id="{20B73FBD-D528-49BF-8825-6BE7E99ACBF4}"/>
              </a:ext>
            </a:extLst>
          </p:cNvPr>
          <p:cNvPicPr>
            <a:picLocks noChangeAspect="1"/>
          </p:cNvPicPr>
          <p:nvPr/>
        </p:nvPicPr>
        <p:blipFill>
          <a:blip r:embed="rId2"/>
          <a:stretch>
            <a:fillRect/>
          </a:stretch>
        </p:blipFill>
        <p:spPr>
          <a:xfrm>
            <a:off x="7542182" y="657180"/>
            <a:ext cx="3476625" cy="1628775"/>
          </a:xfrm>
          <a:prstGeom prst="rect">
            <a:avLst/>
          </a:prstGeom>
        </p:spPr>
      </p:pic>
    </p:spTree>
    <p:extLst>
      <p:ext uri="{BB962C8B-B14F-4D97-AF65-F5344CB8AC3E}">
        <p14:creationId xmlns:p14="http://schemas.microsoft.com/office/powerpoint/2010/main" val="236999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1E60-1EAA-4E1A-AB8A-514CAA61CC6C}"/>
              </a:ext>
            </a:extLst>
          </p:cNvPr>
          <p:cNvSpPr>
            <a:spLocks noGrp="1"/>
          </p:cNvSpPr>
          <p:nvPr>
            <p:ph type="title"/>
          </p:nvPr>
        </p:nvSpPr>
        <p:spPr/>
        <p:txBody>
          <a:bodyPr/>
          <a:lstStyle/>
          <a:p>
            <a:r>
              <a:rPr lang="en-GB" dirty="0"/>
              <a:t>Match the Mummy to their Babies </a:t>
            </a:r>
          </a:p>
        </p:txBody>
      </p:sp>
      <p:pic>
        <p:nvPicPr>
          <p:cNvPr id="4" name="Content Placeholder 3">
            <a:extLst>
              <a:ext uri="{FF2B5EF4-FFF2-40B4-BE49-F238E27FC236}">
                <a16:creationId xmlns:a16="http://schemas.microsoft.com/office/drawing/2014/main" id="{2ACCB4F4-B728-4E49-ABFD-282D63F809EE}"/>
              </a:ext>
            </a:extLst>
          </p:cNvPr>
          <p:cNvPicPr>
            <a:picLocks noGrp="1" noChangeAspect="1"/>
          </p:cNvPicPr>
          <p:nvPr>
            <p:ph idx="1"/>
          </p:nvPr>
        </p:nvPicPr>
        <p:blipFill>
          <a:blip r:embed="rId2"/>
          <a:stretch>
            <a:fillRect/>
          </a:stretch>
        </p:blipFill>
        <p:spPr>
          <a:xfrm>
            <a:off x="5024437" y="1543050"/>
            <a:ext cx="2143125" cy="2143125"/>
          </a:xfrm>
          <a:prstGeom prst="rect">
            <a:avLst/>
          </a:prstGeom>
        </p:spPr>
      </p:pic>
      <p:pic>
        <p:nvPicPr>
          <p:cNvPr id="5" name="Picture 4">
            <a:extLst>
              <a:ext uri="{FF2B5EF4-FFF2-40B4-BE49-F238E27FC236}">
                <a16:creationId xmlns:a16="http://schemas.microsoft.com/office/drawing/2014/main" id="{EA517D89-E5D9-4719-9DAA-6ACDD5A3C0AB}"/>
              </a:ext>
            </a:extLst>
          </p:cNvPr>
          <p:cNvPicPr>
            <a:picLocks noChangeAspect="1"/>
          </p:cNvPicPr>
          <p:nvPr/>
        </p:nvPicPr>
        <p:blipFill>
          <a:blip r:embed="rId3"/>
          <a:stretch>
            <a:fillRect/>
          </a:stretch>
        </p:blipFill>
        <p:spPr>
          <a:xfrm>
            <a:off x="9590235" y="2171700"/>
            <a:ext cx="2143126" cy="1789756"/>
          </a:xfrm>
          <a:prstGeom prst="rect">
            <a:avLst/>
          </a:prstGeom>
        </p:spPr>
      </p:pic>
      <p:pic>
        <p:nvPicPr>
          <p:cNvPr id="6" name="Picture 5">
            <a:extLst>
              <a:ext uri="{FF2B5EF4-FFF2-40B4-BE49-F238E27FC236}">
                <a16:creationId xmlns:a16="http://schemas.microsoft.com/office/drawing/2014/main" id="{A670E426-594B-4404-9639-4B04D1EA39E6}"/>
              </a:ext>
            </a:extLst>
          </p:cNvPr>
          <p:cNvPicPr>
            <a:picLocks noChangeAspect="1"/>
          </p:cNvPicPr>
          <p:nvPr/>
        </p:nvPicPr>
        <p:blipFill>
          <a:blip r:embed="rId4"/>
          <a:stretch>
            <a:fillRect/>
          </a:stretch>
        </p:blipFill>
        <p:spPr>
          <a:xfrm>
            <a:off x="838200" y="4763037"/>
            <a:ext cx="1685925" cy="1536760"/>
          </a:xfrm>
          <a:prstGeom prst="rect">
            <a:avLst/>
          </a:prstGeom>
        </p:spPr>
      </p:pic>
      <p:pic>
        <p:nvPicPr>
          <p:cNvPr id="7" name="Picture 6">
            <a:extLst>
              <a:ext uri="{FF2B5EF4-FFF2-40B4-BE49-F238E27FC236}">
                <a16:creationId xmlns:a16="http://schemas.microsoft.com/office/drawing/2014/main" id="{B353EAD0-0128-4DA2-922D-935E67DBDB76}"/>
              </a:ext>
            </a:extLst>
          </p:cNvPr>
          <p:cNvPicPr>
            <a:picLocks noChangeAspect="1"/>
          </p:cNvPicPr>
          <p:nvPr/>
        </p:nvPicPr>
        <p:blipFill>
          <a:blip r:embed="rId5"/>
          <a:stretch>
            <a:fillRect/>
          </a:stretch>
        </p:blipFill>
        <p:spPr>
          <a:xfrm>
            <a:off x="458639" y="2171700"/>
            <a:ext cx="2143125" cy="1789756"/>
          </a:xfrm>
          <a:prstGeom prst="rect">
            <a:avLst/>
          </a:prstGeom>
        </p:spPr>
      </p:pic>
      <p:pic>
        <p:nvPicPr>
          <p:cNvPr id="8" name="Picture 7">
            <a:extLst>
              <a:ext uri="{FF2B5EF4-FFF2-40B4-BE49-F238E27FC236}">
                <a16:creationId xmlns:a16="http://schemas.microsoft.com/office/drawing/2014/main" id="{42394300-5A7F-4365-9F66-A3C7B7DCF290}"/>
              </a:ext>
            </a:extLst>
          </p:cNvPr>
          <p:cNvPicPr>
            <a:picLocks noChangeAspect="1"/>
          </p:cNvPicPr>
          <p:nvPr/>
        </p:nvPicPr>
        <p:blipFill>
          <a:blip r:embed="rId6"/>
          <a:stretch>
            <a:fillRect/>
          </a:stretch>
        </p:blipFill>
        <p:spPr>
          <a:xfrm>
            <a:off x="9478317" y="4763037"/>
            <a:ext cx="2255044" cy="1486259"/>
          </a:xfrm>
          <a:prstGeom prst="rect">
            <a:avLst/>
          </a:prstGeom>
        </p:spPr>
      </p:pic>
      <p:pic>
        <p:nvPicPr>
          <p:cNvPr id="9" name="Picture 8">
            <a:extLst>
              <a:ext uri="{FF2B5EF4-FFF2-40B4-BE49-F238E27FC236}">
                <a16:creationId xmlns:a16="http://schemas.microsoft.com/office/drawing/2014/main" id="{740708A5-368E-48BF-9D0F-4247190EBF23}"/>
              </a:ext>
            </a:extLst>
          </p:cNvPr>
          <p:cNvPicPr>
            <a:picLocks noChangeAspect="1"/>
          </p:cNvPicPr>
          <p:nvPr/>
        </p:nvPicPr>
        <p:blipFill>
          <a:blip r:embed="rId7"/>
          <a:stretch>
            <a:fillRect/>
          </a:stretch>
        </p:blipFill>
        <p:spPr>
          <a:xfrm>
            <a:off x="7210424" y="4813538"/>
            <a:ext cx="2093119" cy="1486259"/>
          </a:xfrm>
          <a:prstGeom prst="rect">
            <a:avLst/>
          </a:prstGeom>
        </p:spPr>
      </p:pic>
      <p:pic>
        <p:nvPicPr>
          <p:cNvPr id="10" name="Picture 9">
            <a:extLst>
              <a:ext uri="{FF2B5EF4-FFF2-40B4-BE49-F238E27FC236}">
                <a16:creationId xmlns:a16="http://schemas.microsoft.com/office/drawing/2014/main" id="{DAF65F49-30B5-488D-9592-19D0B344DE1C}"/>
              </a:ext>
            </a:extLst>
          </p:cNvPr>
          <p:cNvPicPr>
            <a:picLocks noChangeAspect="1"/>
          </p:cNvPicPr>
          <p:nvPr/>
        </p:nvPicPr>
        <p:blipFill>
          <a:blip r:embed="rId8"/>
          <a:stretch>
            <a:fillRect/>
          </a:stretch>
        </p:blipFill>
        <p:spPr>
          <a:xfrm>
            <a:off x="2601764" y="2199916"/>
            <a:ext cx="2422673" cy="1761540"/>
          </a:xfrm>
          <a:prstGeom prst="rect">
            <a:avLst/>
          </a:prstGeom>
        </p:spPr>
      </p:pic>
      <p:pic>
        <p:nvPicPr>
          <p:cNvPr id="11" name="Picture 10">
            <a:extLst>
              <a:ext uri="{FF2B5EF4-FFF2-40B4-BE49-F238E27FC236}">
                <a16:creationId xmlns:a16="http://schemas.microsoft.com/office/drawing/2014/main" id="{0222CE95-06D8-4B6C-89C8-87E9957EB189}"/>
              </a:ext>
            </a:extLst>
          </p:cNvPr>
          <p:cNvPicPr>
            <a:picLocks noChangeAspect="1"/>
          </p:cNvPicPr>
          <p:nvPr/>
        </p:nvPicPr>
        <p:blipFill>
          <a:blip r:embed="rId9"/>
          <a:stretch>
            <a:fillRect/>
          </a:stretch>
        </p:blipFill>
        <p:spPr>
          <a:xfrm>
            <a:off x="7253287" y="2171700"/>
            <a:ext cx="2007394" cy="1789756"/>
          </a:xfrm>
          <a:prstGeom prst="rect">
            <a:avLst/>
          </a:prstGeom>
        </p:spPr>
      </p:pic>
      <p:pic>
        <p:nvPicPr>
          <p:cNvPr id="12" name="Picture 11">
            <a:extLst>
              <a:ext uri="{FF2B5EF4-FFF2-40B4-BE49-F238E27FC236}">
                <a16:creationId xmlns:a16="http://schemas.microsoft.com/office/drawing/2014/main" id="{33FCE070-C09B-4630-841F-239E584FB556}"/>
              </a:ext>
            </a:extLst>
          </p:cNvPr>
          <p:cNvPicPr>
            <a:picLocks noChangeAspect="1"/>
          </p:cNvPicPr>
          <p:nvPr/>
        </p:nvPicPr>
        <p:blipFill>
          <a:blip r:embed="rId10"/>
          <a:stretch>
            <a:fillRect/>
          </a:stretch>
        </p:blipFill>
        <p:spPr>
          <a:xfrm>
            <a:off x="2741761" y="4711276"/>
            <a:ext cx="2282676" cy="1724025"/>
          </a:xfrm>
          <a:prstGeom prst="rect">
            <a:avLst/>
          </a:prstGeom>
        </p:spPr>
      </p:pic>
    </p:spTree>
    <p:extLst>
      <p:ext uri="{BB962C8B-B14F-4D97-AF65-F5344CB8AC3E}">
        <p14:creationId xmlns:p14="http://schemas.microsoft.com/office/powerpoint/2010/main" val="339373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7740-0D59-4130-9436-18D0573FA2AF}"/>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Do you know  who is the mother of Nabi Isa (as)</a:t>
            </a:r>
          </a:p>
        </p:txBody>
      </p:sp>
      <p:sp>
        <p:nvSpPr>
          <p:cNvPr id="3" name="Content Placeholder 2">
            <a:extLst>
              <a:ext uri="{FF2B5EF4-FFF2-40B4-BE49-F238E27FC236}">
                <a16:creationId xmlns:a16="http://schemas.microsoft.com/office/drawing/2014/main" id="{04393888-E58A-424B-8733-C1E6479F50A6}"/>
              </a:ext>
            </a:extLst>
          </p:cNvPr>
          <p:cNvSpPr>
            <a:spLocks noGrp="1"/>
          </p:cNvSpPr>
          <p:nvPr>
            <p:ph idx="1"/>
          </p:nvPr>
        </p:nvSpPr>
        <p:spPr/>
        <p:txBody>
          <a:bodyPr/>
          <a:lstStyle/>
          <a:p>
            <a:r>
              <a:rPr lang="en-GB" dirty="0"/>
              <a:t>Her name is Sayyidah Maryam (as)</a:t>
            </a:r>
          </a:p>
          <a:p>
            <a:r>
              <a:rPr lang="en-GB" dirty="0"/>
              <a:t>Her dad’s name is Imran (as)</a:t>
            </a:r>
          </a:p>
          <a:p>
            <a:r>
              <a:rPr lang="en-GB" dirty="0"/>
              <a:t>Her mum is called Hannah (</a:t>
            </a:r>
            <a:r>
              <a:rPr lang="en-GB" dirty="0" err="1"/>
              <a:t>sa</a:t>
            </a:r>
            <a:r>
              <a:rPr lang="en-GB" dirty="0"/>
              <a:t>)</a:t>
            </a:r>
          </a:p>
          <a:p>
            <a:endParaRPr lang="en-GB" dirty="0"/>
          </a:p>
          <a:p>
            <a:endParaRPr lang="en-GB" dirty="0"/>
          </a:p>
        </p:txBody>
      </p:sp>
      <p:pic>
        <p:nvPicPr>
          <p:cNvPr id="4" name="Picture 3">
            <a:extLst>
              <a:ext uri="{FF2B5EF4-FFF2-40B4-BE49-F238E27FC236}">
                <a16:creationId xmlns:a16="http://schemas.microsoft.com/office/drawing/2014/main" id="{173A9CE2-255A-45B6-B99A-BC2A87B59BC4}"/>
              </a:ext>
            </a:extLst>
          </p:cNvPr>
          <p:cNvPicPr>
            <a:picLocks noChangeAspect="1"/>
          </p:cNvPicPr>
          <p:nvPr/>
        </p:nvPicPr>
        <p:blipFill>
          <a:blip r:embed="rId2"/>
          <a:stretch>
            <a:fillRect/>
          </a:stretch>
        </p:blipFill>
        <p:spPr>
          <a:xfrm>
            <a:off x="7478922" y="2888141"/>
            <a:ext cx="3252337" cy="3288821"/>
          </a:xfrm>
          <a:prstGeom prst="rect">
            <a:avLst/>
          </a:prstGeom>
        </p:spPr>
      </p:pic>
      <p:sp>
        <p:nvSpPr>
          <p:cNvPr id="5" name="Rectangle 4">
            <a:extLst>
              <a:ext uri="{FF2B5EF4-FFF2-40B4-BE49-F238E27FC236}">
                <a16:creationId xmlns:a16="http://schemas.microsoft.com/office/drawing/2014/main" id="{AC6766E4-58EE-4325-9320-1A579C5864E4}"/>
              </a:ext>
            </a:extLst>
          </p:cNvPr>
          <p:cNvSpPr/>
          <p:nvPr/>
        </p:nvSpPr>
        <p:spPr>
          <a:xfrm>
            <a:off x="7478922" y="5917721"/>
            <a:ext cx="3252337" cy="2592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6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F31C-C044-43EF-AA4A-939CFD14199D}"/>
              </a:ext>
            </a:extLst>
          </p:cNvPr>
          <p:cNvSpPr>
            <a:spLocks noGrp="1"/>
          </p:cNvSpPr>
          <p:nvPr>
            <p:ph type="title"/>
          </p:nvPr>
        </p:nvSpPr>
        <p:spPr/>
        <p:txBody>
          <a:bodyPr/>
          <a:lstStyle/>
          <a:p>
            <a:r>
              <a:rPr lang="en-GB" dirty="0"/>
              <a:t>Show me your picture with your mummy when you are a baby </a:t>
            </a:r>
          </a:p>
        </p:txBody>
      </p:sp>
      <p:pic>
        <p:nvPicPr>
          <p:cNvPr id="13" name="Content Placeholder 12">
            <a:extLst>
              <a:ext uri="{FF2B5EF4-FFF2-40B4-BE49-F238E27FC236}">
                <a16:creationId xmlns:a16="http://schemas.microsoft.com/office/drawing/2014/main" id="{41A8C90A-E851-461E-B06D-117217BE99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84773" y="2005715"/>
            <a:ext cx="6113506" cy="4487159"/>
          </a:xfrm>
        </p:spPr>
      </p:pic>
      <p:pic>
        <p:nvPicPr>
          <p:cNvPr id="18" name="Picture 17">
            <a:extLst>
              <a:ext uri="{FF2B5EF4-FFF2-40B4-BE49-F238E27FC236}">
                <a16:creationId xmlns:a16="http://schemas.microsoft.com/office/drawing/2014/main" id="{6C974393-44DB-4250-862C-5617D102CA9B}"/>
              </a:ext>
            </a:extLst>
          </p:cNvPr>
          <p:cNvPicPr>
            <a:picLocks noChangeAspect="1"/>
          </p:cNvPicPr>
          <p:nvPr/>
        </p:nvPicPr>
        <p:blipFill>
          <a:blip r:embed="rId4"/>
          <a:stretch>
            <a:fillRect/>
          </a:stretch>
        </p:blipFill>
        <p:spPr>
          <a:xfrm>
            <a:off x="8364102" y="1285875"/>
            <a:ext cx="2401664" cy="2975574"/>
          </a:xfrm>
          <a:prstGeom prst="rect">
            <a:avLst/>
          </a:prstGeom>
        </p:spPr>
      </p:pic>
    </p:spTree>
    <p:extLst>
      <p:ext uri="{BB962C8B-B14F-4D97-AF65-F5344CB8AC3E}">
        <p14:creationId xmlns:p14="http://schemas.microsoft.com/office/powerpoint/2010/main" val="343930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286A-D6E6-4A43-80EA-5B9E70831595}"/>
              </a:ext>
            </a:extLst>
          </p:cNvPr>
          <p:cNvSpPr>
            <a:spLocks noGrp="1"/>
          </p:cNvSpPr>
          <p:nvPr>
            <p:ph type="title"/>
          </p:nvPr>
        </p:nvSpPr>
        <p:spPr/>
        <p:txBody>
          <a:bodyPr/>
          <a:lstStyle/>
          <a:p>
            <a:r>
              <a:rPr lang="en-GB" dirty="0"/>
              <a:t>Where do you see these signs?</a:t>
            </a:r>
          </a:p>
        </p:txBody>
      </p:sp>
      <p:pic>
        <p:nvPicPr>
          <p:cNvPr id="4" name="Content Placeholder 3">
            <a:extLst>
              <a:ext uri="{FF2B5EF4-FFF2-40B4-BE49-F238E27FC236}">
                <a16:creationId xmlns:a16="http://schemas.microsoft.com/office/drawing/2014/main" id="{95F07998-3411-4D9C-B2A9-58EB37B2C479}"/>
              </a:ext>
            </a:extLst>
          </p:cNvPr>
          <p:cNvPicPr>
            <a:picLocks noGrp="1" noChangeAspect="1"/>
          </p:cNvPicPr>
          <p:nvPr>
            <p:ph idx="1"/>
          </p:nvPr>
        </p:nvPicPr>
        <p:blipFill>
          <a:blip r:embed="rId2"/>
          <a:stretch>
            <a:fillRect/>
          </a:stretch>
        </p:blipFill>
        <p:spPr>
          <a:xfrm>
            <a:off x="838200" y="1689758"/>
            <a:ext cx="1922253" cy="1739242"/>
          </a:xfrm>
          <a:prstGeom prst="rect">
            <a:avLst/>
          </a:prstGeom>
        </p:spPr>
      </p:pic>
      <p:pic>
        <p:nvPicPr>
          <p:cNvPr id="5" name="Picture 4">
            <a:extLst>
              <a:ext uri="{FF2B5EF4-FFF2-40B4-BE49-F238E27FC236}">
                <a16:creationId xmlns:a16="http://schemas.microsoft.com/office/drawing/2014/main" id="{CB287316-6A98-46B4-9070-78DEBED9F456}"/>
              </a:ext>
            </a:extLst>
          </p:cNvPr>
          <p:cNvPicPr>
            <a:picLocks noChangeAspect="1"/>
          </p:cNvPicPr>
          <p:nvPr/>
        </p:nvPicPr>
        <p:blipFill>
          <a:blip r:embed="rId3"/>
          <a:stretch>
            <a:fillRect/>
          </a:stretch>
        </p:blipFill>
        <p:spPr>
          <a:xfrm>
            <a:off x="3817547" y="1518160"/>
            <a:ext cx="1771650" cy="2857500"/>
          </a:xfrm>
          <a:prstGeom prst="rect">
            <a:avLst/>
          </a:prstGeom>
        </p:spPr>
      </p:pic>
      <p:pic>
        <p:nvPicPr>
          <p:cNvPr id="6" name="Picture 5">
            <a:extLst>
              <a:ext uri="{FF2B5EF4-FFF2-40B4-BE49-F238E27FC236}">
                <a16:creationId xmlns:a16="http://schemas.microsoft.com/office/drawing/2014/main" id="{98DAF39B-8073-4A21-A561-E10ED1744301}"/>
              </a:ext>
            </a:extLst>
          </p:cNvPr>
          <p:cNvPicPr>
            <a:picLocks noChangeAspect="1"/>
          </p:cNvPicPr>
          <p:nvPr/>
        </p:nvPicPr>
        <p:blipFill>
          <a:blip r:embed="rId4"/>
          <a:stretch>
            <a:fillRect/>
          </a:stretch>
        </p:blipFill>
        <p:spPr>
          <a:xfrm>
            <a:off x="7297947" y="1689758"/>
            <a:ext cx="3047145" cy="2109610"/>
          </a:xfrm>
          <a:prstGeom prst="rect">
            <a:avLst/>
          </a:prstGeom>
        </p:spPr>
      </p:pic>
      <p:pic>
        <p:nvPicPr>
          <p:cNvPr id="7" name="Picture 6">
            <a:extLst>
              <a:ext uri="{FF2B5EF4-FFF2-40B4-BE49-F238E27FC236}">
                <a16:creationId xmlns:a16="http://schemas.microsoft.com/office/drawing/2014/main" id="{99535AF7-1C2E-4579-944C-E0714D984F7E}"/>
              </a:ext>
            </a:extLst>
          </p:cNvPr>
          <p:cNvPicPr>
            <a:picLocks noChangeAspect="1"/>
          </p:cNvPicPr>
          <p:nvPr/>
        </p:nvPicPr>
        <p:blipFill>
          <a:blip r:embed="rId5"/>
          <a:stretch>
            <a:fillRect/>
          </a:stretch>
        </p:blipFill>
        <p:spPr>
          <a:xfrm>
            <a:off x="5256046" y="3799368"/>
            <a:ext cx="2857500" cy="2857500"/>
          </a:xfrm>
          <a:prstGeom prst="rect">
            <a:avLst/>
          </a:prstGeom>
        </p:spPr>
      </p:pic>
      <p:pic>
        <p:nvPicPr>
          <p:cNvPr id="8" name="Picture 7">
            <a:extLst>
              <a:ext uri="{FF2B5EF4-FFF2-40B4-BE49-F238E27FC236}">
                <a16:creationId xmlns:a16="http://schemas.microsoft.com/office/drawing/2014/main" id="{A08C528C-3497-48F0-B580-06900C52306C}"/>
              </a:ext>
            </a:extLst>
          </p:cNvPr>
          <p:cNvPicPr>
            <a:picLocks noChangeAspect="1"/>
          </p:cNvPicPr>
          <p:nvPr/>
        </p:nvPicPr>
        <p:blipFill>
          <a:blip r:embed="rId6"/>
          <a:stretch>
            <a:fillRect/>
          </a:stretch>
        </p:blipFill>
        <p:spPr>
          <a:xfrm>
            <a:off x="9334500" y="3799368"/>
            <a:ext cx="2857500" cy="2857500"/>
          </a:xfrm>
          <a:prstGeom prst="rect">
            <a:avLst/>
          </a:prstGeom>
        </p:spPr>
      </p:pic>
      <p:pic>
        <p:nvPicPr>
          <p:cNvPr id="9" name="Picture 8">
            <a:extLst>
              <a:ext uri="{FF2B5EF4-FFF2-40B4-BE49-F238E27FC236}">
                <a16:creationId xmlns:a16="http://schemas.microsoft.com/office/drawing/2014/main" id="{1D0FF07D-3676-48CE-9CE2-EFDC5833BB57}"/>
              </a:ext>
            </a:extLst>
          </p:cNvPr>
          <p:cNvPicPr>
            <a:picLocks noChangeAspect="1"/>
          </p:cNvPicPr>
          <p:nvPr/>
        </p:nvPicPr>
        <p:blipFill>
          <a:blip r:embed="rId7"/>
          <a:stretch>
            <a:fillRect/>
          </a:stretch>
        </p:blipFill>
        <p:spPr>
          <a:xfrm>
            <a:off x="329171" y="4030244"/>
            <a:ext cx="2857500" cy="2395748"/>
          </a:xfrm>
          <a:prstGeom prst="rect">
            <a:avLst/>
          </a:prstGeom>
        </p:spPr>
      </p:pic>
    </p:spTree>
    <p:extLst>
      <p:ext uri="{BB962C8B-B14F-4D97-AF65-F5344CB8AC3E}">
        <p14:creationId xmlns:p14="http://schemas.microsoft.com/office/powerpoint/2010/main" val="306595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9C6D-C7BE-4A30-B800-38CE702C474A}"/>
              </a:ext>
            </a:extLst>
          </p:cNvPr>
          <p:cNvSpPr>
            <a:spLocks noGrp="1"/>
          </p:cNvSpPr>
          <p:nvPr>
            <p:ph type="title"/>
          </p:nvPr>
        </p:nvSpPr>
        <p:spPr/>
        <p:txBody>
          <a:bodyPr/>
          <a:lstStyle/>
          <a:p>
            <a:r>
              <a:rPr lang="en-GB" dirty="0"/>
              <a:t>What does a Sign means?</a:t>
            </a:r>
          </a:p>
        </p:txBody>
      </p:sp>
      <p:sp>
        <p:nvSpPr>
          <p:cNvPr id="3" name="Content Placeholder 2">
            <a:extLst>
              <a:ext uri="{FF2B5EF4-FFF2-40B4-BE49-F238E27FC236}">
                <a16:creationId xmlns:a16="http://schemas.microsoft.com/office/drawing/2014/main" id="{3E1D0E4D-7ED2-4C44-98D6-FF4C50F8BB0F}"/>
              </a:ext>
            </a:extLst>
          </p:cNvPr>
          <p:cNvSpPr>
            <a:spLocks noGrp="1"/>
          </p:cNvSpPr>
          <p:nvPr>
            <p:ph idx="1"/>
          </p:nvPr>
        </p:nvSpPr>
        <p:spPr/>
        <p:txBody>
          <a:bodyPr>
            <a:normAutofit fontScale="92500" lnSpcReduction="10000"/>
          </a:bodyPr>
          <a:lstStyle/>
          <a:p>
            <a:r>
              <a:rPr lang="en-GB" dirty="0"/>
              <a:t>Sign is there to gives us a message </a:t>
            </a:r>
          </a:p>
          <a:p>
            <a:r>
              <a:rPr lang="en-GB" dirty="0"/>
              <a:t>It tells us something really important</a:t>
            </a:r>
          </a:p>
          <a:p>
            <a:endParaRPr lang="en-GB" dirty="0"/>
          </a:p>
          <a:p>
            <a:r>
              <a:rPr lang="en-GB" dirty="0"/>
              <a:t>Arabic word for signs is AYAT or AYAH</a:t>
            </a:r>
          </a:p>
          <a:p>
            <a:endParaRPr lang="en-GB" dirty="0"/>
          </a:p>
          <a:p>
            <a:r>
              <a:rPr lang="en-GB" dirty="0"/>
              <a:t>Have your heard of this before?</a:t>
            </a:r>
          </a:p>
          <a:p>
            <a:pPr marL="0" indent="0">
              <a:buNone/>
            </a:pPr>
            <a:r>
              <a:rPr lang="en-GB" dirty="0"/>
              <a:t>                </a:t>
            </a:r>
            <a:r>
              <a:rPr lang="en-GB" sz="4800" b="1" u="sng" dirty="0"/>
              <a:t>YES!!!!!!</a:t>
            </a:r>
          </a:p>
          <a:p>
            <a:r>
              <a:rPr lang="en-GB" dirty="0"/>
              <a:t>The Quran is made up of Ayahs. They are all signs</a:t>
            </a:r>
          </a:p>
          <a:p>
            <a:pPr marL="0" indent="0">
              <a:buNone/>
            </a:pPr>
            <a:r>
              <a:rPr lang="en-GB" dirty="0"/>
              <a:t> pointing us towards Allah’s Greatness</a:t>
            </a:r>
          </a:p>
        </p:txBody>
      </p:sp>
      <p:pic>
        <p:nvPicPr>
          <p:cNvPr id="6" name="Picture 5">
            <a:extLst>
              <a:ext uri="{FF2B5EF4-FFF2-40B4-BE49-F238E27FC236}">
                <a16:creationId xmlns:a16="http://schemas.microsoft.com/office/drawing/2014/main" id="{3D6C936D-6FAA-4407-96B5-B1FEE2C39D4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00" b="100000" l="0" r="100000"/>
                    </a14:imgEffect>
                  </a14:imgLayer>
                </a14:imgProps>
              </a:ext>
            </a:extLst>
          </a:blip>
          <a:stretch>
            <a:fillRect/>
          </a:stretch>
        </p:blipFill>
        <p:spPr>
          <a:xfrm>
            <a:off x="8522897" y="490736"/>
            <a:ext cx="1932317" cy="1325563"/>
          </a:xfrm>
          <a:prstGeom prst="rect">
            <a:avLst/>
          </a:prstGeom>
        </p:spPr>
      </p:pic>
      <p:sp>
        <p:nvSpPr>
          <p:cNvPr id="7" name="Rectangle 6">
            <a:extLst>
              <a:ext uri="{FF2B5EF4-FFF2-40B4-BE49-F238E27FC236}">
                <a16:creationId xmlns:a16="http://schemas.microsoft.com/office/drawing/2014/main" id="{C7880EF2-1C45-4EF0-AA38-92D66ECA117A}"/>
              </a:ext>
            </a:extLst>
          </p:cNvPr>
          <p:cNvSpPr/>
          <p:nvPr/>
        </p:nvSpPr>
        <p:spPr>
          <a:xfrm>
            <a:off x="8867953" y="697766"/>
            <a:ext cx="1356701" cy="830997"/>
          </a:xfrm>
          <a:prstGeom prst="rect">
            <a:avLst/>
          </a:prstGeom>
          <a:noFill/>
        </p:spPr>
        <p:txBody>
          <a:bodyPr wrap="square" lIns="91440" tIns="45720" rIns="91440" bIns="45720">
            <a:spAutoFit/>
          </a:bodyPr>
          <a:lstStyle/>
          <a:p>
            <a:pPr algn="ctr"/>
            <a:r>
              <a:rPr lang="en-US" sz="4800" b="1" cap="none" spc="50" dirty="0">
                <a:ln w="0"/>
                <a:solidFill>
                  <a:schemeClr val="bg2"/>
                </a:solidFill>
                <a:effectLst>
                  <a:innerShdw blurRad="63500" dist="50800" dir="13500000">
                    <a:srgbClr val="000000">
                      <a:alpha val="50000"/>
                    </a:srgbClr>
                  </a:innerShdw>
                </a:effectLst>
              </a:rPr>
              <a:t>Sign</a:t>
            </a:r>
          </a:p>
        </p:txBody>
      </p:sp>
      <p:pic>
        <p:nvPicPr>
          <p:cNvPr id="8" name="Picture 7">
            <a:extLst>
              <a:ext uri="{FF2B5EF4-FFF2-40B4-BE49-F238E27FC236}">
                <a16:creationId xmlns:a16="http://schemas.microsoft.com/office/drawing/2014/main" id="{D8A7940F-5B61-48CD-B06A-4EAA083AE418}"/>
              </a:ext>
            </a:extLst>
          </p:cNvPr>
          <p:cNvPicPr>
            <a:picLocks noChangeAspect="1"/>
          </p:cNvPicPr>
          <p:nvPr/>
        </p:nvPicPr>
        <p:blipFill>
          <a:blip r:embed="rId4"/>
          <a:stretch>
            <a:fillRect/>
          </a:stretch>
        </p:blipFill>
        <p:spPr>
          <a:xfrm>
            <a:off x="6932222" y="2448719"/>
            <a:ext cx="1590675" cy="1552575"/>
          </a:xfrm>
          <a:prstGeom prst="rect">
            <a:avLst/>
          </a:prstGeom>
        </p:spPr>
      </p:pic>
      <p:pic>
        <p:nvPicPr>
          <p:cNvPr id="9" name="Picture 8">
            <a:extLst>
              <a:ext uri="{FF2B5EF4-FFF2-40B4-BE49-F238E27FC236}">
                <a16:creationId xmlns:a16="http://schemas.microsoft.com/office/drawing/2014/main" id="{1F87022D-FA9B-44D3-8B9E-60FDD65DD01B}"/>
              </a:ext>
            </a:extLst>
          </p:cNvPr>
          <p:cNvPicPr>
            <a:picLocks noChangeAspect="1"/>
          </p:cNvPicPr>
          <p:nvPr/>
        </p:nvPicPr>
        <p:blipFill>
          <a:blip r:embed="rId5"/>
          <a:stretch>
            <a:fillRect/>
          </a:stretch>
        </p:blipFill>
        <p:spPr>
          <a:xfrm>
            <a:off x="8522898" y="3683658"/>
            <a:ext cx="2715614" cy="2476575"/>
          </a:xfrm>
          <a:prstGeom prst="rect">
            <a:avLst/>
          </a:prstGeom>
        </p:spPr>
      </p:pic>
    </p:spTree>
    <p:extLst>
      <p:ext uri="{BB962C8B-B14F-4D97-AF65-F5344CB8AC3E}">
        <p14:creationId xmlns:p14="http://schemas.microsoft.com/office/powerpoint/2010/main" val="91176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854D-7A72-4983-9F7B-EF6A83926E6C}"/>
              </a:ext>
            </a:extLst>
          </p:cNvPr>
          <p:cNvSpPr>
            <a:spLocks noGrp="1"/>
          </p:cNvSpPr>
          <p:nvPr>
            <p:ph type="title"/>
          </p:nvPr>
        </p:nvSpPr>
        <p:spPr>
          <a:xfrm>
            <a:off x="838200" y="365125"/>
            <a:ext cx="10515600" cy="1325563"/>
          </a:xfrm>
        </p:spPr>
        <p:txBody>
          <a:bodyPr>
            <a:normAutofit/>
          </a:bodyPr>
          <a:lstStyle/>
          <a:p>
            <a:r>
              <a:rPr lang="en-GB" sz="5400" dirty="0">
                <a:latin typeface="Arial Black" panose="020B0A04020102020204" pitchFamily="34" charset="0"/>
              </a:rPr>
              <a:t>STORY TIME!!!!!!</a:t>
            </a:r>
          </a:p>
        </p:txBody>
      </p:sp>
      <p:sp>
        <p:nvSpPr>
          <p:cNvPr id="3" name="Content Placeholder 2">
            <a:extLst>
              <a:ext uri="{FF2B5EF4-FFF2-40B4-BE49-F238E27FC236}">
                <a16:creationId xmlns:a16="http://schemas.microsoft.com/office/drawing/2014/main" id="{E294FA66-0B5E-40A9-A120-835F3C99D35E}"/>
              </a:ext>
            </a:extLst>
          </p:cNvPr>
          <p:cNvSpPr>
            <a:spLocks noGrp="1"/>
          </p:cNvSpPr>
          <p:nvPr>
            <p:ph idx="1"/>
          </p:nvPr>
        </p:nvSpPr>
        <p:spPr>
          <a:xfrm>
            <a:off x="838200" y="1690688"/>
            <a:ext cx="10515600" cy="4486275"/>
          </a:xfrm>
        </p:spPr>
        <p:txBody>
          <a:bodyPr>
            <a:normAutofit/>
          </a:bodyPr>
          <a:lstStyle/>
          <a:p>
            <a:pPr marL="0" indent="0">
              <a:buNone/>
            </a:pPr>
            <a:r>
              <a:rPr lang="en-GB" sz="4800" dirty="0"/>
              <a:t>Make sure you all listen to the story carefully as there is a sign of Allah (swt) in the story….</a:t>
            </a:r>
          </a:p>
          <a:p>
            <a:pPr marL="0" indent="0">
              <a:buNone/>
            </a:pPr>
            <a:endParaRPr lang="en-GB" sz="4800" dirty="0"/>
          </a:p>
          <a:p>
            <a:pPr marL="0" indent="0">
              <a:buNone/>
            </a:pPr>
            <a:endParaRPr lang="en-GB" sz="4800" dirty="0"/>
          </a:p>
        </p:txBody>
      </p:sp>
      <p:pic>
        <p:nvPicPr>
          <p:cNvPr id="4" name="Picture 3">
            <a:extLst>
              <a:ext uri="{FF2B5EF4-FFF2-40B4-BE49-F238E27FC236}">
                <a16:creationId xmlns:a16="http://schemas.microsoft.com/office/drawing/2014/main" id="{33BFC18C-4CD8-4C65-A0ED-3E77B15A95C3}"/>
              </a:ext>
            </a:extLst>
          </p:cNvPr>
          <p:cNvPicPr>
            <a:picLocks noChangeAspect="1"/>
          </p:cNvPicPr>
          <p:nvPr/>
        </p:nvPicPr>
        <p:blipFill>
          <a:blip r:embed="rId2"/>
          <a:stretch>
            <a:fillRect/>
          </a:stretch>
        </p:blipFill>
        <p:spPr>
          <a:xfrm>
            <a:off x="6349041" y="3635375"/>
            <a:ext cx="4019909" cy="2857500"/>
          </a:xfrm>
          <a:prstGeom prst="rect">
            <a:avLst/>
          </a:prstGeom>
        </p:spPr>
      </p:pic>
    </p:spTree>
    <p:extLst>
      <p:ext uri="{BB962C8B-B14F-4D97-AF65-F5344CB8AC3E}">
        <p14:creationId xmlns:p14="http://schemas.microsoft.com/office/powerpoint/2010/main" val="280819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A3088-BD21-48D4-BD6A-C7CFAF093C3C}"/>
              </a:ext>
            </a:extLst>
          </p:cNvPr>
          <p:cNvSpPr>
            <a:spLocks noGrp="1"/>
          </p:cNvSpPr>
          <p:nvPr>
            <p:ph idx="1"/>
          </p:nvPr>
        </p:nvSpPr>
        <p:spPr>
          <a:xfrm>
            <a:off x="838200" y="465826"/>
            <a:ext cx="10515600" cy="5711137"/>
          </a:xfrm>
        </p:spPr>
        <p:txBody>
          <a:bodyPr/>
          <a:lstStyle/>
          <a:p>
            <a:pPr marL="0" indent="0">
              <a:buNone/>
            </a:pPr>
            <a:endParaRPr lang="en-GB" dirty="0"/>
          </a:p>
          <a:p>
            <a:pPr marL="0" indent="0">
              <a:buNone/>
            </a:pPr>
            <a:r>
              <a:rPr lang="en-GB" dirty="0">
                <a:latin typeface="Arial" panose="020B0604020202020204" pitchFamily="34" charset="0"/>
                <a:cs typeface="Arial" panose="020B0604020202020204" pitchFamily="34" charset="0"/>
              </a:rPr>
              <a:t>A long time ago, there was a lady called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Hannah, and her husband was called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Imran. They did not have any children.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Hannah prayed to Allah and Allah gave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her a baby girl!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They named her </a:t>
            </a:r>
            <a:r>
              <a:rPr lang="en-GB" sz="3200" dirty="0">
                <a:latin typeface="Arial Black" panose="020B0A04020102020204" pitchFamily="34" charset="0"/>
                <a:cs typeface="Arial" panose="020B0604020202020204" pitchFamily="34" charset="0"/>
              </a:rPr>
              <a:t>Maryam.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Because Hannah was so thankful to Allah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this gift, she told Allah that she would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gift her daughter to the </a:t>
            </a:r>
            <a:r>
              <a:rPr lang="en-GB" dirty="0" err="1">
                <a:latin typeface="Arial" panose="020B0604020202020204" pitchFamily="34" charset="0"/>
                <a:cs typeface="Arial" panose="020B0604020202020204" pitchFamily="34" charset="0"/>
              </a:rPr>
              <a:t>ma‘bad</a:t>
            </a:r>
            <a:r>
              <a:rPr lang="en-GB" dirty="0">
                <a:latin typeface="Arial" panose="020B0604020202020204" pitchFamily="34" charset="0"/>
                <a:cs typeface="Arial" panose="020B0604020202020204" pitchFamily="34" charset="0"/>
              </a:rPr>
              <a:t> - the place of worship.</a:t>
            </a:r>
          </a:p>
        </p:txBody>
      </p:sp>
      <p:pic>
        <p:nvPicPr>
          <p:cNvPr id="4" name="Picture 3">
            <a:extLst>
              <a:ext uri="{FF2B5EF4-FFF2-40B4-BE49-F238E27FC236}">
                <a16:creationId xmlns:a16="http://schemas.microsoft.com/office/drawing/2014/main" id="{2B64767F-AFD1-4690-8817-4A39C67A5E77}"/>
              </a:ext>
            </a:extLst>
          </p:cNvPr>
          <p:cNvPicPr>
            <a:picLocks noChangeAspect="1"/>
          </p:cNvPicPr>
          <p:nvPr/>
        </p:nvPicPr>
        <p:blipFill>
          <a:blip r:embed="rId2"/>
          <a:stretch>
            <a:fillRect/>
          </a:stretch>
        </p:blipFill>
        <p:spPr>
          <a:xfrm>
            <a:off x="5124091" y="4599885"/>
            <a:ext cx="3745302" cy="1577078"/>
          </a:xfrm>
          <a:prstGeom prst="rect">
            <a:avLst/>
          </a:prstGeom>
        </p:spPr>
      </p:pic>
      <p:pic>
        <p:nvPicPr>
          <p:cNvPr id="5" name="Picture 4">
            <a:extLst>
              <a:ext uri="{FF2B5EF4-FFF2-40B4-BE49-F238E27FC236}">
                <a16:creationId xmlns:a16="http://schemas.microsoft.com/office/drawing/2014/main" id="{A846D2AB-69CE-477C-ACC1-D740CF0F0D01}"/>
              </a:ext>
            </a:extLst>
          </p:cNvPr>
          <p:cNvPicPr>
            <a:picLocks noChangeAspect="1"/>
          </p:cNvPicPr>
          <p:nvPr/>
        </p:nvPicPr>
        <p:blipFill>
          <a:blip r:embed="rId3"/>
          <a:stretch>
            <a:fillRect/>
          </a:stretch>
        </p:blipFill>
        <p:spPr>
          <a:xfrm>
            <a:off x="7721989" y="1015641"/>
            <a:ext cx="3745302" cy="2931281"/>
          </a:xfrm>
          <a:prstGeom prst="rect">
            <a:avLst/>
          </a:prstGeom>
        </p:spPr>
      </p:pic>
      <p:sp>
        <p:nvSpPr>
          <p:cNvPr id="6" name="Rectangle 5">
            <a:extLst>
              <a:ext uri="{FF2B5EF4-FFF2-40B4-BE49-F238E27FC236}">
                <a16:creationId xmlns:a16="http://schemas.microsoft.com/office/drawing/2014/main" id="{46AFDAE7-2D6F-4CC1-8CCA-58F7269B8901}"/>
              </a:ext>
            </a:extLst>
          </p:cNvPr>
          <p:cNvSpPr/>
          <p:nvPr/>
        </p:nvSpPr>
        <p:spPr>
          <a:xfrm>
            <a:off x="7721989" y="3674853"/>
            <a:ext cx="3745302" cy="2720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514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630</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Calibri Light</vt:lpstr>
      <vt:lpstr>Office Theme</vt:lpstr>
      <vt:lpstr>NABI ISA AND SAYYIDAH MARYAM</vt:lpstr>
      <vt:lpstr>Learning Objectives</vt:lpstr>
      <vt:lpstr>Match the Mummy to their Babies </vt:lpstr>
      <vt:lpstr>Do you know  who is the mother of Nabi Isa (as)</vt:lpstr>
      <vt:lpstr>Show me your picture with your mummy when you are a baby </vt:lpstr>
      <vt:lpstr>Where do you see these signs?</vt:lpstr>
      <vt:lpstr>What does a Sign means?</vt:lpstr>
      <vt:lpstr>STORY TIME!!!!!!</vt:lpstr>
      <vt:lpstr>PowerPoint Presentation</vt:lpstr>
      <vt:lpstr>PowerPoint Presentation</vt:lpstr>
      <vt:lpstr>PowerPoint Presentation</vt:lpstr>
      <vt:lpstr>PowerPoint Presentation</vt:lpstr>
      <vt:lpstr>PowerPoint Presentation</vt:lpstr>
      <vt:lpstr>PowerPoint Presentation</vt:lpstr>
      <vt:lpstr>Do you remember the sign of Allah (swt)</vt:lpstr>
      <vt:lpstr>    Ayah of the 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 ISA AND SAYYIDAH MARYAM</dc:title>
  <dc:creator>Fatima Gulamhusein</dc:creator>
  <cp:lastModifiedBy>Fatima Gulamhusein</cp:lastModifiedBy>
  <cp:revision>14</cp:revision>
  <dcterms:created xsi:type="dcterms:W3CDTF">2020-09-10T16:04:24Z</dcterms:created>
  <dcterms:modified xsi:type="dcterms:W3CDTF">2020-09-10T18:07:04Z</dcterms:modified>
</cp:coreProperties>
</file>