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5"/>
  </p:notesMasterIdLst>
  <p:sldIdLst>
    <p:sldId id="256" r:id="rId5"/>
    <p:sldId id="267" r:id="rId6"/>
    <p:sldId id="268" r:id="rId7"/>
    <p:sldId id="271" r:id="rId8"/>
    <p:sldId id="260" r:id="rId9"/>
    <p:sldId id="261" r:id="rId10"/>
    <p:sldId id="263" r:id="rId11"/>
    <p:sldId id="264" r:id="rId12"/>
    <p:sldId id="265"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0136D-2161-938D-9888-A893218C50C9}" v="1" dt="2021-02-26T11:44:22.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6212" autoAdjust="0"/>
  </p:normalViewPr>
  <p:slideViewPr>
    <p:cSldViewPr snapToGrid="0">
      <p:cViewPr varScale="1">
        <p:scale>
          <a:sx n="58" d="100"/>
          <a:sy n="58" d="100"/>
        </p:scale>
        <p:origin x="952" y="4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7AB0136D-2161-938D-9888-A893218C50C9}"/>
    <pc:docChg chg="delSld">
      <pc:chgData name="Sajeeda Virani" userId="S::sajeedav@world-federation.org::20a3e56f-e822-43eb-a90b-be68ee27a775" providerId="AD" clId="Web-{7AB0136D-2161-938D-9888-A893218C50C9}" dt="2021-02-26T11:44:22.900" v="0"/>
      <pc:docMkLst>
        <pc:docMk/>
      </pc:docMkLst>
      <pc:sldChg chg="del">
        <pc:chgData name="Sajeeda Virani" userId="S::sajeedav@world-federation.org::20a3e56f-e822-43eb-a90b-be68ee27a775" providerId="AD" clId="Web-{7AB0136D-2161-938D-9888-A893218C50C9}" dt="2021-02-26T11:44:22.900" v="0"/>
        <pc:sldMkLst>
          <pc:docMk/>
          <pc:sldMk cId="590150361"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9793F-3AD3-4A88-93B6-265FD951E958}" type="doc">
      <dgm:prSet loTypeId="urn:microsoft.com/office/officeart/2016/7/layout/HorizontalActionList" loCatId="List" qsTypeId="urn:microsoft.com/office/officeart/2005/8/quickstyle/simple1" qsCatId="simple" csTypeId="urn:microsoft.com/office/officeart/2005/8/colors/accent0_3" csCatId="mainScheme" phldr="1"/>
      <dgm:spPr/>
      <dgm:t>
        <a:bodyPr/>
        <a:lstStyle/>
        <a:p>
          <a:endParaRPr lang="en-US"/>
        </a:p>
      </dgm:t>
    </dgm:pt>
    <dgm:pt modelId="{423AAEF0-B45A-491F-BAC4-F9E90C303B32}">
      <dgm:prSet/>
      <dgm:spPr/>
      <dgm:t>
        <a:bodyPr/>
        <a:lstStyle/>
        <a:p>
          <a:r>
            <a:rPr lang="en-US"/>
            <a:t>Recall</a:t>
          </a:r>
        </a:p>
      </dgm:t>
    </dgm:pt>
    <dgm:pt modelId="{D34B38CE-5D2B-4F9D-8CB1-0DDDECC30751}" type="parTrans" cxnId="{31215689-2D66-4179-B444-CD1BAD4E17DD}">
      <dgm:prSet/>
      <dgm:spPr/>
      <dgm:t>
        <a:bodyPr/>
        <a:lstStyle/>
        <a:p>
          <a:endParaRPr lang="en-US"/>
        </a:p>
      </dgm:t>
    </dgm:pt>
    <dgm:pt modelId="{5D23A923-A498-499B-BE16-F07F1ACBC93B}" type="sibTrans" cxnId="{31215689-2D66-4179-B444-CD1BAD4E17DD}">
      <dgm:prSet/>
      <dgm:spPr/>
      <dgm:t>
        <a:bodyPr/>
        <a:lstStyle/>
        <a:p>
          <a:endParaRPr lang="en-US"/>
        </a:p>
      </dgm:t>
    </dgm:pt>
    <dgm:pt modelId="{868105E7-1FC9-4876-A4F1-CE4C4C153500}">
      <dgm:prSet/>
      <dgm:spPr/>
      <dgm:t>
        <a:bodyPr/>
        <a:lstStyle/>
        <a:p>
          <a:r>
            <a:rPr lang="en-US" dirty="0">
              <a:latin typeface="Calibri" panose="020F0502020204030204" pitchFamily="34" charset="0"/>
              <a:cs typeface="Calibri" panose="020F0502020204030204" pitchFamily="34" charset="0"/>
            </a:rPr>
            <a:t>Recall that the first person to be created was Nabi Adam</a:t>
          </a:r>
        </a:p>
      </dgm:t>
    </dgm:pt>
    <dgm:pt modelId="{B7333BF9-2E49-43B3-ACCF-55077D432281}" type="parTrans" cxnId="{04FC1AB9-3AA5-4EB3-8F7D-17A710897695}">
      <dgm:prSet/>
      <dgm:spPr/>
      <dgm:t>
        <a:bodyPr/>
        <a:lstStyle/>
        <a:p>
          <a:endParaRPr lang="en-US"/>
        </a:p>
      </dgm:t>
    </dgm:pt>
    <dgm:pt modelId="{9F52738B-E2EF-4802-A5BF-3D393E40B392}" type="sibTrans" cxnId="{04FC1AB9-3AA5-4EB3-8F7D-17A710897695}">
      <dgm:prSet/>
      <dgm:spPr/>
      <dgm:t>
        <a:bodyPr/>
        <a:lstStyle/>
        <a:p>
          <a:endParaRPr lang="en-US"/>
        </a:p>
      </dgm:t>
    </dgm:pt>
    <dgm:pt modelId="{B1758181-A91C-4CA9-86A5-F385F929F9DE}">
      <dgm:prSet/>
      <dgm:spPr/>
      <dgm:t>
        <a:bodyPr/>
        <a:lstStyle/>
        <a:p>
          <a:r>
            <a:rPr lang="en-US"/>
            <a:t>Recognise</a:t>
          </a:r>
        </a:p>
      </dgm:t>
    </dgm:pt>
    <dgm:pt modelId="{34900133-DB6B-4A52-9931-54BEA67FCD1F}" type="parTrans" cxnId="{C3C8F883-8852-4D20-AE61-2D560D8F913D}">
      <dgm:prSet/>
      <dgm:spPr/>
      <dgm:t>
        <a:bodyPr/>
        <a:lstStyle/>
        <a:p>
          <a:endParaRPr lang="en-US"/>
        </a:p>
      </dgm:t>
    </dgm:pt>
    <dgm:pt modelId="{369289BF-7854-4C94-AA41-F7F516A2BB57}" type="sibTrans" cxnId="{C3C8F883-8852-4D20-AE61-2D560D8F913D}">
      <dgm:prSet/>
      <dgm:spPr/>
      <dgm:t>
        <a:bodyPr/>
        <a:lstStyle/>
        <a:p>
          <a:endParaRPr lang="en-US"/>
        </a:p>
      </dgm:t>
    </dgm:pt>
    <dgm:pt modelId="{BE4C5B3B-7AA3-47AD-B003-45339301D1F8}">
      <dgm:prSet custT="1"/>
      <dgm:spPr/>
      <dgm:t>
        <a:bodyPr/>
        <a:lstStyle/>
        <a:p>
          <a:r>
            <a:rPr lang="en-US" sz="2100" dirty="0">
              <a:latin typeface="Calibri" panose="020F0502020204030204" pitchFamily="34" charset="0"/>
              <a:cs typeface="Calibri" panose="020F0502020204030204" pitchFamily="34" charset="0"/>
            </a:rPr>
            <a:t>Recognize that Nabi Adam was the first Nabi</a:t>
          </a:r>
        </a:p>
      </dgm:t>
    </dgm:pt>
    <dgm:pt modelId="{E0DAFFA0-7F7E-429A-A078-03945C2656DB}" type="parTrans" cxnId="{8E017B57-FB9C-4979-9AC4-F8DE27FA4A38}">
      <dgm:prSet/>
      <dgm:spPr/>
      <dgm:t>
        <a:bodyPr/>
        <a:lstStyle/>
        <a:p>
          <a:endParaRPr lang="en-US"/>
        </a:p>
      </dgm:t>
    </dgm:pt>
    <dgm:pt modelId="{723E360E-CEFF-4017-BD79-5B8C24150758}" type="sibTrans" cxnId="{8E017B57-FB9C-4979-9AC4-F8DE27FA4A38}">
      <dgm:prSet/>
      <dgm:spPr/>
      <dgm:t>
        <a:bodyPr/>
        <a:lstStyle/>
        <a:p>
          <a:endParaRPr lang="en-US"/>
        </a:p>
      </dgm:t>
    </dgm:pt>
    <dgm:pt modelId="{5338DA6E-D108-4913-82E6-E3AA685AF886}">
      <dgm:prSet/>
      <dgm:spPr/>
      <dgm:t>
        <a:bodyPr/>
        <a:lstStyle/>
        <a:p>
          <a:r>
            <a:rPr lang="en-US"/>
            <a:t>Conclude</a:t>
          </a:r>
        </a:p>
      </dgm:t>
    </dgm:pt>
    <dgm:pt modelId="{38AD29DB-12D3-4134-8A72-3905866CEFBF}" type="parTrans" cxnId="{F6F9C0E5-ECD9-4572-9F26-AF520E5D3BC6}">
      <dgm:prSet/>
      <dgm:spPr/>
      <dgm:t>
        <a:bodyPr/>
        <a:lstStyle/>
        <a:p>
          <a:endParaRPr lang="en-US"/>
        </a:p>
      </dgm:t>
    </dgm:pt>
    <dgm:pt modelId="{C4AB5A82-87B9-43B3-B20D-156B80502194}" type="sibTrans" cxnId="{F6F9C0E5-ECD9-4572-9F26-AF520E5D3BC6}">
      <dgm:prSet/>
      <dgm:spPr/>
      <dgm:t>
        <a:bodyPr/>
        <a:lstStyle/>
        <a:p>
          <a:endParaRPr lang="en-US"/>
        </a:p>
      </dgm:t>
    </dgm:pt>
    <dgm:pt modelId="{070A672A-D8F5-419A-93FA-6537BDFC2965}">
      <dgm:prSet/>
      <dgm:spPr/>
      <dgm:t>
        <a:bodyPr/>
        <a:lstStyle/>
        <a:p>
          <a:r>
            <a:rPr lang="en-US" dirty="0">
              <a:latin typeface="Calibri" panose="020F0502020204030204" pitchFamily="34" charset="0"/>
              <a:cs typeface="Calibri" panose="020F0502020204030204" pitchFamily="34" charset="0"/>
            </a:rPr>
            <a:t>Conclude that all of us came from Nabi Adam and hence we are known as Bani Adam</a:t>
          </a:r>
        </a:p>
      </dgm:t>
    </dgm:pt>
    <dgm:pt modelId="{FD387FF5-FA7B-4FF2-9E26-91394DEE6DE9}" type="parTrans" cxnId="{B1E57F81-4FDF-4626-A58E-AAAD5940DAF1}">
      <dgm:prSet/>
      <dgm:spPr/>
      <dgm:t>
        <a:bodyPr/>
        <a:lstStyle/>
        <a:p>
          <a:endParaRPr lang="en-US"/>
        </a:p>
      </dgm:t>
    </dgm:pt>
    <dgm:pt modelId="{C64582AD-FCEB-4B74-BA47-970153749AB2}" type="sibTrans" cxnId="{B1E57F81-4FDF-4626-A58E-AAAD5940DAF1}">
      <dgm:prSet/>
      <dgm:spPr/>
      <dgm:t>
        <a:bodyPr/>
        <a:lstStyle/>
        <a:p>
          <a:endParaRPr lang="en-US"/>
        </a:p>
      </dgm:t>
    </dgm:pt>
    <dgm:pt modelId="{DBA14DEB-E70B-4F03-AF9A-37E9600BEDF9}" type="pres">
      <dgm:prSet presAssocID="{9049793F-3AD3-4A88-93B6-265FD951E958}" presName="Name0" presStyleCnt="0">
        <dgm:presLayoutVars>
          <dgm:dir/>
          <dgm:animLvl val="lvl"/>
          <dgm:resizeHandles val="exact"/>
        </dgm:presLayoutVars>
      </dgm:prSet>
      <dgm:spPr/>
    </dgm:pt>
    <dgm:pt modelId="{7C38A257-3795-43C3-9FD1-C33D22CAEAD2}" type="pres">
      <dgm:prSet presAssocID="{423AAEF0-B45A-491F-BAC4-F9E90C303B32}" presName="composite" presStyleCnt="0"/>
      <dgm:spPr/>
    </dgm:pt>
    <dgm:pt modelId="{43D6E254-0606-4705-896A-E391948E0562}" type="pres">
      <dgm:prSet presAssocID="{423AAEF0-B45A-491F-BAC4-F9E90C303B32}" presName="parTx" presStyleLbl="alignNode1" presStyleIdx="0" presStyleCnt="3">
        <dgm:presLayoutVars>
          <dgm:chMax val="0"/>
          <dgm:chPref val="0"/>
        </dgm:presLayoutVars>
      </dgm:prSet>
      <dgm:spPr/>
    </dgm:pt>
    <dgm:pt modelId="{9FF40E75-406D-4EDB-96B7-5462040E266B}" type="pres">
      <dgm:prSet presAssocID="{423AAEF0-B45A-491F-BAC4-F9E90C303B32}" presName="desTx" presStyleLbl="alignAccFollowNode1" presStyleIdx="0" presStyleCnt="3">
        <dgm:presLayoutVars/>
      </dgm:prSet>
      <dgm:spPr/>
    </dgm:pt>
    <dgm:pt modelId="{84ECC64B-DC8C-4E8F-A82C-1E46CA6B5F1F}" type="pres">
      <dgm:prSet presAssocID="{5D23A923-A498-499B-BE16-F07F1ACBC93B}" presName="space" presStyleCnt="0"/>
      <dgm:spPr/>
    </dgm:pt>
    <dgm:pt modelId="{DAD6F615-25F5-4990-BC74-9E75F3579FE7}" type="pres">
      <dgm:prSet presAssocID="{B1758181-A91C-4CA9-86A5-F385F929F9DE}" presName="composite" presStyleCnt="0"/>
      <dgm:spPr/>
    </dgm:pt>
    <dgm:pt modelId="{B0733299-50DC-475F-B2E6-33B9ADAA250A}" type="pres">
      <dgm:prSet presAssocID="{B1758181-A91C-4CA9-86A5-F385F929F9DE}" presName="parTx" presStyleLbl="alignNode1" presStyleIdx="1" presStyleCnt="3">
        <dgm:presLayoutVars>
          <dgm:chMax val="0"/>
          <dgm:chPref val="0"/>
        </dgm:presLayoutVars>
      </dgm:prSet>
      <dgm:spPr/>
    </dgm:pt>
    <dgm:pt modelId="{151CE1B8-C46A-40AF-9476-B5EC2C1E5401}" type="pres">
      <dgm:prSet presAssocID="{B1758181-A91C-4CA9-86A5-F385F929F9DE}" presName="desTx" presStyleLbl="alignAccFollowNode1" presStyleIdx="1" presStyleCnt="3">
        <dgm:presLayoutVars/>
      </dgm:prSet>
      <dgm:spPr/>
    </dgm:pt>
    <dgm:pt modelId="{47FA2995-29B2-4C08-A86C-BAECECB176B6}" type="pres">
      <dgm:prSet presAssocID="{369289BF-7854-4C94-AA41-F7F516A2BB57}" presName="space" presStyleCnt="0"/>
      <dgm:spPr/>
    </dgm:pt>
    <dgm:pt modelId="{B9785C4B-A25F-4C78-B07C-0240D542ADBF}" type="pres">
      <dgm:prSet presAssocID="{5338DA6E-D108-4913-82E6-E3AA685AF886}" presName="composite" presStyleCnt="0"/>
      <dgm:spPr/>
    </dgm:pt>
    <dgm:pt modelId="{BDC26E10-D1C7-4F10-BDAD-F41CA5C84BB3}" type="pres">
      <dgm:prSet presAssocID="{5338DA6E-D108-4913-82E6-E3AA685AF886}" presName="parTx" presStyleLbl="alignNode1" presStyleIdx="2" presStyleCnt="3">
        <dgm:presLayoutVars>
          <dgm:chMax val="0"/>
          <dgm:chPref val="0"/>
        </dgm:presLayoutVars>
      </dgm:prSet>
      <dgm:spPr/>
    </dgm:pt>
    <dgm:pt modelId="{431C4280-EDBE-413D-BE3E-6D7A9B192497}" type="pres">
      <dgm:prSet presAssocID="{5338DA6E-D108-4913-82E6-E3AA685AF886}" presName="desTx" presStyleLbl="alignAccFollowNode1" presStyleIdx="2" presStyleCnt="3">
        <dgm:presLayoutVars/>
      </dgm:prSet>
      <dgm:spPr/>
    </dgm:pt>
  </dgm:ptLst>
  <dgm:cxnLst>
    <dgm:cxn modelId="{87AAF103-F9FA-42F3-BFC6-59EE5E33A01A}" type="presOf" srcId="{868105E7-1FC9-4876-A4F1-CE4C4C153500}" destId="{9FF40E75-406D-4EDB-96B7-5462040E266B}" srcOrd="0" destOrd="0" presId="urn:microsoft.com/office/officeart/2016/7/layout/HorizontalActionList"/>
    <dgm:cxn modelId="{1FA0BC2D-8C6A-418F-966D-1AC82BF63512}" type="presOf" srcId="{B1758181-A91C-4CA9-86A5-F385F929F9DE}" destId="{B0733299-50DC-475F-B2E6-33B9ADAA250A}" srcOrd="0" destOrd="0" presId="urn:microsoft.com/office/officeart/2016/7/layout/HorizontalActionList"/>
    <dgm:cxn modelId="{ADDE8E37-0B61-484B-8926-B33D532977E7}" type="presOf" srcId="{070A672A-D8F5-419A-93FA-6537BDFC2965}" destId="{431C4280-EDBE-413D-BE3E-6D7A9B192497}" srcOrd="0" destOrd="0" presId="urn:microsoft.com/office/officeart/2016/7/layout/HorizontalActionList"/>
    <dgm:cxn modelId="{FA82B947-7FA3-4951-A567-FF55F35DD002}" type="presOf" srcId="{BE4C5B3B-7AA3-47AD-B003-45339301D1F8}" destId="{151CE1B8-C46A-40AF-9476-B5EC2C1E5401}" srcOrd="0" destOrd="0" presId="urn:microsoft.com/office/officeart/2016/7/layout/HorizontalActionList"/>
    <dgm:cxn modelId="{23A02F68-565A-4BC1-B210-CB043D5F2092}" type="presOf" srcId="{5338DA6E-D108-4913-82E6-E3AA685AF886}" destId="{BDC26E10-D1C7-4F10-BDAD-F41CA5C84BB3}" srcOrd="0" destOrd="0" presId="urn:microsoft.com/office/officeart/2016/7/layout/HorizontalActionList"/>
    <dgm:cxn modelId="{491E0C69-B426-4EFD-BBA3-E07B8B026539}" type="presOf" srcId="{9049793F-3AD3-4A88-93B6-265FD951E958}" destId="{DBA14DEB-E70B-4F03-AF9A-37E9600BEDF9}" srcOrd="0" destOrd="0" presId="urn:microsoft.com/office/officeart/2016/7/layout/HorizontalActionList"/>
    <dgm:cxn modelId="{8E017B57-FB9C-4979-9AC4-F8DE27FA4A38}" srcId="{B1758181-A91C-4CA9-86A5-F385F929F9DE}" destId="{BE4C5B3B-7AA3-47AD-B003-45339301D1F8}" srcOrd="0" destOrd="0" parTransId="{E0DAFFA0-7F7E-429A-A078-03945C2656DB}" sibTransId="{723E360E-CEFF-4017-BD79-5B8C24150758}"/>
    <dgm:cxn modelId="{B1E57F81-4FDF-4626-A58E-AAAD5940DAF1}" srcId="{5338DA6E-D108-4913-82E6-E3AA685AF886}" destId="{070A672A-D8F5-419A-93FA-6537BDFC2965}" srcOrd="0" destOrd="0" parTransId="{FD387FF5-FA7B-4FF2-9E26-91394DEE6DE9}" sibTransId="{C64582AD-FCEB-4B74-BA47-970153749AB2}"/>
    <dgm:cxn modelId="{C3C8F883-8852-4D20-AE61-2D560D8F913D}" srcId="{9049793F-3AD3-4A88-93B6-265FD951E958}" destId="{B1758181-A91C-4CA9-86A5-F385F929F9DE}" srcOrd="1" destOrd="0" parTransId="{34900133-DB6B-4A52-9931-54BEA67FCD1F}" sibTransId="{369289BF-7854-4C94-AA41-F7F516A2BB57}"/>
    <dgm:cxn modelId="{31215689-2D66-4179-B444-CD1BAD4E17DD}" srcId="{9049793F-3AD3-4A88-93B6-265FD951E958}" destId="{423AAEF0-B45A-491F-BAC4-F9E90C303B32}" srcOrd="0" destOrd="0" parTransId="{D34B38CE-5D2B-4F9D-8CB1-0DDDECC30751}" sibTransId="{5D23A923-A498-499B-BE16-F07F1ACBC93B}"/>
    <dgm:cxn modelId="{4B0FE992-D113-459E-BB9D-D45EC31C05CA}" type="presOf" srcId="{423AAEF0-B45A-491F-BAC4-F9E90C303B32}" destId="{43D6E254-0606-4705-896A-E391948E0562}" srcOrd="0" destOrd="0" presId="urn:microsoft.com/office/officeart/2016/7/layout/HorizontalActionList"/>
    <dgm:cxn modelId="{04FC1AB9-3AA5-4EB3-8F7D-17A710897695}" srcId="{423AAEF0-B45A-491F-BAC4-F9E90C303B32}" destId="{868105E7-1FC9-4876-A4F1-CE4C4C153500}" srcOrd="0" destOrd="0" parTransId="{B7333BF9-2E49-43B3-ACCF-55077D432281}" sibTransId="{9F52738B-E2EF-4802-A5BF-3D393E40B392}"/>
    <dgm:cxn modelId="{F6F9C0E5-ECD9-4572-9F26-AF520E5D3BC6}" srcId="{9049793F-3AD3-4A88-93B6-265FD951E958}" destId="{5338DA6E-D108-4913-82E6-E3AA685AF886}" srcOrd="2" destOrd="0" parTransId="{38AD29DB-12D3-4134-8A72-3905866CEFBF}" sibTransId="{C4AB5A82-87B9-43B3-B20D-156B80502194}"/>
    <dgm:cxn modelId="{2E944070-EEDE-41DE-9AC1-0C0F2137D694}" type="presParOf" srcId="{DBA14DEB-E70B-4F03-AF9A-37E9600BEDF9}" destId="{7C38A257-3795-43C3-9FD1-C33D22CAEAD2}" srcOrd="0" destOrd="0" presId="urn:microsoft.com/office/officeart/2016/7/layout/HorizontalActionList"/>
    <dgm:cxn modelId="{A2F8467C-2E39-453D-8BEC-1151C30DBAFB}" type="presParOf" srcId="{7C38A257-3795-43C3-9FD1-C33D22CAEAD2}" destId="{43D6E254-0606-4705-896A-E391948E0562}" srcOrd="0" destOrd="0" presId="urn:microsoft.com/office/officeart/2016/7/layout/HorizontalActionList"/>
    <dgm:cxn modelId="{7CF2631D-C3E6-45D0-9AC3-5A05AF26F392}" type="presParOf" srcId="{7C38A257-3795-43C3-9FD1-C33D22CAEAD2}" destId="{9FF40E75-406D-4EDB-96B7-5462040E266B}" srcOrd="1" destOrd="0" presId="urn:microsoft.com/office/officeart/2016/7/layout/HorizontalActionList"/>
    <dgm:cxn modelId="{A77BD04F-BDDF-480B-B3D6-F54DAB10DE23}" type="presParOf" srcId="{DBA14DEB-E70B-4F03-AF9A-37E9600BEDF9}" destId="{84ECC64B-DC8C-4E8F-A82C-1E46CA6B5F1F}" srcOrd="1" destOrd="0" presId="urn:microsoft.com/office/officeart/2016/7/layout/HorizontalActionList"/>
    <dgm:cxn modelId="{B1C1CE1C-FCA0-46C9-B6F1-68ADAF012073}" type="presParOf" srcId="{DBA14DEB-E70B-4F03-AF9A-37E9600BEDF9}" destId="{DAD6F615-25F5-4990-BC74-9E75F3579FE7}" srcOrd="2" destOrd="0" presId="urn:microsoft.com/office/officeart/2016/7/layout/HorizontalActionList"/>
    <dgm:cxn modelId="{055912F7-6976-4DAD-B09C-8C6C3D49EC35}" type="presParOf" srcId="{DAD6F615-25F5-4990-BC74-9E75F3579FE7}" destId="{B0733299-50DC-475F-B2E6-33B9ADAA250A}" srcOrd="0" destOrd="0" presId="urn:microsoft.com/office/officeart/2016/7/layout/HorizontalActionList"/>
    <dgm:cxn modelId="{8D3F63DD-9E48-4C43-A49A-FB07FE5D7069}" type="presParOf" srcId="{DAD6F615-25F5-4990-BC74-9E75F3579FE7}" destId="{151CE1B8-C46A-40AF-9476-B5EC2C1E5401}" srcOrd="1" destOrd="0" presId="urn:microsoft.com/office/officeart/2016/7/layout/HorizontalActionList"/>
    <dgm:cxn modelId="{AA764DB1-8B86-4361-B310-23B7E9E963A1}" type="presParOf" srcId="{DBA14DEB-E70B-4F03-AF9A-37E9600BEDF9}" destId="{47FA2995-29B2-4C08-A86C-BAECECB176B6}" srcOrd="3" destOrd="0" presId="urn:microsoft.com/office/officeart/2016/7/layout/HorizontalActionList"/>
    <dgm:cxn modelId="{5CD76309-6E4E-4EC5-9201-B483F44DB376}" type="presParOf" srcId="{DBA14DEB-E70B-4F03-AF9A-37E9600BEDF9}" destId="{B9785C4B-A25F-4C78-B07C-0240D542ADBF}" srcOrd="4" destOrd="0" presId="urn:microsoft.com/office/officeart/2016/7/layout/HorizontalActionList"/>
    <dgm:cxn modelId="{E35146AB-95F0-49E3-82B6-2CC86EA893B2}" type="presParOf" srcId="{B9785C4B-A25F-4C78-B07C-0240D542ADBF}" destId="{BDC26E10-D1C7-4F10-BDAD-F41CA5C84BB3}" srcOrd="0" destOrd="0" presId="urn:microsoft.com/office/officeart/2016/7/layout/HorizontalActionList"/>
    <dgm:cxn modelId="{97A339F4-6BEB-42A1-8E5D-DCF0D7BCCCC8}" type="presParOf" srcId="{B9785C4B-A25F-4C78-B07C-0240D542ADBF}" destId="{431C4280-EDBE-413D-BE3E-6D7A9B19249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6E254-0606-4705-896A-E391948E0562}">
      <dsp:nvSpPr>
        <dsp:cNvPr id="0" name=""/>
        <dsp:cNvSpPr/>
      </dsp:nvSpPr>
      <dsp:spPr>
        <a:xfrm>
          <a:off x="7354" y="181671"/>
          <a:ext cx="3347087" cy="1004126"/>
        </a:xfrm>
        <a:prstGeom prst="rect">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494" tIns="264494" rIns="264494" bIns="264494" numCol="1" spcCol="1270" anchor="ctr" anchorCtr="0">
          <a:noAutofit/>
        </a:bodyPr>
        <a:lstStyle/>
        <a:p>
          <a:pPr marL="0" lvl="0" indent="0" algn="ctr" defTabSz="1511300">
            <a:lnSpc>
              <a:spcPct val="90000"/>
            </a:lnSpc>
            <a:spcBef>
              <a:spcPct val="0"/>
            </a:spcBef>
            <a:spcAft>
              <a:spcPct val="35000"/>
            </a:spcAft>
            <a:buNone/>
          </a:pPr>
          <a:r>
            <a:rPr lang="en-US" sz="3400" kern="1200"/>
            <a:t>Recall</a:t>
          </a:r>
        </a:p>
      </dsp:txBody>
      <dsp:txXfrm>
        <a:off x="7354" y="181671"/>
        <a:ext cx="3347087" cy="1004126"/>
      </dsp:txXfrm>
    </dsp:sp>
    <dsp:sp modelId="{9FF40E75-406D-4EDB-96B7-5462040E266B}">
      <dsp:nvSpPr>
        <dsp:cNvPr id="0" name=""/>
        <dsp:cNvSpPr/>
      </dsp:nvSpPr>
      <dsp:spPr>
        <a:xfrm>
          <a:off x="7354" y="1185797"/>
          <a:ext cx="3347087" cy="183487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618" tIns="330618" rIns="330618" bIns="330618" numCol="1" spcCol="1270" anchor="t"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Recall that the first person to be created was Nabi Adam</a:t>
          </a:r>
        </a:p>
      </dsp:txBody>
      <dsp:txXfrm>
        <a:off x="7354" y="1185797"/>
        <a:ext cx="3347087" cy="1834877"/>
      </dsp:txXfrm>
    </dsp:sp>
    <dsp:sp modelId="{B0733299-50DC-475F-B2E6-33B9ADAA250A}">
      <dsp:nvSpPr>
        <dsp:cNvPr id="0" name=""/>
        <dsp:cNvSpPr/>
      </dsp:nvSpPr>
      <dsp:spPr>
        <a:xfrm>
          <a:off x="3462336" y="181671"/>
          <a:ext cx="3347087" cy="1004126"/>
        </a:xfrm>
        <a:prstGeom prst="rect">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494" tIns="264494" rIns="264494" bIns="264494" numCol="1" spcCol="1270" anchor="ctr" anchorCtr="0">
          <a:noAutofit/>
        </a:bodyPr>
        <a:lstStyle/>
        <a:p>
          <a:pPr marL="0" lvl="0" indent="0" algn="ctr" defTabSz="1511300">
            <a:lnSpc>
              <a:spcPct val="90000"/>
            </a:lnSpc>
            <a:spcBef>
              <a:spcPct val="0"/>
            </a:spcBef>
            <a:spcAft>
              <a:spcPct val="35000"/>
            </a:spcAft>
            <a:buNone/>
          </a:pPr>
          <a:r>
            <a:rPr lang="en-US" sz="3400" kern="1200"/>
            <a:t>Recognise</a:t>
          </a:r>
        </a:p>
      </dsp:txBody>
      <dsp:txXfrm>
        <a:off x="3462336" y="181671"/>
        <a:ext cx="3347087" cy="1004126"/>
      </dsp:txXfrm>
    </dsp:sp>
    <dsp:sp modelId="{151CE1B8-C46A-40AF-9476-B5EC2C1E5401}">
      <dsp:nvSpPr>
        <dsp:cNvPr id="0" name=""/>
        <dsp:cNvSpPr/>
      </dsp:nvSpPr>
      <dsp:spPr>
        <a:xfrm>
          <a:off x="3462336" y="1185797"/>
          <a:ext cx="3347087" cy="183487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618" tIns="330618" rIns="330618" bIns="330618" numCol="1" spcCol="1270" anchor="t"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Recognize that Nabi Adam was the first Nabi</a:t>
          </a:r>
        </a:p>
      </dsp:txBody>
      <dsp:txXfrm>
        <a:off x="3462336" y="1185797"/>
        <a:ext cx="3347087" cy="1834877"/>
      </dsp:txXfrm>
    </dsp:sp>
    <dsp:sp modelId="{BDC26E10-D1C7-4F10-BDAD-F41CA5C84BB3}">
      <dsp:nvSpPr>
        <dsp:cNvPr id="0" name=""/>
        <dsp:cNvSpPr/>
      </dsp:nvSpPr>
      <dsp:spPr>
        <a:xfrm>
          <a:off x="6917318" y="181671"/>
          <a:ext cx="3347087" cy="1004126"/>
        </a:xfrm>
        <a:prstGeom prst="rect">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494" tIns="264494" rIns="264494" bIns="264494" numCol="1" spcCol="1270" anchor="ctr" anchorCtr="0">
          <a:noAutofit/>
        </a:bodyPr>
        <a:lstStyle/>
        <a:p>
          <a:pPr marL="0" lvl="0" indent="0" algn="ctr" defTabSz="1511300">
            <a:lnSpc>
              <a:spcPct val="90000"/>
            </a:lnSpc>
            <a:spcBef>
              <a:spcPct val="0"/>
            </a:spcBef>
            <a:spcAft>
              <a:spcPct val="35000"/>
            </a:spcAft>
            <a:buNone/>
          </a:pPr>
          <a:r>
            <a:rPr lang="en-US" sz="3400" kern="1200"/>
            <a:t>Conclude</a:t>
          </a:r>
        </a:p>
      </dsp:txBody>
      <dsp:txXfrm>
        <a:off x="6917318" y="181671"/>
        <a:ext cx="3347087" cy="1004126"/>
      </dsp:txXfrm>
    </dsp:sp>
    <dsp:sp modelId="{431C4280-EDBE-413D-BE3E-6D7A9B192497}">
      <dsp:nvSpPr>
        <dsp:cNvPr id="0" name=""/>
        <dsp:cNvSpPr/>
      </dsp:nvSpPr>
      <dsp:spPr>
        <a:xfrm>
          <a:off x="6917318" y="1185797"/>
          <a:ext cx="3347087" cy="1834877"/>
        </a:xfrm>
        <a:prstGeom prst="rect">
          <a:avLst/>
        </a:prstGeom>
        <a:solidFill>
          <a:schemeClr val="dk2">
            <a:alpha val="90000"/>
            <a:tint val="40000"/>
            <a:hueOff val="0"/>
            <a:satOff val="0"/>
            <a:lumOff val="0"/>
            <a:alphaOff val="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618" tIns="330618" rIns="330618" bIns="330618" numCol="1" spcCol="1270" anchor="t"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Conclude that all of us came from Nabi Adam and hence we are known as Bani Adam</a:t>
          </a:r>
        </a:p>
      </dsp:txBody>
      <dsp:txXfrm>
        <a:off x="6917318" y="1185797"/>
        <a:ext cx="3347087" cy="183487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20C27-8DDF-4D52-9FD2-3F38660B0295}"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EA33E-B034-4DFF-8AD7-081C2F1E4464}" type="slidenum">
              <a:rPr lang="en-US" smtClean="0"/>
              <a:t>‹#›</a:t>
            </a:fld>
            <a:endParaRPr lang="en-US"/>
          </a:p>
        </p:txBody>
      </p:sp>
    </p:spTree>
    <p:extLst>
      <p:ext uri="{BB962C8B-B14F-4D97-AF65-F5344CB8AC3E}">
        <p14:creationId xmlns:p14="http://schemas.microsoft.com/office/powerpoint/2010/main" val="384768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A‘udhu</a:t>
            </a:r>
            <a:r>
              <a:rPr lang="en-US" dirty="0"/>
              <a:t> </a:t>
            </a:r>
            <a:r>
              <a:rPr lang="en-US" dirty="0" err="1"/>
              <a:t>billahi</a:t>
            </a:r>
            <a:r>
              <a:rPr lang="en-US" dirty="0"/>
              <a:t> </a:t>
            </a:r>
            <a:r>
              <a:rPr lang="en-US" dirty="0" err="1"/>
              <a:t>minash</a:t>
            </a:r>
            <a:r>
              <a:rPr lang="en-US" dirty="0"/>
              <a:t> </a:t>
            </a:r>
            <a:r>
              <a:rPr lang="en-US" dirty="0" err="1"/>
              <a:t>shaytanir</a:t>
            </a:r>
            <a:r>
              <a:rPr lang="en-US" dirty="0"/>
              <a:t> </a:t>
            </a:r>
            <a:r>
              <a:rPr lang="en-US" dirty="0" err="1"/>
              <a:t>rajim</a:t>
            </a:r>
            <a:r>
              <a:rPr lang="en-US" dirty="0"/>
              <a:t> </a:t>
            </a:r>
            <a:r>
              <a:rPr lang="en-US" dirty="0" err="1"/>
              <a:t>Bismillahir</a:t>
            </a:r>
            <a:r>
              <a:rPr lang="en-US" dirty="0"/>
              <a:t> </a:t>
            </a:r>
            <a:r>
              <a:rPr lang="en-US" dirty="0" err="1"/>
              <a:t>rahmanir</a:t>
            </a:r>
            <a:r>
              <a:rPr lang="en-US" dirty="0"/>
              <a:t> </a:t>
            </a:r>
            <a:r>
              <a:rPr lang="en-US" dirty="0" err="1"/>
              <a:t>rahim</a:t>
            </a:r>
            <a:r>
              <a:rPr lang="en-US" dirty="0"/>
              <a:t> </a:t>
            </a:r>
            <a:r>
              <a:rPr lang="en-US" dirty="0" err="1"/>
              <a:t>Allahumma</a:t>
            </a:r>
            <a:r>
              <a:rPr lang="en-US" dirty="0"/>
              <a:t> </a:t>
            </a:r>
            <a:r>
              <a:rPr lang="en-US" dirty="0" err="1"/>
              <a:t>salli</a:t>
            </a:r>
            <a:r>
              <a:rPr lang="en-US" dirty="0"/>
              <a:t> ala </a:t>
            </a:r>
            <a:r>
              <a:rPr lang="en-US" dirty="0" err="1"/>
              <a:t>muhammadin</a:t>
            </a:r>
            <a:r>
              <a:rPr lang="en-US" dirty="0"/>
              <a:t> </a:t>
            </a:r>
            <a:r>
              <a:rPr lang="en-US" dirty="0" err="1"/>
              <a:t>wa</a:t>
            </a:r>
            <a:r>
              <a:rPr lang="en-US" dirty="0"/>
              <a:t> </a:t>
            </a:r>
            <a:r>
              <a:rPr lang="en-US" dirty="0" err="1"/>
              <a:t>ali</a:t>
            </a:r>
            <a:r>
              <a:rPr lang="en-US" dirty="0"/>
              <a:t> </a:t>
            </a:r>
            <a:r>
              <a:rPr lang="en-US" dirty="0" err="1"/>
              <a:t>muhammad</a:t>
            </a:r>
            <a:endParaRPr lang="en-US" dirty="0"/>
          </a:p>
        </p:txBody>
      </p:sp>
      <p:sp>
        <p:nvSpPr>
          <p:cNvPr id="4" name="Slide Number Placeholder 3"/>
          <p:cNvSpPr>
            <a:spLocks noGrp="1"/>
          </p:cNvSpPr>
          <p:nvPr>
            <p:ph type="sldNum" sz="quarter" idx="10"/>
          </p:nvPr>
        </p:nvSpPr>
        <p:spPr/>
        <p:txBody>
          <a:bodyPr/>
          <a:lstStyle/>
          <a:p>
            <a:fld id="{B97EA33E-B034-4DFF-8AD7-081C2F1E4464}" type="slidenum">
              <a:rPr lang="en-US" smtClean="0"/>
              <a:t>1</a:t>
            </a:fld>
            <a:endParaRPr lang="en-US"/>
          </a:p>
        </p:txBody>
      </p:sp>
    </p:spTree>
    <p:extLst>
      <p:ext uri="{BB962C8B-B14F-4D97-AF65-F5344CB8AC3E}">
        <p14:creationId xmlns:p14="http://schemas.microsoft.com/office/powerpoint/2010/main" val="353561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EA33E-B034-4DFF-8AD7-081C2F1E4464}" type="slidenum">
              <a:rPr lang="en-US" smtClean="0"/>
              <a:t>11</a:t>
            </a:fld>
            <a:endParaRPr lang="en-US"/>
          </a:p>
        </p:txBody>
      </p:sp>
    </p:spTree>
    <p:extLst>
      <p:ext uri="{BB962C8B-B14F-4D97-AF65-F5344CB8AC3E}">
        <p14:creationId xmlns:p14="http://schemas.microsoft.com/office/powerpoint/2010/main" val="92804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 children to look at this picture and point out if anything is missing. </a:t>
            </a:r>
          </a:p>
          <a:p>
            <a:r>
              <a:rPr lang="en-US" sz="1200" kern="1200" dirty="0">
                <a:solidFill>
                  <a:schemeClr val="tx1"/>
                </a:solidFill>
                <a:effectLst/>
                <a:latin typeface="+mn-lt"/>
                <a:ea typeface="+mn-ea"/>
                <a:cs typeface="+mn-cs"/>
              </a:rPr>
              <a:t>Hint to them by asking who in the picture is enjoying these beautiful creations of Allah. Elicit that there is no person in the picture, only other creations of Allah.</a:t>
            </a:r>
          </a:p>
          <a:p>
            <a:r>
              <a:rPr lang="en-US" sz="1200" kern="1200" dirty="0">
                <a:solidFill>
                  <a:schemeClr val="tx1"/>
                </a:solidFill>
                <a:effectLst/>
                <a:latin typeface="+mn-lt"/>
                <a:ea typeface="+mn-ea"/>
                <a:cs typeface="+mn-cs"/>
              </a:rPr>
              <a:t>Highlight that after Allah had created all His amazing creations, He decided it was time to create the best and the last – a human being!</a:t>
            </a:r>
          </a:p>
          <a:p>
            <a:endParaRPr lang="en-US" dirty="0"/>
          </a:p>
        </p:txBody>
      </p:sp>
      <p:sp>
        <p:nvSpPr>
          <p:cNvPr id="4" name="Slide Number Placeholder 3"/>
          <p:cNvSpPr>
            <a:spLocks noGrp="1"/>
          </p:cNvSpPr>
          <p:nvPr>
            <p:ph type="sldNum" sz="quarter" idx="5"/>
          </p:nvPr>
        </p:nvSpPr>
        <p:spPr/>
        <p:txBody>
          <a:bodyPr/>
          <a:lstStyle/>
          <a:p>
            <a:fld id="{B97EA33E-B034-4DFF-8AD7-081C2F1E4464}" type="slidenum">
              <a:rPr lang="en-US" smtClean="0"/>
              <a:t>2</a:t>
            </a:fld>
            <a:endParaRPr lang="en-US"/>
          </a:p>
        </p:txBody>
      </p:sp>
    </p:spTree>
    <p:extLst>
      <p:ext uri="{BB962C8B-B14F-4D97-AF65-F5344CB8AC3E}">
        <p14:creationId xmlns:p14="http://schemas.microsoft.com/office/powerpoint/2010/main" val="173044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original image you had placed at the beginning of the lesson, place an outline of a man labelled Adam on the scene. </a:t>
            </a:r>
          </a:p>
          <a:p>
            <a:r>
              <a:rPr lang="en-US" dirty="0"/>
              <a:t>Ask the kids if the scene could be made any better. </a:t>
            </a:r>
          </a:p>
          <a:p>
            <a:r>
              <a:rPr lang="en-US" dirty="0"/>
              <a:t>Ask them if they were the human in this garden, what else would they wish for? Allow them to realize that it’s lonely to be all by yourself with no one to play with etc.</a:t>
            </a:r>
          </a:p>
          <a:p>
            <a:endParaRPr lang="en-US" dirty="0"/>
          </a:p>
          <a:p>
            <a:r>
              <a:rPr lang="en-US" dirty="0"/>
              <a:t>Next, ask them what else needs to be put in the picture to complete it? Place an outline of a woman. Ask them if this reminds them of any Nabi of Allah? </a:t>
            </a:r>
          </a:p>
          <a:p>
            <a:endParaRPr lang="en-US" dirty="0"/>
          </a:p>
          <a:p>
            <a:r>
              <a:rPr lang="en-US" dirty="0"/>
              <a:t>Highlight that he was very happy in this garden as he got to know all of Allah’s creation. Soon, though, he began to feel lonely and so Allah created a partner for him, Lady Hawwa! He used some of the same earth He had used for Nabi Adam and from this, made Lady Hawwa. The two of them lived happily in this garden and loved each other very much. </a:t>
            </a:r>
          </a:p>
        </p:txBody>
      </p:sp>
      <p:sp>
        <p:nvSpPr>
          <p:cNvPr id="4" name="Slide Number Placeholder 3"/>
          <p:cNvSpPr>
            <a:spLocks noGrp="1"/>
          </p:cNvSpPr>
          <p:nvPr>
            <p:ph type="sldNum" sz="quarter" idx="5"/>
          </p:nvPr>
        </p:nvSpPr>
        <p:spPr/>
        <p:txBody>
          <a:bodyPr/>
          <a:lstStyle/>
          <a:p>
            <a:fld id="{B97EA33E-B034-4DFF-8AD7-081C2F1E4464}" type="slidenum">
              <a:rPr lang="en-US" smtClean="0"/>
              <a:t>3</a:t>
            </a:fld>
            <a:endParaRPr lang="en-US"/>
          </a:p>
        </p:txBody>
      </p:sp>
    </p:spTree>
    <p:extLst>
      <p:ext uri="{BB962C8B-B14F-4D97-AF65-F5344CB8AC3E}">
        <p14:creationId xmlns:p14="http://schemas.microsoft.com/office/powerpoint/2010/main" val="333954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were then sent down to live on the earth, as Allah had made them from earth. They got used to life here. They had children and gradually this is how the human population grew. Allah Himself tells us in the Qur’an that He created us in “pairs”. </a:t>
            </a:r>
          </a:p>
          <a:p>
            <a:endParaRPr lang="en-US" dirty="0"/>
          </a:p>
        </p:txBody>
      </p:sp>
      <p:sp>
        <p:nvSpPr>
          <p:cNvPr id="4" name="Slide Number Placeholder 3"/>
          <p:cNvSpPr>
            <a:spLocks noGrp="1"/>
          </p:cNvSpPr>
          <p:nvPr>
            <p:ph type="sldNum" sz="quarter" idx="5"/>
          </p:nvPr>
        </p:nvSpPr>
        <p:spPr/>
        <p:txBody>
          <a:bodyPr/>
          <a:lstStyle/>
          <a:p>
            <a:fld id="{B97EA33E-B034-4DFF-8AD7-081C2F1E4464}" type="slidenum">
              <a:rPr lang="en-US" smtClean="0"/>
              <a:t>4</a:t>
            </a:fld>
            <a:endParaRPr lang="en-US"/>
          </a:p>
        </p:txBody>
      </p:sp>
    </p:spTree>
    <p:extLst>
      <p:ext uri="{BB962C8B-B14F-4D97-AF65-F5344CB8AC3E}">
        <p14:creationId xmlns:p14="http://schemas.microsoft.com/office/powerpoint/2010/main" val="1115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process employed by Allah to create Nabi Adam. </a:t>
            </a:r>
          </a:p>
          <a:p>
            <a:endParaRPr lang="en-US" dirty="0"/>
          </a:p>
          <a:p>
            <a:r>
              <a:rPr lang="en-US" dirty="0"/>
              <a:t>He asked His angels to collect various types of earth from all over and then using them, He created the shape of a human. </a:t>
            </a:r>
          </a:p>
          <a:p>
            <a:endParaRPr lang="en-US" dirty="0"/>
          </a:p>
          <a:p>
            <a:r>
              <a:rPr lang="en-US" dirty="0"/>
              <a:t>Pretend you have a collection of wet sand and mud and try to mold it into the shape of a human</a:t>
            </a:r>
          </a:p>
          <a:p>
            <a:endParaRPr lang="en-US" dirty="0"/>
          </a:p>
        </p:txBody>
      </p:sp>
      <p:sp>
        <p:nvSpPr>
          <p:cNvPr id="4" name="Slide Number Placeholder 3"/>
          <p:cNvSpPr>
            <a:spLocks noGrp="1"/>
          </p:cNvSpPr>
          <p:nvPr>
            <p:ph type="sldNum" sz="quarter" idx="10"/>
          </p:nvPr>
        </p:nvSpPr>
        <p:spPr/>
        <p:txBody>
          <a:bodyPr/>
          <a:lstStyle/>
          <a:p>
            <a:fld id="{B97EA33E-B034-4DFF-8AD7-081C2F1E4464}" type="slidenum">
              <a:rPr lang="en-US" smtClean="0"/>
              <a:t>5</a:t>
            </a:fld>
            <a:endParaRPr lang="en-US"/>
          </a:p>
        </p:txBody>
      </p:sp>
    </p:spTree>
    <p:extLst>
      <p:ext uri="{BB962C8B-B14F-4D97-AF65-F5344CB8AC3E}">
        <p14:creationId xmlns:p14="http://schemas.microsoft.com/office/powerpoint/2010/main" val="19139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ask them if their shape can talk or move or breathe. Ask them why not. Explain that humans are composed of two elements – the soul and the body. </a:t>
            </a:r>
          </a:p>
          <a:p>
            <a:endParaRPr lang="en-US" dirty="0"/>
          </a:p>
          <a:p>
            <a:r>
              <a:rPr lang="en-US" dirty="0"/>
              <a:t>The body is the physical form we see and the soul is the unseen thing which gives us life and the ability to move our bodies. </a:t>
            </a:r>
          </a:p>
          <a:p>
            <a:r>
              <a:rPr lang="en-US" dirty="0"/>
              <a:t>(You can remind them of the previous lesson (1B02) in which they learnt about seen and unseen creations of Allah). </a:t>
            </a:r>
          </a:p>
          <a:p>
            <a:r>
              <a:rPr lang="en-US" dirty="0"/>
              <a:t>Inform the children that Allah gave Nabi Adam’s body a soul and then he began to move and talk. </a:t>
            </a:r>
          </a:p>
          <a:p>
            <a:endParaRPr lang="en-US" dirty="0"/>
          </a:p>
          <a:p>
            <a:r>
              <a:rPr lang="en-US" dirty="0"/>
              <a:t>Allah tells us in the Qur’an: And I breathed into him My spirit (Surah Saad, 38:72) </a:t>
            </a:r>
          </a:p>
          <a:p>
            <a:endParaRPr lang="en-US" dirty="0"/>
          </a:p>
          <a:p>
            <a:r>
              <a:rPr lang="en-US" dirty="0"/>
              <a:t>Remind them that Allah doesn’t have a body or a mouth and the word breathe here is used in the Qur’an just to make us understand that Allah gave him life. </a:t>
            </a:r>
          </a:p>
          <a:p>
            <a:endParaRPr lang="en-US" dirty="0"/>
          </a:p>
          <a:p>
            <a:r>
              <a:rPr lang="en-US" dirty="0"/>
              <a:t>Ask the children to blow as hard as they can – if you blew into a clay model, would it come to life? Remind them: </a:t>
            </a:r>
          </a:p>
          <a:p>
            <a:r>
              <a:rPr lang="en-US" dirty="0"/>
              <a:t>Only Allah creates us and gives us life. </a:t>
            </a:r>
          </a:p>
        </p:txBody>
      </p:sp>
      <p:sp>
        <p:nvSpPr>
          <p:cNvPr id="4" name="Slide Number Placeholder 3"/>
          <p:cNvSpPr>
            <a:spLocks noGrp="1"/>
          </p:cNvSpPr>
          <p:nvPr>
            <p:ph type="sldNum" sz="quarter" idx="10"/>
          </p:nvPr>
        </p:nvSpPr>
        <p:spPr/>
        <p:txBody>
          <a:bodyPr/>
          <a:lstStyle/>
          <a:p>
            <a:fld id="{B97EA33E-B034-4DFF-8AD7-081C2F1E4464}" type="slidenum">
              <a:rPr lang="en-US" smtClean="0"/>
              <a:t>6</a:t>
            </a:fld>
            <a:endParaRPr lang="en-US"/>
          </a:p>
        </p:txBody>
      </p:sp>
    </p:spTree>
    <p:extLst>
      <p:ext uri="{BB962C8B-B14F-4D97-AF65-F5344CB8AC3E}">
        <p14:creationId xmlns:p14="http://schemas.microsoft.com/office/powerpoint/2010/main" val="335782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fact that Nabi Adam was created in the heavens, in front of the angels who were asked to bow down to him as a command from Allah. Nabi Adam stayed in a beautiful garden and Allah taught him everything he needed to know, including the names of the surrounding creations, and introduced him to the angels of 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Highlight how Nabi Adam was not only the first man to be created, but also the first Nabi that was sent down by Allah.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them recall that a Nabi is a Prophet of Allah, whom He has chosen among His people.</a:t>
            </a:r>
          </a:p>
        </p:txBody>
      </p:sp>
      <p:sp>
        <p:nvSpPr>
          <p:cNvPr id="4" name="Slide Number Placeholder 3"/>
          <p:cNvSpPr>
            <a:spLocks noGrp="1"/>
          </p:cNvSpPr>
          <p:nvPr>
            <p:ph type="sldNum" sz="quarter" idx="10"/>
          </p:nvPr>
        </p:nvSpPr>
        <p:spPr/>
        <p:txBody>
          <a:bodyPr/>
          <a:lstStyle/>
          <a:p>
            <a:fld id="{B97EA33E-B034-4DFF-8AD7-081C2F1E4464}" type="slidenum">
              <a:rPr lang="en-US" smtClean="0"/>
              <a:t>8</a:t>
            </a:fld>
            <a:endParaRPr lang="en-US"/>
          </a:p>
        </p:txBody>
      </p:sp>
    </p:spTree>
    <p:extLst>
      <p:ext uri="{BB962C8B-B14F-4D97-AF65-F5344CB8AC3E}">
        <p14:creationId xmlns:p14="http://schemas.microsoft.com/office/powerpoint/2010/main" val="10092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how many Ambiya Allah had sent and why the need for Ambiya.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Brainstorm on the board as many Ambiya the children can think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Ensure they recall the reason for them being sent was so that they could teach their people about one God and guide them on to the right path. </a:t>
            </a:r>
          </a:p>
          <a:p>
            <a:endParaRPr lang="en-US" dirty="0"/>
          </a:p>
        </p:txBody>
      </p:sp>
      <p:sp>
        <p:nvSpPr>
          <p:cNvPr id="4" name="Slide Number Placeholder 3"/>
          <p:cNvSpPr>
            <a:spLocks noGrp="1"/>
          </p:cNvSpPr>
          <p:nvPr>
            <p:ph type="sldNum" sz="quarter" idx="10"/>
          </p:nvPr>
        </p:nvSpPr>
        <p:spPr/>
        <p:txBody>
          <a:bodyPr/>
          <a:lstStyle/>
          <a:p>
            <a:fld id="{B97EA33E-B034-4DFF-8AD7-081C2F1E4464}" type="slidenum">
              <a:rPr lang="en-US" smtClean="0"/>
              <a:t>9</a:t>
            </a:fld>
            <a:endParaRPr lang="en-US"/>
          </a:p>
        </p:txBody>
      </p:sp>
    </p:spTree>
    <p:extLst>
      <p:ext uri="{BB962C8B-B14F-4D97-AF65-F5344CB8AC3E}">
        <p14:creationId xmlns:p14="http://schemas.microsoft.com/office/powerpoint/2010/main" val="244692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that Nabi Adam and Lady Hawwa were the ones who had babies and that is how the population of this world grew. Tell them that if they were to draw a family tree, it would start with Nabi Adam and end with their families. Highlight the fact that Nabi Adam was our great great great (</a:t>
            </a:r>
            <a:r>
              <a:rPr lang="en-US" dirty="0" err="1"/>
              <a:t>etc</a:t>
            </a:r>
            <a:r>
              <a:rPr lang="en-US" dirty="0"/>
              <a:t>!) grandfather. The family tree would be called “Bani Adam”. </a:t>
            </a:r>
          </a:p>
          <a:p>
            <a:r>
              <a:rPr lang="en-US" dirty="0"/>
              <a:t>This is how Allah refers to us in the Qur'an. </a:t>
            </a:r>
          </a:p>
          <a:p>
            <a:r>
              <a:rPr lang="en-US" dirty="0"/>
              <a:t>Recite the ayah of the lesson with its meaning. </a:t>
            </a:r>
          </a:p>
          <a:p>
            <a:endParaRPr lang="en-US" dirty="0"/>
          </a:p>
          <a:p>
            <a:endParaRPr lang="en-US" dirty="0"/>
          </a:p>
        </p:txBody>
      </p:sp>
      <p:sp>
        <p:nvSpPr>
          <p:cNvPr id="4" name="Slide Number Placeholder 3"/>
          <p:cNvSpPr>
            <a:spLocks noGrp="1"/>
          </p:cNvSpPr>
          <p:nvPr>
            <p:ph type="sldNum" sz="quarter" idx="10"/>
          </p:nvPr>
        </p:nvSpPr>
        <p:spPr/>
        <p:txBody>
          <a:bodyPr/>
          <a:lstStyle/>
          <a:p>
            <a:fld id="{B97EA33E-B034-4DFF-8AD7-081C2F1E4464}" type="slidenum">
              <a:rPr lang="en-US" smtClean="0"/>
              <a:t>10</a:t>
            </a:fld>
            <a:endParaRPr lang="en-US"/>
          </a:p>
        </p:txBody>
      </p:sp>
    </p:spTree>
    <p:extLst>
      <p:ext uri="{BB962C8B-B14F-4D97-AF65-F5344CB8AC3E}">
        <p14:creationId xmlns:p14="http://schemas.microsoft.com/office/powerpoint/2010/main" val="409680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2/26/2021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https://pxhere.com/en/photo/1109178"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pxhere.com/en/photo/110917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notesSlide" Target="../notesSlides/notesSlide9.xm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51819"/>
          </a:xfrm>
        </p:spPr>
        <p:txBody>
          <a:bodyPr anchor="b">
            <a:normAutofit/>
          </a:bodyPr>
          <a:lstStyle/>
          <a:p>
            <a:r>
              <a:rPr lang="en-CA" sz="5400" dirty="0">
                <a:latin typeface="Calibri" panose="020F0502020204030204" pitchFamily="34" charset="0"/>
                <a:cs typeface="Calibri" panose="020F0502020204030204" pitchFamily="34" charset="0"/>
              </a:rPr>
              <a:t>NABI ADAM AND LADY HAWWA</a:t>
            </a:r>
            <a:br>
              <a:rPr lang="en-CA" sz="5800" dirty="0"/>
            </a:br>
            <a:endParaRPr lang="en-US" sz="5800" dirty="0"/>
          </a:p>
        </p:txBody>
      </p:sp>
      <p:sp>
        <p:nvSpPr>
          <p:cNvPr id="14" name="Rectangle 13">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3722622" y="5006151"/>
            <a:ext cx="7187529" cy="768116"/>
          </a:xfrm>
        </p:spPr>
        <p:txBody>
          <a:bodyPr anchor="t">
            <a:normAutofit/>
          </a:bodyPr>
          <a:lstStyle/>
          <a:p>
            <a:endParaRPr lang="en-US" sz="1900" dirty="0">
              <a:solidFill>
                <a:schemeClr val="accent1"/>
              </a:solidFill>
              <a:latin typeface="Calibri" panose="020F0502020204030204" pitchFamily="34" charset="0"/>
              <a:cs typeface="Calibri" panose="020F0502020204030204" pitchFamily="34" charset="0"/>
            </a:endParaRPr>
          </a:p>
          <a:p>
            <a:r>
              <a:rPr lang="en-CA" sz="1900" dirty="0">
                <a:solidFill>
                  <a:schemeClr val="accent1"/>
                </a:solidFill>
                <a:latin typeface="Calibri" panose="020F0502020204030204" pitchFamily="34" charset="0"/>
                <a:cs typeface="Calibri" panose="020F0502020204030204" pitchFamily="34" charset="0"/>
              </a:rPr>
              <a:t>Module 1B, Lesson 3</a:t>
            </a:r>
          </a:p>
          <a:p>
            <a:endParaRPr lang="en-US" sz="1900" dirty="0">
              <a:solidFill>
                <a:schemeClr val="accent1"/>
              </a:solidFill>
            </a:endParaRPr>
          </a:p>
        </p:txBody>
      </p:sp>
      <p:pic>
        <p:nvPicPr>
          <p:cNvPr id="11" name="Google Shape;15;p1">
            <a:extLst>
              <a:ext uri="{FF2B5EF4-FFF2-40B4-BE49-F238E27FC236}">
                <a16:creationId xmlns:a16="http://schemas.microsoft.com/office/drawing/2014/main" id="{AF5DCB39-9A1E-4A10-A6D3-09B9686D10EB}"/>
              </a:ext>
            </a:extLst>
          </p:cNvPr>
          <p:cNvPicPr preferRelativeResize="0"/>
          <p:nvPr/>
        </p:nvPicPr>
        <p:blipFill rotWithShape="1">
          <a:blip r:embed="rId3">
            <a:alphaModFix/>
          </a:blip>
          <a:srcRect/>
          <a:stretch/>
        </p:blipFill>
        <p:spPr>
          <a:xfrm>
            <a:off x="21429" y="6096000"/>
            <a:ext cx="782413" cy="745285"/>
          </a:xfrm>
          <a:prstGeom prst="rect">
            <a:avLst/>
          </a:prstGeom>
          <a:solidFill>
            <a:schemeClr val="bg1"/>
          </a:solidFill>
          <a:ln>
            <a:noFill/>
          </a:ln>
        </p:spPr>
      </p:pic>
    </p:spTree>
    <p:extLst>
      <p:ext uri="{BB962C8B-B14F-4D97-AF65-F5344CB8AC3E}">
        <p14:creationId xmlns:p14="http://schemas.microsoft.com/office/powerpoint/2010/main" val="348219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title"/>
          </p:nvPr>
        </p:nvSpPr>
        <p:spPr>
          <a:xfrm>
            <a:off x="554477" y="4599160"/>
            <a:ext cx="11079804" cy="1358020"/>
          </a:xfrm>
        </p:spPr>
        <p:txBody>
          <a:bodyPr anchor="ctr">
            <a:normAutofit/>
          </a:bodyPr>
          <a:lstStyle/>
          <a:p>
            <a:pPr algn="ctr"/>
            <a:r>
              <a:rPr lang="en-CA" sz="4400" b="1" dirty="0">
                <a:solidFill>
                  <a:schemeClr val="bg1"/>
                </a:solidFill>
                <a:latin typeface="Calibri" panose="020F0502020204030204" pitchFamily="34" charset="0"/>
                <a:cs typeface="Calibri" panose="020F0502020204030204" pitchFamily="34" charset="0"/>
              </a:rPr>
              <a:t>Lesson Summary</a:t>
            </a:r>
            <a:endParaRPr lang="en-US" sz="4400" dirty="0">
              <a:solidFill>
                <a:schemeClr val="bg1"/>
              </a:solidFill>
            </a:endParaRPr>
          </a:p>
        </p:txBody>
      </p:sp>
      <p:graphicFrame>
        <p:nvGraphicFramePr>
          <p:cNvPr id="17" name="Content Placeholder 2">
            <a:extLst>
              <a:ext uri="{FF2B5EF4-FFF2-40B4-BE49-F238E27FC236}">
                <a16:creationId xmlns:a16="http://schemas.microsoft.com/office/drawing/2014/main" id="{0CD2DCE0-0E44-42A9-9A8C-FDEC32B54036}"/>
              </a:ext>
            </a:extLst>
          </p:cNvPr>
          <p:cNvGraphicFramePr>
            <a:graphicFrameLocks noGrp="1"/>
          </p:cNvGraphicFramePr>
          <p:nvPr>
            <p:ph idx="1"/>
            <p:extLst>
              <p:ext uri="{D42A27DB-BD31-4B8C-83A1-F6EECF244321}">
                <p14:modId xmlns:p14="http://schemas.microsoft.com/office/powerpoint/2010/main" val="1516519797"/>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15;p1">
            <a:extLst>
              <a:ext uri="{FF2B5EF4-FFF2-40B4-BE49-F238E27FC236}">
                <a16:creationId xmlns:a16="http://schemas.microsoft.com/office/drawing/2014/main" id="{AF5DCB39-9A1E-4A10-A6D3-09B9686D10EB}"/>
              </a:ext>
            </a:extLst>
          </p:cNvPr>
          <p:cNvPicPr preferRelativeResize="0"/>
          <p:nvPr/>
        </p:nvPicPr>
        <p:blipFill rotWithShape="1">
          <a:blip r:embed="rId8">
            <a:alphaModFix/>
          </a:blip>
          <a:srcRect/>
          <a:stretch/>
        </p:blipFill>
        <p:spPr>
          <a:xfrm>
            <a:off x="11374760" y="12191"/>
            <a:ext cx="795726" cy="755706"/>
          </a:xfrm>
          <a:prstGeom prst="rect">
            <a:avLst/>
          </a:prstGeom>
          <a:solidFill>
            <a:schemeClr val="bg1"/>
          </a:solidFill>
          <a:ln>
            <a:noFill/>
          </a:ln>
        </p:spPr>
      </p:pic>
    </p:spTree>
    <p:extLst>
      <p:ext uri="{BB962C8B-B14F-4D97-AF65-F5344CB8AC3E}">
        <p14:creationId xmlns:p14="http://schemas.microsoft.com/office/powerpoint/2010/main" val="312937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 up of a flower garden&#10;&#10;Description automatically generated">
            <a:extLst>
              <a:ext uri="{FF2B5EF4-FFF2-40B4-BE49-F238E27FC236}">
                <a16:creationId xmlns:a16="http://schemas.microsoft.com/office/drawing/2014/main" id="{40B741D5-8896-41F4-A42E-ADE43B620098}"/>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14082" r="9092" b="9577"/>
          <a:stretch/>
        </p:blipFill>
        <p:spPr>
          <a:xfrm>
            <a:off x="20" y="-1"/>
            <a:ext cx="12188932" cy="6858000"/>
          </a:xfrm>
          <a:prstGeom prst="rect">
            <a:avLst/>
          </a:prstGeom>
        </p:spPr>
      </p:pic>
      <p:sp>
        <p:nvSpPr>
          <p:cNvPr id="33" name="Rectangle 32">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189476-1EAA-4AD4-8AAE-66207552005E}"/>
              </a:ext>
            </a:extLst>
          </p:cNvPr>
          <p:cNvSpPr>
            <a:spLocks noGrp="1"/>
          </p:cNvSpPr>
          <p:nvPr>
            <p:ph type="title"/>
          </p:nvPr>
        </p:nvSpPr>
        <p:spPr>
          <a:xfrm>
            <a:off x="342204" y="1610925"/>
            <a:ext cx="3361953" cy="1507263"/>
          </a:xfrm>
        </p:spPr>
        <p:txBody>
          <a:bodyPr vert="horz" lIns="91440" tIns="45720" rIns="91440" bIns="45720" rtlCol="0" anchor="b">
            <a:noAutofit/>
          </a:bodyPr>
          <a:lstStyle/>
          <a:p>
            <a:r>
              <a:rPr lang="en-US" sz="3600" spc="-100" dirty="0">
                <a:solidFill>
                  <a:schemeClr val="tx1"/>
                </a:solidFill>
                <a:latin typeface="Calibri" panose="020F0502020204030204" pitchFamily="34" charset="0"/>
                <a:cs typeface="Calibri" panose="020F0502020204030204" pitchFamily="34" charset="0"/>
              </a:rPr>
              <a:t>Is anything missing from this picture?</a:t>
            </a:r>
          </a:p>
        </p:txBody>
      </p:sp>
      <p:sp>
        <p:nvSpPr>
          <p:cNvPr id="8" name="Title 1">
            <a:extLst>
              <a:ext uri="{FF2B5EF4-FFF2-40B4-BE49-F238E27FC236}">
                <a16:creationId xmlns:a16="http://schemas.microsoft.com/office/drawing/2014/main" id="{30B30B32-2BE3-4040-B958-3C5A1572BEE4}"/>
              </a:ext>
            </a:extLst>
          </p:cNvPr>
          <p:cNvSpPr txBox="1">
            <a:spLocks/>
          </p:cNvSpPr>
          <p:nvPr/>
        </p:nvSpPr>
        <p:spPr>
          <a:xfrm>
            <a:off x="342204" y="3428999"/>
            <a:ext cx="3361953" cy="20453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br>
              <a:rPr lang="en-US" sz="3600" spc="-100" dirty="0">
                <a:solidFill>
                  <a:schemeClr val="tx1"/>
                </a:solidFill>
                <a:latin typeface="Calibri" panose="020F0502020204030204" pitchFamily="34" charset="0"/>
                <a:cs typeface="Calibri" panose="020F0502020204030204" pitchFamily="34" charset="0"/>
              </a:rPr>
            </a:br>
            <a:r>
              <a:rPr lang="en-US" sz="3600" spc="-100" dirty="0">
                <a:solidFill>
                  <a:schemeClr val="tx1"/>
                </a:solidFill>
                <a:latin typeface="Calibri" panose="020F0502020204030204" pitchFamily="34" charset="0"/>
                <a:cs typeface="Calibri" panose="020F0502020204030204" pitchFamily="34" charset="0"/>
              </a:rPr>
              <a:t>Who in the picture is enjoying Allah’s beautiful creations?</a:t>
            </a:r>
          </a:p>
        </p:txBody>
      </p:sp>
      <p:pic>
        <p:nvPicPr>
          <p:cNvPr id="10" name="Google Shape;15;p1">
            <a:extLst>
              <a:ext uri="{FF2B5EF4-FFF2-40B4-BE49-F238E27FC236}">
                <a16:creationId xmlns:a16="http://schemas.microsoft.com/office/drawing/2014/main" id="{AF5DCB39-9A1E-4A10-A6D3-09B9686D10EB}"/>
              </a:ext>
            </a:extLst>
          </p:cNvPr>
          <p:cNvPicPr preferRelativeResize="0"/>
          <p:nvPr/>
        </p:nvPicPr>
        <p:blipFill rotWithShape="1">
          <a:blip r:embed="rId5">
            <a:alphaModFix/>
          </a:blip>
          <a:srcRect/>
          <a:stretch/>
        </p:blipFill>
        <p:spPr>
          <a:xfrm>
            <a:off x="14285" y="6096000"/>
            <a:ext cx="782413" cy="745285"/>
          </a:xfrm>
          <a:prstGeom prst="rect">
            <a:avLst/>
          </a:prstGeom>
          <a:solidFill>
            <a:schemeClr val="tx1"/>
          </a:solidFill>
          <a:ln>
            <a:noFill/>
          </a:ln>
        </p:spPr>
      </p:pic>
    </p:spTree>
    <p:extLst>
      <p:ext uri="{BB962C8B-B14F-4D97-AF65-F5344CB8AC3E}">
        <p14:creationId xmlns:p14="http://schemas.microsoft.com/office/powerpoint/2010/main" val="3783811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29">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1D1980-583E-49FD-A248-56E5B1813745}"/>
              </a:ext>
            </a:extLst>
          </p:cNvPr>
          <p:cNvSpPr>
            <a:spLocks noGrp="1"/>
          </p:cNvSpPr>
          <p:nvPr>
            <p:ph type="title"/>
          </p:nvPr>
        </p:nvSpPr>
        <p:spPr>
          <a:xfrm>
            <a:off x="444526" y="965589"/>
            <a:ext cx="3685070" cy="2250831"/>
          </a:xfrm>
        </p:spPr>
        <p:txBody>
          <a:bodyPr vert="horz" lIns="91440" tIns="45720" rIns="91440" bIns="45720" rtlCol="0" anchor="b">
            <a:noAutofit/>
          </a:bodyPr>
          <a:lstStyle/>
          <a:p>
            <a:r>
              <a:rPr lang="en-US" sz="3600" spc="-100" dirty="0">
                <a:latin typeface="Calibri" panose="020F0502020204030204" pitchFamily="34" charset="0"/>
                <a:cs typeface="Calibri" panose="020F0502020204030204" pitchFamily="34" charset="0"/>
              </a:rPr>
              <a:t>If you were the only human in this garden, what else would you wish for?</a:t>
            </a:r>
          </a:p>
        </p:txBody>
      </p:sp>
      <p:pic>
        <p:nvPicPr>
          <p:cNvPr id="6" name="Picture Placeholder 5" descr="A close up of a flower garden&#10;&#10;Description automatically generated">
            <a:extLst>
              <a:ext uri="{FF2B5EF4-FFF2-40B4-BE49-F238E27FC236}">
                <a16:creationId xmlns:a16="http://schemas.microsoft.com/office/drawing/2014/main" id="{9815CFEF-5A1D-4F48-B2B4-E22982ED5D20}"/>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r="19969" b="-2"/>
          <a:stretch/>
        </p:blipFill>
        <p:spPr>
          <a:xfrm>
            <a:off x="5120640" y="759599"/>
            <a:ext cx="6367271" cy="5330650"/>
          </a:xfrm>
          <a:prstGeom prst="rect">
            <a:avLst/>
          </a:prstGeom>
        </p:spPr>
      </p:pic>
      <p:sp>
        <p:nvSpPr>
          <p:cNvPr id="34" name="Rectangle 33">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itle 1">
            <a:extLst>
              <a:ext uri="{FF2B5EF4-FFF2-40B4-BE49-F238E27FC236}">
                <a16:creationId xmlns:a16="http://schemas.microsoft.com/office/drawing/2014/main" id="{0ABE80A9-9961-2F46-9C53-4C72A346A7AA}"/>
              </a:ext>
            </a:extLst>
          </p:cNvPr>
          <p:cNvSpPr txBox="1">
            <a:spLocks/>
          </p:cNvSpPr>
          <p:nvPr/>
        </p:nvSpPr>
        <p:spPr>
          <a:xfrm>
            <a:off x="444526" y="3841199"/>
            <a:ext cx="3685070" cy="20035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sz="3600" spc="-100" dirty="0">
                <a:latin typeface="Calibri" panose="020F0502020204030204" pitchFamily="34" charset="0"/>
                <a:cs typeface="Calibri" panose="020F0502020204030204" pitchFamily="34" charset="0"/>
              </a:rPr>
              <a:t>What else needs to be put in the picture to complete it?</a:t>
            </a:r>
          </a:p>
        </p:txBody>
      </p:sp>
      <p:pic>
        <p:nvPicPr>
          <p:cNvPr id="15" name="Picture 2">
            <a:extLst>
              <a:ext uri="{FF2B5EF4-FFF2-40B4-BE49-F238E27FC236}">
                <a16:creationId xmlns:a16="http://schemas.microsoft.com/office/drawing/2014/main" id="{1744D84E-1BFB-6C49-9D97-B3D3A13103F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78282" t="54949" r="7157" b="3384"/>
          <a:stretch/>
        </p:blipFill>
        <p:spPr bwMode="auto">
          <a:xfrm>
            <a:off x="6395910" y="2325504"/>
            <a:ext cx="1448833" cy="41457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FB00A0F-2238-A24C-9359-239E4045681D}"/>
              </a:ext>
            </a:extLst>
          </p:cNvPr>
          <p:cNvSpPr txBox="1"/>
          <p:nvPr/>
        </p:nvSpPr>
        <p:spPr>
          <a:xfrm>
            <a:off x="6665968" y="4221287"/>
            <a:ext cx="887990"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Lady Hawwa</a:t>
            </a:r>
          </a:p>
        </p:txBody>
      </p:sp>
      <p:pic>
        <p:nvPicPr>
          <p:cNvPr id="14" name="Google Shape;15;p1">
            <a:extLst>
              <a:ext uri="{FF2B5EF4-FFF2-40B4-BE49-F238E27FC236}">
                <a16:creationId xmlns:a16="http://schemas.microsoft.com/office/drawing/2014/main" id="{AF5DCB39-9A1E-4A10-A6D3-09B9686D10EB}"/>
              </a:ext>
            </a:extLst>
          </p:cNvPr>
          <p:cNvPicPr preferRelativeResize="0"/>
          <p:nvPr/>
        </p:nvPicPr>
        <p:blipFill rotWithShape="1">
          <a:blip r:embed="rId7">
            <a:alphaModFix/>
          </a:blip>
          <a:srcRect/>
          <a:stretch/>
        </p:blipFill>
        <p:spPr>
          <a:xfrm>
            <a:off x="14285" y="6096000"/>
            <a:ext cx="782413" cy="745285"/>
          </a:xfrm>
          <a:prstGeom prst="rect">
            <a:avLst/>
          </a:prstGeom>
          <a:solidFill>
            <a:schemeClr val="bg1"/>
          </a:solidFill>
          <a:ln>
            <a:noFill/>
          </a:ln>
        </p:spPr>
      </p:pic>
      <p:grpSp>
        <p:nvGrpSpPr>
          <p:cNvPr id="5" name="Group 4">
            <a:extLst>
              <a:ext uri="{FF2B5EF4-FFF2-40B4-BE49-F238E27FC236}">
                <a16:creationId xmlns:a16="http://schemas.microsoft.com/office/drawing/2014/main" id="{A2F9250D-C207-1F42-AFE4-D4704877F1AC}"/>
              </a:ext>
            </a:extLst>
          </p:cNvPr>
          <p:cNvGrpSpPr/>
          <p:nvPr/>
        </p:nvGrpSpPr>
        <p:grpSpPr>
          <a:xfrm>
            <a:off x="4993066" y="1473581"/>
            <a:ext cx="1606050" cy="3485677"/>
            <a:chOff x="4993066" y="1473581"/>
            <a:chExt cx="1606050" cy="3485677"/>
          </a:xfrm>
        </p:grpSpPr>
        <p:pic>
          <p:nvPicPr>
            <p:cNvPr id="1026" name="Picture 2">
              <a:extLst>
                <a:ext uri="{FF2B5EF4-FFF2-40B4-BE49-F238E27FC236}">
                  <a16:creationId xmlns:a16="http://schemas.microsoft.com/office/drawing/2014/main" id="{61013371-1196-A449-A32B-BCE74C8316FD}"/>
                </a:ext>
              </a:extLst>
            </p:cNvPr>
            <p:cNvPicPr>
              <a:picLocks noChangeAspect="1" noChangeArrowheads="1"/>
            </p:cNvPicPr>
            <p:nvPr/>
          </p:nvPicPr>
          <p:blipFill rotWithShape="1">
            <a:blip r:embed="rId5">
              <a:extLst>
                <a:ext uri="{BEBA8EAE-BF5A-486C-A8C5-ECC9F3942E4B}">
                  <a14:imgProps xmlns:a14="http://schemas.microsoft.com/office/drawing/2010/main">
                    <a14:imgLayer r:embed="rId8">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29655" t="8587" r="52875" b="53496"/>
            <a:stretch/>
          </p:blipFill>
          <p:spPr bwMode="auto">
            <a:xfrm>
              <a:off x="4993066" y="1473581"/>
              <a:ext cx="1606050" cy="34856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EF6CF1F-4EE7-E944-81EB-D81D02FE0998}"/>
                </a:ext>
              </a:extLst>
            </p:cNvPr>
            <p:cNvSpPr/>
            <p:nvPr/>
          </p:nvSpPr>
          <p:spPr>
            <a:xfrm>
              <a:off x="5434337" y="3424428"/>
              <a:ext cx="634181" cy="1042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9DD73BC-A0B8-FC46-99E6-66E205D78119}"/>
              </a:ext>
            </a:extLst>
          </p:cNvPr>
          <p:cNvSpPr txBox="1"/>
          <p:nvPr/>
        </p:nvSpPr>
        <p:spPr>
          <a:xfrm>
            <a:off x="5372022" y="3371417"/>
            <a:ext cx="79588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Nabi Adam</a:t>
            </a:r>
          </a:p>
        </p:txBody>
      </p:sp>
    </p:spTree>
    <p:extLst>
      <p:ext uri="{BB962C8B-B14F-4D97-AF65-F5344CB8AC3E}">
        <p14:creationId xmlns:p14="http://schemas.microsoft.com/office/powerpoint/2010/main" val="40871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59B03-C937-4569-9026-32FFFD1F4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8E40DA84-FD26-9D4D-830A-E04777B57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6" r="-1" b="-1"/>
          <a:stretch/>
        </p:blipFill>
        <p:spPr bwMode="auto">
          <a:xfrm>
            <a:off x="3607693" y="758952"/>
            <a:ext cx="8047304" cy="53309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B2A55B3-2539-4BF5-BA64-F7590B870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a:extLst>
              <a:ext uri="{FF2B5EF4-FFF2-40B4-BE49-F238E27FC236}">
                <a16:creationId xmlns:a16="http://schemas.microsoft.com/office/drawing/2014/main" id="{C8934EEC-0168-9046-9FEB-4628695159E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78282" t="54949" r="7157" b="3384"/>
          <a:stretch/>
        </p:blipFill>
        <p:spPr bwMode="auto">
          <a:xfrm>
            <a:off x="7534925" y="758952"/>
            <a:ext cx="1323165" cy="3786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5ED314-FF21-9F41-BED9-A8779FE4605B}"/>
              </a:ext>
            </a:extLst>
          </p:cNvPr>
          <p:cNvSpPr txBox="1"/>
          <p:nvPr/>
        </p:nvSpPr>
        <p:spPr>
          <a:xfrm>
            <a:off x="171450" y="1064296"/>
            <a:ext cx="3100691" cy="4708981"/>
          </a:xfrm>
          <a:prstGeom prst="rect">
            <a:avLst/>
          </a:prstGeom>
          <a:noFill/>
        </p:spPr>
        <p:txBody>
          <a:bodyPr wrap="square" rtlCol="0">
            <a:spAutoFit/>
          </a:bodyPr>
          <a:lstStyle/>
          <a:p>
            <a:r>
              <a:rPr lang="en-US" sz="3200" spc="-100" dirty="0">
                <a:solidFill>
                  <a:schemeClr val="bg1"/>
                </a:solidFill>
                <a:latin typeface="Calibri" panose="020F0502020204030204" pitchFamily="34" charset="0"/>
                <a:cs typeface="Calibri" panose="020F0502020204030204" pitchFamily="34" charset="0"/>
              </a:rPr>
              <a:t>Nabi Adam and Sayyeda Hawwa had children, and this is how the human population grew.</a:t>
            </a:r>
          </a:p>
          <a:p>
            <a:endParaRPr lang="en-US" sz="2400" dirty="0">
              <a:solidFill>
                <a:schemeClr val="bg1"/>
              </a:solidFill>
              <a:latin typeface="+mj-lt"/>
            </a:endParaRPr>
          </a:p>
          <a:p>
            <a:r>
              <a:rPr lang="en-US" sz="2800" dirty="0">
                <a:solidFill>
                  <a:schemeClr val="bg1"/>
                </a:solidFill>
                <a:latin typeface="Calibri" panose="020F0502020204030204" pitchFamily="34" charset="0"/>
                <a:cs typeface="Calibri" panose="020F0502020204030204" pitchFamily="34" charset="0"/>
              </a:rPr>
              <a:t>Bani Adam </a:t>
            </a:r>
            <a:r>
              <a:rPr lang="ar-AE" sz="2800" dirty="0">
                <a:solidFill>
                  <a:schemeClr val="bg1"/>
                </a:solidFill>
                <a:latin typeface="Calibri" panose="020F0502020204030204" pitchFamily="34" charset="0"/>
                <a:cs typeface="Calibri" panose="020F0502020204030204" pitchFamily="34" charset="0"/>
              </a:rPr>
              <a:t>ﺑﻨَﻲ ِ آدم - </a:t>
            </a:r>
            <a:endParaRPr lang="en-US"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endParaRPr>
          </a:p>
          <a:p>
            <a:r>
              <a:rPr lang="en-US" sz="2800" dirty="0">
                <a:solidFill>
                  <a:schemeClr val="bg1"/>
                </a:solidFill>
                <a:latin typeface="Calibri" panose="020F0502020204030204" pitchFamily="34" charset="0"/>
                <a:cs typeface="Calibri" panose="020F0502020204030204" pitchFamily="34" charset="0"/>
              </a:rPr>
              <a:t>Children of Adam</a:t>
            </a:r>
          </a:p>
        </p:txBody>
      </p:sp>
      <p:pic>
        <p:nvPicPr>
          <p:cNvPr id="8" name="Google Shape;15;p1">
            <a:extLst>
              <a:ext uri="{FF2B5EF4-FFF2-40B4-BE49-F238E27FC236}">
                <a16:creationId xmlns:a16="http://schemas.microsoft.com/office/drawing/2014/main" id="{AF5DCB39-9A1E-4A10-A6D3-09B9686D10EB}"/>
              </a:ext>
            </a:extLst>
          </p:cNvPr>
          <p:cNvPicPr preferRelativeResize="0"/>
          <p:nvPr/>
        </p:nvPicPr>
        <p:blipFill rotWithShape="1">
          <a:blip r:embed="rId6">
            <a:alphaModFix/>
          </a:blip>
          <a:srcRect/>
          <a:stretch/>
        </p:blipFill>
        <p:spPr>
          <a:xfrm>
            <a:off x="14285" y="6096000"/>
            <a:ext cx="782413" cy="745285"/>
          </a:xfrm>
          <a:prstGeom prst="rect">
            <a:avLst/>
          </a:prstGeom>
          <a:solidFill>
            <a:schemeClr val="bg1"/>
          </a:solidFill>
          <a:ln>
            <a:noFill/>
          </a:ln>
        </p:spPr>
      </p:pic>
      <p:sp>
        <p:nvSpPr>
          <p:cNvPr id="10" name="TextBox 9"/>
          <p:cNvSpPr txBox="1"/>
          <p:nvPr/>
        </p:nvSpPr>
        <p:spPr>
          <a:xfrm>
            <a:off x="7729538" y="2678906"/>
            <a:ext cx="921543" cy="646331"/>
          </a:xfrm>
          <a:prstGeom prst="rect">
            <a:avLst/>
          </a:prstGeom>
          <a:noFill/>
        </p:spPr>
        <p:txBody>
          <a:bodyPr wrap="square" rtlCol="0">
            <a:spAutoFit/>
          </a:bodyPr>
          <a:lstStyle/>
          <a:p>
            <a:pPr algn="ctr"/>
            <a:r>
              <a:rPr lang="en-US" dirty="0">
                <a:solidFill>
                  <a:schemeClr val="bg1"/>
                </a:solidFill>
              </a:rPr>
              <a:t>Lady Hawwa</a:t>
            </a:r>
          </a:p>
        </p:txBody>
      </p:sp>
      <p:grpSp>
        <p:nvGrpSpPr>
          <p:cNvPr id="12" name="Group 11">
            <a:extLst>
              <a:ext uri="{FF2B5EF4-FFF2-40B4-BE49-F238E27FC236}">
                <a16:creationId xmlns:a16="http://schemas.microsoft.com/office/drawing/2014/main" id="{19673DE6-76D5-F941-BB9B-6DF72CA621F3}"/>
              </a:ext>
            </a:extLst>
          </p:cNvPr>
          <p:cNvGrpSpPr/>
          <p:nvPr/>
        </p:nvGrpSpPr>
        <p:grpSpPr>
          <a:xfrm>
            <a:off x="6123488" y="758952"/>
            <a:ext cx="1606050" cy="3485677"/>
            <a:chOff x="4993066" y="1473581"/>
            <a:chExt cx="1606050" cy="3485677"/>
          </a:xfrm>
        </p:grpSpPr>
        <p:pic>
          <p:nvPicPr>
            <p:cNvPr id="13" name="Picture 2">
              <a:extLst>
                <a:ext uri="{FF2B5EF4-FFF2-40B4-BE49-F238E27FC236}">
                  <a16:creationId xmlns:a16="http://schemas.microsoft.com/office/drawing/2014/main" id="{8E57B75E-88E2-8D44-94DA-D2D155AACD2B}"/>
                </a:ext>
              </a:extLst>
            </p:cNvPr>
            <p:cNvPicPr>
              <a:picLocks noChangeAspect="1" noChangeArrowheads="1"/>
            </p:cNvPicPr>
            <p:nvPr/>
          </p:nvPicPr>
          <p:blipFill rotWithShape="1">
            <a:blip r:embed="rId4">
              <a:extLst>
                <a:ext uri="{BEBA8EAE-BF5A-486C-A8C5-ECC9F3942E4B}">
                  <a14:imgProps xmlns:a14="http://schemas.microsoft.com/office/drawing/2010/main">
                    <a14:imgLayer r:embed="rId7">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29655" t="8587" r="52875" b="53496"/>
            <a:stretch/>
          </p:blipFill>
          <p:spPr bwMode="auto">
            <a:xfrm>
              <a:off x="4993066" y="1473581"/>
              <a:ext cx="1606050" cy="348567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88716721-5731-B84D-ADF6-9BDDF98567CA}"/>
                </a:ext>
              </a:extLst>
            </p:cNvPr>
            <p:cNvSpPr/>
            <p:nvPr/>
          </p:nvSpPr>
          <p:spPr>
            <a:xfrm>
              <a:off x="5434337" y="3424428"/>
              <a:ext cx="634181" cy="1042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B5807863-0B45-1E49-AE6C-F79EEFCEC4C0}"/>
              </a:ext>
            </a:extLst>
          </p:cNvPr>
          <p:cNvSpPr txBox="1"/>
          <p:nvPr/>
        </p:nvSpPr>
        <p:spPr>
          <a:xfrm>
            <a:off x="6502444" y="2656788"/>
            <a:ext cx="79588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Nabi Adam</a:t>
            </a:r>
          </a:p>
        </p:txBody>
      </p:sp>
    </p:spTree>
    <p:extLst>
      <p:ext uri="{BB962C8B-B14F-4D97-AF65-F5344CB8AC3E}">
        <p14:creationId xmlns:p14="http://schemas.microsoft.com/office/powerpoint/2010/main" val="17454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1"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34557" y="1451602"/>
            <a:ext cx="3361953" cy="3954795"/>
          </a:xfrm>
        </p:spPr>
        <p:txBody>
          <a:bodyPr vert="horz" lIns="91440" tIns="45720" rIns="91440" bIns="45720" rtlCol="0" anchor="b">
            <a:noAutofit/>
          </a:bodyPr>
          <a:lstStyle/>
          <a:p>
            <a:r>
              <a:rPr lang="en-US" spc="-100" dirty="0">
                <a:latin typeface="Calibri" panose="020F0502020204030204" pitchFamily="34" charset="0"/>
                <a:cs typeface="Calibri" panose="020F0502020204030204" pitchFamily="34" charset="0"/>
              </a:rPr>
              <a:t>Allah asked his angels to collect various types of earth from all over and then using them He created the shape of a human.</a:t>
            </a:r>
          </a:p>
        </p:txBody>
      </p:sp>
      <p:pic>
        <p:nvPicPr>
          <p:cNvPr id="1026" name="Picture 2" descr="A picture containing person, cutting, table, food&#10;&#10;Description automatically generated">
            <a:extLst>
              <a:ext uri="{FF2B5EF4-FFF2-40B4-BE49-F238E27FC236}">
                <a16:creationId xmlns:a16="http://schemas.microsoft.com/office/drawing/2014/main" id="{03A2A7BE-2993-EC45-A00E-D243BD3C56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17"/>
          <a:stretch/>
        </p:blipFill>
        <p:spPr bwMode="auto">
          <a:xfrm>
            <a:off x="4621395" y="0"/>
            <a:ext cx="7558708" cy="6840820"/>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5;p1">
            <a:extLst>
              <a:ext uri="{FF2B5EF4-FFF2-40B4-BE49-F238E27FC236}">
                <a16:creationId xmlns:a16="http://schemas.microsoft.com/office/drawing/2014/main" id="{AF5DCB39-9A1E-4A10-A6D3-09B9686D10EB}"/>
              </a:ext>
            </a:extLst>
          </p:cNvPr>
          <p:cNvPicPr preferRelativeResize="0"/>
          <p:nvPr/>
        </p:nvPicPr>
        <p:blipFill rotWithShape="1">
          <a:blip r:embed="rId4">
            <a:alphaModFix/>
          </a:blip>
          <a:srcRect/>
          <a:stretch/>
        </p:blipFill>
        <p:spPr>
          <a:xfrm>
            <a:off x="7141" y="6103144"/>
            <a:ext cx="782413" cy="745285"/>
          </a:xfrm>
          <a:prstGeom prst="rect">
            <a:avLst/>
          </a:prstGeom>
          <a:solidFill>
            <a:schemeClr val="tx1"/>
          </a:solidFill>
          <a:ln>
            <a:noFill/>
          </a:ln>
        </p:spPr>
      </p:pic>
    </p:spTree>
    <p:extLst>
      <p:ext uri="{BB962C8B-B14F-4D97-AF65-F5344CB8AC3E}">
        <p14:creationId xmlns:p14="http://schemas.microsoft.com/office/powerpoint/2010/main" val="32004925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icture containing cake, sitting, table, snow&#10;&#10;Description automatically generated">
            <a:extLst>
              <a:ext uri="{FF2B5EF4-FFF2-40B4-BE49-F238E27FC236}">
                <a16:creationId xmlns:a16="http://schemas.microsoft.com/office/drawing/2014/main" id="{24050284-F928-A54D-A9FA-2B17D95536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92" b="18812"/>
          <a:stretch/>
        </p:blipFill>
        <p:spPr bwMode="auto">
          <a:xfrm>
            <a:off x="-3582" y="0"/>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24198" y="1476907"/>
            <a:ext cx="3361953" cy="1392417"/>
          </a:xfrm>
        </p:spPr>
        <p:txBody>
          <a:bodyPr vert="horz" lIns="91440" tIns="45720" rIns="91440" bIns="45720" rtlCol="0" anchor="b">
            <a:noAutofit/>
          </a:bodyPr>
          <a:lstStyle/>
          <a:p>
            <a:r>
              <a:rPr lang="en-US" sz="3200" spc="-100" dirty="0">
                <a:solidFill>
                  <a:schemeClr val="tx1"/>
                </a:solidFill>
                <a:latin typeface="Calibri" panose="020F0502020204030204" pitchFamily="34" charset="0"/>
                <a:cs typeface="Calibri" panose="020F0502020204030204" pitchFamily="34" charset="0"/>
              </a:rPr>
              <a:t>Can the clay model talk or move or breathe?</a:t>
            </a:r>
          </a:p>
        </p:txBody>
      </p:sp>
      <p:sp>
        <p:nvSpPr>
          <p:cNvPr id="3" name="TextBox 2">
            <a:extLst>
              <a:ext uri="{FF2B5EF4-FFF2-40B4-BE49-F238E27FC236}">
                <a16:creationId xmlns:a16="http://schemas.microsoft.com/office/drawing/2014/main" id="{04FC5648-A2B2-8D48-B11C-1C40FADB118A}"/>
              </a:ext>
            </a:extLst>
          </p:cNvPr>
          <p:cNvSpPr txBox="1"/>
          <p:nvPr/>
        </p:nvSpPr>
        <p:spPr>
          <a:xfrm>
            <a:off x="224198" y="3121572"/>
            <a:ext cx="3181154" cy="1077218"/>
          </a:xfrm>
          <a:prstGeom prst="rect">
            <a:avLst/>
          </a:prstGeom>
          <a:noFill/>
        </p:spPr>
        <p:txBody>
          <a:bodyPr wrap="square" rtlCol="0">
            <a:spAutoFit/>
          </a:bodyPr>
          <a:lstStyle/>
          <a:p>
            <a:r>
              <a:rPr lang="en-US" sz="3200" spc="-100" dirty="0">
                <a:latin typeface="Calibri" panose="020F0502020204030204" pitchFamily="34" charset="0"/>
                <a:cs typeface="Calibri" panose="020F0502020204030204" pitchFamily="34" charset="0"/>
              </a:rPr>
              <a:t>Humans are made of 2 elements – </a:t>
            </a:r>
            <a:endParaRPr lang="en-US" sz="3200" dirty="0">
              <a:latin typeface="Calibri" panose="020F0502020204030204" pitchFamily="34" charset="0"/>
              <a:cs typeface="Calibri" panose="020F0502020204030204" pitchFamily="34" charset="0"/>
            </a:endParaRPr>
          </a:p>
        </p:txBody>
      </p:sp>
      <p:pic>
        <p:nvPicPr>
          <p:cNvPr id="9" name="Google Shape;15;p1">
            <a:extLst>
              <a:ext uri="{FF2B5EF4-FFF2-40B4-BE49-F238E27FC236}">
                <a16:creationId xmlns:a16="http://schemas.microsoft.com/office/drawing/2014/main" id="{AF5DCB39-9A1E-4A10-A6D3-09B9686D10EB}"/>
              </a:ext>
            </a:extLst>
          </p:cNvPr>
          <p:cNvPicPr preferRelativeResize="0"/>
          <p:nvPr/>
        </p:nvPicPr>
        <p:blipFill rotWithShape="1">
          <a:blip r:embed="rId4">
            <a:alphaModFix/>
          </a:blip>
          <a:srcRect/>
          <a:stretch/>
        </p:blipFill>
        <p:spPr>
          <a:xfrm>
            <a:off x="-3" y="6103144"/>
            <a:ext cx="782413" cy="745285"/>
          </a:xfrm>
          <a:prstGeom prst="rect">
            <a:avLst/>
          </a:prstGeom>
          <a:solidFill>
            <a:schemeClr val="tx1"/>
          </a:solidFill>
          <a:ln>
            <a:noFill/>
          </a:ln>
        </p:spPr>
      </p:pic>
      <p:sp>
        <p:nvSpPr>
          <p:cNvPr id="4" name="TextBox 3">
            <a:extLst>
              <a:ext uri="{FF2B5EF4-FFF2-40B4-BE49-F238E27FC236}">
                <a16:creationId xmlns:a16="http://schemas.microsoft.com/office/drawing/2014/main" id="{F43CA54A-085D-7945-97F4-609DE103B143}"/>
              </a:ext>
            </a:extLst>
          </p:cNvPr>
          <p:cNvSpPr txBox="1"/>
          <p:nvPr/>
        </p:nvSpPr>
        <p:spPr>
          <a:xfrm>
            <a:off x="224198" y="4205934"/>
            <a:ext cx="2606088" cy="584775"/>
          </a:xfrm>
          <a:prstGeom prst="rect">
            <a:avLst/>
          </a:prstGeom>
          <a:noFill/>
        </p:spPr>
        <p:txBody>
          <a:bodyPr wrap="square" rtlCol="0">
            <a:spAutoFit/>
          </a:bodyPr>
          <a:lstStyle/>
          <a:p>
            <a:r>
              <a:rPr lang="en-US" sz="3200" spc="-100" dirty="0">
                <a:latin typeface="Calibri" panose="020F0502020204030204" pitchFamily="34" charset="0"/>
                <a:cs typeface="Calibri" panose="020F0502020204030204" pitchFamily="34" charset="0"/>
              </a:rPr>
              <a:t> 1) Soul</a:t>
            </a:r>
            <a:endParaRPr lang="en-US" sz="3200" dirty="0"/>
          </a:p>
        </p:txBody>
      </p:sp>
      <p:sp>
        <p:nvSpPr>
          <p:cNvPr id="11" name="TextBox 10">
            <a:extLst>
              <a:ext uri="{FF2B5EF4-FFF2-40B4-BE49-F238E27FC236}">
                <a16:creationId xmlns:a16="http://schemas.microsoft.com/office/drawing/2014/main" id="{A55A7094-10C4-3C43-A237-0D8780C461C7}"/>
              </a:ext>
            </a:extLst>
          </p:cNvPr>
          <p:cNvSpPr txBox="1"/>
          <p:nvPr/>
        </p:nvSpPr>
        <p:spPr>
          <a:xfrm>
            <a:off x="144395" y="4767378"/>
            <a:ext cx="2606088" cy="584775"/>
          </a:xfrm>
          <a:prstGeom prst="rect">
            <a:avLst/>
          </a:prstGeom>
          <a:noFill/>
        </p:spPr>
        <p:txBody>
          <a:bodyPr wrap="square" rtlCol="0">
            <a:spAutoFit/>
          </a:bodyPr>
          <a:lstStyle/>
          <a:p>
            <a:r>
              <a:rPr lang="en-US" sz="3200" spc="-100" dirty="0">
                <a:latin typeface="Calibri" panose="020F0502020204030204" pitchFamily="34" charset="0"/>
                <a:cs typeface="Calibri" panose="020F0502020204030204" pitchFamily="34" charset="0"/>
              </a:rPr>
              <a:t>  2) Body</a:t>
            </a:r>
            <a:endParaRPr lang="en-US" sz="3200" dirty="0"/>
          </a:p>
        </p:txBody>
      </p:sp>
    </p:spTree>
    <p:extLst>
      <p:ext uri="{BB962C8B-B14F-4D97-AF65-F5344CB8AC3E}">
        <p14:creationId xmlns:p14="http://schemas.microsoft.com/office/powerpoint/2010/main" val="20983457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294BE718-56BA-4555-B880-8497742E6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0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11"/>
          <p:cNvPicPr>
            <a:picLocks noGrp="1" noChangeAspect="1"/>
          </p:cNvPicPr>
          <p:nvPr>
            <p:ph sz="quarter" idx="4"/>
          </p:nvPr>
        </p:nvPicPr>
        <p:blipFill rotWithShape="1">
          <a:blip r:embed="rId3"/>
          <a:srcRect l="14650" r="33979"/>
          <a:stretch/>
        </p:blipFill>
        <p:spPr>
          <a:xfrm>
            <a:off x="-14083" y="10"/>
            <a:ext cx="4697348" cy="6857990"/>
          </a:xfrm>
          <a:prstGeom prst="rect">
            <a:avLst/>
          </a:prstGeom>
        </p:spPr>
      </p:pic>
      <p:pic>
        <p:nvPicPr>
          <p:cNvPr id="5" name="Picture Placeholder 4" descr="Free photo Sky Jesus &lt;strong&gt;Heaven&lt;/strong&gt; God Gospel Holy Spirit Bible ..."/>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4499" r="17794"/>
          <a:stretch/>
        </p:blipFill>
        <p:spPr>
          <a:xfrm>
            <a:off x="4792993" y="698"/>
            <a:ext cx="7399006" cy="6857302"/>
          </a:xfrm>
          <a:prstGeom prst="rect">
            <a:avLst/>
          </a:prstGeom>
        </p:spPr>
      </p:pic>
      <p:sp>
        <p:nvSpPr>
          <p:cNvPr id="77" name="Rectangle 76">
            <a:extLst>
              <a:ext uri="{FF2B5EF4-FFF2-40B4-BE49-F238E27FC236}">
                <a16:creationId xmlns:a16="http://schemas.microsoft.com/office/drawing/2014/main" id="{2E71F825-A3B9-4015-A4BA-3B904C61B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367" y="1313033"/>
            <a:ext cx="4228495" cy="42319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84768" y="1539021"/>
            <a:ext cx="3777343" cy="1854395"/>
          </a:xfrm>
        </p:spPr>
        <p:txBody>
          <a:bodyPr vert="horz" lIns="91440" tIns="45720" rIns="91440" bIns="45720" rtlCol="0" anchor="ctr">
            <a:noAutofit/>
          </a:bodyPr>
          <a:lstStyle/>
          <a:p>
            <a:r>
              <a:rPr lang="en-US" sz="2800" dirty="0">
                <a:solidFill>
                  <a:schemeClr val="tx1"/>
                </a:solidFill>
                <a:latin typeface="Calibri" panose="020F0502020204030204" pitchFamily="34" charset="0"/>
                <a:cs typeface="Calibri" panose="020F0502020204030204" pitchFamily="34" charset="0"/>
              </a:rPr>
              <a:t>Nabi Adam was not only </a:t>
            </a:r>
            <a:r>
              <a:rPr lang="en-US" sz="2800" b="1" dirty="0">
                <a:solidFill>
                  <a:schemeClr val="tx1"/>
                </a:solidFill>
                <a:latin typeface="Calibri" panose="020F0502020204030204" pitchFamily="34" charset="0"/>
                <a:cs typeface="Calibri" panose="020F0502020204030204" pitchFamily="34" charset="0"/>
              </a:rPr>
              <a:t>the first man</a:t>
            </a:r>
            <a:r>
              <a:rPr lang="en-US" sz="2800" dirty="0">
                <a:solidFill>
                  <a:schemeClr val="tx1"/>
                </a:solidFill>
                <a:latin typeface="Calibri" panose="020F0502020204030204" pitchFamily="34" charset="0"/>
                <a:cs typeface="Calibri" panose="020F0502020204030204" pitchFamily="34" charset="0"/>
              </a:rPr>
              <a:t> to be created, but also the </a:t>
            </a:r>
            <a:r>
              <a:rPr lang="en-US" sz="2800" b="1" dirty="0">
                <a:solidFill>
                  <a:schemeClr val="tx1"/>
                </a:solidFill>
                <a:latin typeface="Calibri" panose="020F0502020204030204" pitchFamily="34" charset="0"/>
                <a:cs typeface="Calibri" panose="020F0502020204030204" pitchFamily="34" charset="0"/>
              </a:rPr>
              <a:t>first Nabi</a:t>
            </a:r>
            <a:r>
              <a:rPr lang="en-US" sz="2800" dirty="0">
                <a:solidFill>
                  <a:schemeClr val="tx1"/>
                </a:solidFill>
                <a:latin typeface="Calibri" panose="020F0502020204030204" pitchFamily="34" charset="0"/>
                <a:cs typeface="Calibri" panose="020F0502020204030204" pitchFamily="34" charset="0"/>
              </a:rPr>
              <a:t> that was sent down by Allah</a:t>
            </a:r>
          </a:p>
        </p:txBody>
      </p:sp>
      <p:sp>
        <p:nvSpPr>
          <p:cNvPr id="4" name="Text Placeholder 3"/>
          <p:cNvSpPr>
            <a:spLocks noGrp="1"/>
          </p:cNvSpPr>
          <p:nvPr>
            <p:ph type="body" sz="half" idx="2"/>
          </p:nvPr>
        </p:nvSpPr>
        <p:spPr>
          <a:xfrm>
            <a:off x="6603824" y="3657600"/>
            <a:ext cx="3777343" cy="1623184"/>
          </a:xfrm>
        </p:spPr>
        <p:txBody>
          <a:bodyPr vert="horz" lIns="91440" tIns="45720" rIns="91440" bIns="45720" rtlCol="0" anchor="t">
            <a:noAutofit/>
          </a:bodyPr>
          <a:lstStyle/>
          <a:p>
            <a:pPr>
              <a:lnSpc>
                <a:spcPct val="90000"/>
              </a:lnSpc>
            </a:pPr>
            <a:r>
              <a:rPr lang="en-US" sz="2400" dirty="0">
                <a:solidFill>
                  <a:schemeClr val="tx1"/>
                </a:solidFill>
                <a:latin typeface="Calibri" panose="020F0502020204030204" pitchFamily="34" charset="0"/>
                <a:cs typeface="Calibri" panose="020F0502020204030204" pitchFamily="34" charset="0"/>
              </a:rPr>
              <a:t>Nabi </a:t>
            </a:r>
            <a:r>
              <a:rPr lang="ar-AE" sz="2400" dirty="0">
                <a:solidFill>
                  <a:schemeClr val="tx1"/>
                </a:solidFill>
                <a:latin typeface="Calibri" panose="020F0502020204030204" pitchFamily="34" charset="0"/>
                <a:cs typeface="Calibri" panose="020F0502020204030204" pitchFamily="34" charset="0"/>
              </a:rPr>
              <a:t>ﻧَﺒﻲ - </a:t>
            </a:r>
            <a:r>
              <a:rPr lang="en-US" sz="2400" dirty="0">
                <a:solidFill>
                  <a:schemeClr val="tx1"/>
                </a:solidFill>
                <a:latin typeface="Calibri" panose="020F0502020204030204" pitchFamily="34" charset="0"/>
                <a:cs typeface="Calibri" panose="020F0502020204030204" pitchFamily="34" charset="0"/>
              </a:rPr>
              <a:t>  prophet</a:t>
            </a:r>
          </a:p>
          <a:p>
            <a:pPr>
              <a:lnSpc>
                <a:spcPct val="90000"/>
              </a:lnSpc>
            </a:pPr>
            <a:r>
              <a:rPr lang="en-US" sz="2400" dirty="0">
                <a:solidFill>
                  <a:schemeClr val="tx1"/>
                </a:solidFill>
                <a:latin typeface="Calibri" panose="020F0502020204030204" pitchFamily="34" charset="0"/>
                <a:cs typeface="Calibri" panose="020F0502020204030204" pitchFamily="34" charset="0"/>
              </a:rPr>
              <a:t>Prophet of Allah, whom He has chosen among His people</a:t>
            </a:r>
          </a:p>
        </p:txBody>
      </p:sp>
      <p:pic>
        <p:nvPicPr>
          <p:cNvPr id="10" name="Google Shape;15;p1">
            <a:extLst>
              <a:ext uri="{FF2B5EF4-FFF2-40B4-BE49-F238E27FC236}">
                <a16:creationId xmlns:a16="http://schemas.microsoft.com/office/drawing/2014/main" id="{AF5DCB39-9A1E-4A10-A6D3-09B9686D10EB}"/>
              </a:ext>
            </a:extLst>
          </p:cNvPr>
          <p:cNvPicPr preferRelativeResize="0"/>
          <p:nvPr/>
        </p:nvPicPr>
        <p:blipFill rotWithShape="1">
          <a:blip r:embed="rId5">
            <a:alphaModFix/>
          </a:blip>
          <a:srcRect/>
          <a:stretch/>
        </p:blipFill>
        <p:spPr>
          <a:xfrm>
            <a:off x="11393513" y="9523"/>
            <a:ext cx="782413" cy="745285"/>
          </a:xfrm>
          <a:prstGeom prst="rect">
            <a:avLst/>
          </a:prstGeom>
          <a:solidFill>
            <a:schemeClr val="tx1"/>
          </a:solidFill>
          <a:ln>
            <a:noFill/>
          </a:ln>
        </p:spPr>
      </p:pic>
    </p:spTree>
    <p:extLst>
      <p:ext uri="{BB962C8B-B14F-4D97-AF65-F5344CB8AC3E}">
        <p14:creationId xmlns:p14="http://schemas.microsoft.com/office/powerpoint/2010/main" val="1616786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005" y="889580"/>
            <a:ext cx="2947482" cy="1645298"/>
          </a:xfrm>
        </p:spPr>
        <p:txBody>
          <a:bodyPr anchor="b">
            <a:noAutofit/>
          </a:bodyPr>
          <a:lstStyle/>
          <a:p>
            <a:r>
              <a:rPr lang="en-US" dirty="0">
                <a:latin typeface="Calibri" panose="020F0502020204030204" pitchFamily="34" charset="0"/>
                <a:cs typeface="Calibri" panose="020F0502020204030204" pitchFamily="34" charset="0"/>
              </a:rPr>
              <a:t>How many Ambiya has Allah sent?</a:t>
            </a:r>
          </a:p>
        </p:txBody>
      </p:sp>
      <p:pic>
        <p:nvPicPr>
          <p:cNvPr id="7170" name="Picture 2">
            <a:extLst>
              <a:ext uri="{FF2B5EF4-FFF2-40B4-BE49-F238E27FC236}">
                <a16:creationId xmlns:a16="http://schemas.microsoft.com/office/drawing/2014/main" id="{B4F83A7B-E95C-6848-AC80-9A974118B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49"/>
          <a:stretch/>
        </p:blipFill>
        <p:spPr bwMode="auto">
          <a:xfrm>
            <a:off x="3778897" y="758952"/>
            <a:ext cx="7772401" cy="5330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004A27-9F51-514E-A405-266CBB0690AD}"/>
              </a:ext>
            </a:extLst>
          </p:cNvPr>
          <p:cNvSpPr txBox="1"/>
          <p:nvPr/>
        </p:nvSpPr>
        <p:spPr>
          <a:xfrm>
            <a:off x="4087620" y="5153752"/>
            <a:ext cx="7154953" cy="830997"/>
          </a:xfrm>
          <a:prstGeom prst="rect">
            <a:avLst/>
          </a:prstGeom>
          <a:solidFill>
            <a:srgbClr val="FFFFFF">
              <a:alpha val="69804"/>
            </a:srgbClr>
          </a:solidFill>
        </p:spPr>
        <p:txBody>
          <a:bodyPr wrap="square" rtlCol="0">
            <a:spAutoFit/>
          </a:bodyPr>
          <a:lstStyle/>
          <a:p>
            <a:pPr algn="ctr">
              <a:spcAft>
                <a:spcPts val="600"/>
              </a:spcAft>
            </a:pPr>
            <a:r>
              <a:rPr lang="en-US" sz="2400" dirty="0">
                <a:latin typeface="Calibri" panose="020F0502020204030204" pitchFamily="34" charset="0"/>
                <a:cs typeface="Calibri" panose="020F0502020204030204" pitchFamily="34" charset="0"/>
              </a:rPr>
              <a:t>Ambiya were sent so that they could </a:t>
            </a:r>
            <a:r>
              <a:rPr lang="en-US" sz="2400" b="1" dirty="0">
                <a:latin typeface="Calibri" panose="020F0502020204030204" pitchFamily="34" charset="0"/>
                <a:cs typeface="Calibri" panose="020F0502020204030204" pitchFamily="34" charset="0"/>
              </a:rPr>
              <a:t>teach their people about one God</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guide them on to the right path</a:t>
            </a:r>
            <a:r>
              <a:rPr lang="en-US" sz="2400" dirty="0">
                <a:latin typeface="Calibri" panose="020F0502020204030204" pitchFamily="34" charset="0"/>
                <a:cs typeface="Calibri" panose="020F0502020204030204" pitchFamily="34" charset="0"/>
              </a:rPr>
              <a:t>. </a:t>
            </a:r>
          </a:p>
        </p:txBody>
      </p:sp>
      <p:sp>
        <p:nvSpPr>
          <p:cNvPr id="10" name="Title 1">
            <a:extLst>
              <a:ext uri="{FF2B5EF4-FFF2-40B4-BE49-F238E27FC236}">
                <a16:creationId xmlns:a16="http://schemas.microsoft.com/office/drawing/2014/main" id="{19215C4F-8C05-094A-A9B1-01370F23DC88}"/>
              </a:ext>
            </a:extLst>
          </p:cNvPr>
          <p:cNvSpPr txBox="1">
            <a:spLocks/>
          </p:cNvSpPr>
          <p:nvPr/>
        </p:nvSpPr>
        <p:spPr>
          <a:xfrm>
            <a:off x="340005" y="4637507"/>
            <a:ext cx="2947482" cy="11663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Ambiya</a:t>
            </a:r>
            <a:r>
              <a:rPr lang="ar-AE" dirty="0">
                <a:latin typeface="Calibri" panose="020F0502020204030204" pitchFamily="34" charset="0"/>
                <a:cs typeface="Calibri" panose="020F0502020204030204" pitchFamily="34" charset="0"/>
              </a:rPr>
              <a:t>اَﻧْﺒِﯿَﺎء - </a:t>
            </a:r>
            <a:r>
              <a:rPr lang="en-US" dirty="0">
                <a:latin typeface="Calibri" panose="020F0502020204030204" pitchFamily="34" charset="0"/>
                <a:cs typeface="Calibri" panose="020F0502020204030204" pitchFamily="34" charset="0"/>
              </a:rPr>
              <a:t>Prophets</a:t>
            </a:r>
          </a:p>
        </p:txBody>
      </p:sp>
      <p:sp>
        <p:nvSpPr>
          <p:cNvPr id="11" name="Title 1">
            <a:extLst>
              <a:ext uri="{FF2B5EF4-FFF2-40B4-BE49-F238E27FC236}">
                <a16:creationId xmlns:a16="http://schemas.microsoft.com/office/drawing/2014/main" id="{BF33945B-A4B7-6145-B64F-06DD83438A9E}"/>
              </a:ext>
            </a:extLst>
          </p:cNvPr>
          <p:cNvSpPr txBox="1">
            <a:spLocks/>
          </p:cNvSpPr>
          <p:nvPr/>
        </p:nvSpPr>
        <p:spPr>
          <a:xfrm>
            <a:off x="340005" y="2822305"/>
            <a:ext cx="2947482" cy="1540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Can you name any of our Ambiya?</a:t>
            </a:r>
          </a:p>
        </p:txBody>
      </p:sp>
      <p:pic>
        <p:nvPicPr>
          <p:cNvPr id="8" name="Google Shape;15;p1">
            <a:extLst>
              <a:ext uri="{FF2B5EF4-FFF2-40B4-BE49-F238E27FC236}">
                <a16:creationId xmlns:a16="http://schemas.microsoft.com/office/drawing/2014/main" id="{AF5DCB39-9A1E-4A10-A6D3-09B9686D10EB}"/>
              </a:ext>
            </a:extLst>
          </p:cNvPr>
          <p:cNvPicPr preferRelativeResize="0"/>
          <p:nvPr/>
        </p:nvPicPr>
        <p:blipFill rotWithShape="1">
          <a:blip r:embed="rId4">
            <a:alphaModFix/>
          </a:blip>
          <a:srcRect/>
          <a:stretch/>
        </p:blipFill>
        <p:spPr>
          <a:xfrm>
            <a:off x="1" y="6089904"/>
            <a:ext cx="792956" cy="755706"/>
          </a:xfrm>
          <a:prstGeom prst="rect">
            <a:avLst/>
          </a:prstGeom>
          <a:solidFill>
            <a:schemeClr val="bg1"/>
          </a:solidFill>
          <a:ln>
            <a:noFill/>
          </a:ln>
        </p:spPr>
      </p:pic>
    </p:spTree>
    <p:extLst>
      <p:ext uri="{BB962C8B-B14F-4D97-AF65-F5344CB8AC3E}">
        <p14:creationId xmlns:p14="http://schemas.microsoft.com/office/powerpoint/2010/main" val="105099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1" y="1119288"/>
            <a:ext cx="3443589" cy="522421"/>
          </a:xfrm>
        </p:spPr>
        <p:txBody>
          <a:bodyPr vert="horz" lIns="91440" tIns="45720" rIns="91440" bIns="45720" rtlCol="0" anchor="b">
            <a:noAutofit/>
          </a:bodyPr>
          <a:lstStyle/>
          <a:p>
            <a:pPr algn="ctr"/>
            <a:br>
              <a:rPr lang="en-US" sz="2800" b="1" dirty="0"/>
            </a:br>
            <a:r>
              <a:rPr lang="en-US" sz="2800" b="1" dirty="0"/>
              <a:t>We are all Bani Adam!</a:t>
            </a:r>
          </a:p>
        </p:txBody>
      </p:sp>
      <p:sp>
        <p:nvSpPr>
          <p:cNvPr id="24" name="TextBox 23">
            <a:extLst>
              <a:ext uri="{FF2B5EF4-FFF2-40B4-BE49-F238E27FC236}">
                <a16:creationId xmlns:a16="http://schemas.microsoft.com/office/drawing/2014/main" id="{30248F6D-0AD4-40E1-BEAB-A5FFAE7EDF78}"/>
              </a:ext>
            </a:extLst>
          </p:cNvPr>
          <p:cNvSpPr txBox="1"/>
          <p:nvPr/>
        </p:nvSpPr>
        <p:spPr>
          <a:xfrm>
            <a:off x="114886" y="4474102"/>
            <a:ext cx="3195536" cy="1255467"/>
          </a:xfrm>
          <a:prstGeom prst="rect">
            <a:avLst/>
          </a:prstGeom>
          <a:solidFill>
            <a:srgbClr val="FFFFFF">
              <a:alpha val="50196"/>
            </a:srgbClr>
          </a:solidFill>
        </p:spPr>
        <p:txBody>
          <a:bodyPr vert="horz" lIns="91440" tIns="45720" rIns="91440" bIns="45720" rtlCol="0" anchor="t">
            <a:noAutofit/>
          </a:bodyPr>
          <a:lstStyle/>
          <a:p>
            <a:pPr algn="ctr" defTabSz="914400">
              <a:lnSpc>
                <a:spcPct val="90000"/>
              </a:lnSpc>
              <a:spcAft>
                <a:spcPts val="600"/>
              </a:spcAft>
              <a:buClr>
                <a:schemeClr val="accent1"/>
              </a:buClr>
            </a:pPr>
            <a:r>
              <a:rPr lang="en-US" sz="3200" b="0" i="0" u="none" strike="noStrike" baseline="0" dirty="0">
                <a:solidFill>
                  <a:srgbClr val="FFFFFF"/>
                </a:solidFill>
              </a:rPr>
              <a:t>وَلَقَدْ كَرَّمْنَا بَنِي آدَمَ</a:t>
            </a:r>
          </a:p>
          <a:p>
            <a:pPr algn="ctr" defTabSz="914400">
              <a:lnSpc>
                <a:spcPct val="90000"/>
              </a:lnSpc>
              <a:spcAft>
                <a:spcPts val="600"/>
              </a:spcAft>
              <a:buClr>
                <a:schemeClr val="accent1"/>
              </a:buClr>
            </a:pPr>
            <a:r>
              <a:rPr lang="en-US" sz="1600" b="0" i="0" u="none" strike="noStrike" baseline="0" dirty="0">
                <a:solidFill>
                  <a:srgbClr val="FFFFFF"/>
                </a:solidFill>
              </a:rPr>
              <a:t>We have given </a:t>
            </a:r>
            <a:r>
              <a:rPr lang="en-US" sz="1600" dirty="0">
                <a:solidFill>
                  <a:srgbClr val="FFFFFF"/>
                </a:solidFill>
              </a:rPr>
              <a:t>B</a:t>
            </a:r>
            <a:r>
              <a:rPr lang="en-US" sz="1600" b="0" i="0" u="none" strike="noStrike" baseline="0" dirty="0">
                <a:solidFill>
                  <a:srgbClr val="FFFFFF"/>
                </a:solidFill>
              </a:rPr>
              <a:t>ani </a:t>
            </a:r>
            <a:r>
              <a:rPr lang="en-US" sz="1600" dirty="0">
                <a:solidFill>
                  <a:srgbClr val="FFFFFF"/>
                </a:solidFill>
              </a:rPr>
              <a:t>A</a:t>
            </a:r>
            <a:r>
              <a:rPr lang="en-US" sz="1600" b="0" i="0" u="none" strike="noStrike" baseline="0" dirty="0">
                <a:solidFill>
                  <a:srgbClr val="FFFFFF"/>
                </a:solidFill>
              </a:rPr>
              <a:t>dam respect</a:t>
            </a:r>
          </a:p>
          <a:p>
            <a:pPr algn="ctr" defTabSz="914400">
              <a:lnSpc>
                <a:spcPct val="90000"/>
              </a:lnSpc>
              <a:spcAft>
                <a:spcPts val="600"/>
              </a:spcAft>
              <a:buClr>
                <a:schemeClr val="accent1"/>
              </a:buClr>
            </a:pPr>
            <a:r>
              <a:rPr lang="en-US" sz="2000" b="0" i="0" u="none" strike="noStrike" baseline="0" dirty="0">
                <a:solidFill>
                  <a:srgbClr val="FFFFFF"/>
                </a:solidFill>
              </a:rPr>
              <a:t>(</a:t>
            </a:r>
            <a:r>
              <a:rPr lang="en-US" sz="2000" b="0" i="1" u="none" strike="noStrike" baseline="0" dirty="0">
                <a:solidFill>
                  <a:srgbClr val="FFFFFF"/>
                </a:solidFill>
              </a:rPr>
              <a:t>Surat al-</a:t>
            </a:r>
            <a:r>
              <a:rPr lang="en-US" sz="2000" b="0" i="1" u="none" strike="noStrike" baseline="0" dirty="0" err="1">
                <a:solidFill>
                  <a:srgbClr val="FFFFFF"/>
                </a:solidFill>
              </a:rPr>
              <a:t>Isra</a:t>
            </a:r>
            <a:r>
              <a:rPr lang="en-US" sz="2000" b="0" i="0" u="none" strike="noStrike" baseline="0" dirty="0">
                <a:solidFill>
                  <a:srgbClr val="FFFFFF"/>
                </a:solidFill>
              </a:rPr>
              <a:t>, 17:70)</a:t>
            </a:r>
            <a:endParaRPr lang="en-US" sz="2000" dirty="0">
              <a:solidFill>
                <a:srgbClr val="FFFFFF"/>
              </a:solidFill>
            </a:endParaRPr>
          </a:p>
        </p:txBody>
      </p:sp>
      <p:sp>
        <p:nvSpPr>
          <p:cNvPr id="16" name="Title 1">
            <a:extLst>
              <a:ext uri="{FF2B5EF4-FFF2-40B4-BE49-F238E27FC236}">
                <a16:creationId xmlns:a16="http://schemas.microsoft.com/office/drawing/2014/main" id="{A9CB9BCE-405A-E34F-9BC9-71B632439984}"/>
              </a:ext>
            </a:extLst>
          </p:cNvPr>
          <p:cNvSpPr txBox="1">
            <a:spLocks/>
          </p:cNvSpPr>
          <p:nvPr/>
        </p:nvSpPr>
        <p:spPr>
          <a:xfrm>
            <a:off x="43542" y="1947690"/>
            <a:ext cx="3338224" cy="12287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pPr algn="ctr"/>
            <a:r>
              <a:rPr lang="en-US" sz="2800" dirty="0">
                <a:latin typeface="Calibri" panose="020F0502020204030204" pitchFamily="34" charset="0"/>
                <a:cs typeface="Calibri" panose="020F0502020204030204" pitchFamily="34" charset="0"/>
              </a:rPr>
              <a:t>Bani Adam - </a:t>
            </a:r>
            <a:r>
              <a:rPr lang="ar-AE" sz="2800" dirty="0">
                <a:latin typeface="Calibri" panose="020F0502020204030204" pitchFamily="34" charset="0"/>
                <a:cs typeface="Calibri" panose="020F0502020204030204" pitchFamily="34" charset="0"/>
              </a:rPr>
              <a:t>ﺑﻨَﻲ ِ آدم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Children of Adam</a:t>
            </a:r>
          </a:p>
        </p:txBody>
      </p:sp>
      <p:pic>
        <p:nvPicPr>
          <p:cNvPr id="4" name="1B03-rhyme.mp3" descr="1B03-rhyme.mp3">
            <a:hlinkClick r:id="" action="ppaction://media"/>
            <a:extLst>
              <a:ext uri="{FF2B5EF4-FFF2-40B4-BE49-F238E27FC236}">
                <a16:creationId xmlns:a16="http://schemas.microsoft.com/office/drawing/2014/main" id="{C5A26AD1-116D-734D-A3FA-2660371AFE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66164" y="848064"/>
            <a:ext cx="812800" cy="812800"/>
          </a:xfrm>
          <a:prstGeom prst="rect">
            <a:avLst/>
          </a:prstGeom>
        </p:spPr>
      </p:pic>
      <p:pic>
        <p:nvPicPr>
          <p:cNvPr id="9" name="Google Shape;15;p1">
            <a:extLst>
              <a:ext uri="{FF2B5EF4-FFF2-40B4-BE49-F238E27FC236}">
                <a16:creationId xmlns:a16="http://schemas.microsoft.com/office/drawing/2014/main" id="{AF5DCB39-9A1E-4A10-A6D3-09B9686D10EB}"/>
              </a:ext>
            </a:extLst>
          </p:cNvPr>
          <p:cNvPicPr preferRelativeResize="0"/>
          <p:nvPr/>
        </p:nvPicPr>
        <p:blipFill rotWithShape="1">
          <a:blip r:embed="rId6">
            <a:alphaModFix/>
          </a:blip>
          <a:srcRect/>
          <a:stretch/>
        </p:blipFill>
        <p:spPr>
          <a:xfrm>
            <a:off x="18663" y="6089904"/>
            <a:ext cx="795726" cy="755706"/>
          </a:xfrm>
          <a:prstGeom prst="rect">
            <a:avLst/>
          </a:prstGeom>
          <a:solidFill>
            <a:schemeClr val="bg1"/>
          </a:solidFill>
          <a:ln>
            <a:noFill/>
          </a:ln>
        </p:spPr>
      </p:pic>
      <p:pic>
        <p:nvPicPr>
          <p:cNvPr id="8" name="Picture 7" descr="Graphical user interface&#10;&#10;Description automatically generated">
            <a:extLst>
              <a:ext uri="{FF2B5EF4-FFF2-40B4-BE49-F238E27FC236}">
                <a16:creationId xmlns:a16="http://schemas.microsoft.com/office/drawing/2014/main" id="{26BF0FD7-11D5-204E-91F1-E134153EB781}"/>
              </a:ext>
            </a:extLst>
          </p:cNvPr>
          <p:cNvPicPr>
            <a:picLocks noChangeAspect="1"/>
          </p:cNvPicPr>
          <p:nvPr/>
        </p:nvPicPr>
        <p:blipFill>
          <a:blip r:embed="rId7"/>
          <a:stretch>
            <a:fillRect/>
          </a:stretch>
        </p:blipFill>
        <p:spPr>
          <a:xfrm>
            <a:off x="5530145" y="1649868"/>
            <a:ext cx="4280470" cy="4665712"/>
          </a:xfrm>
          <a:prstGeom prst="rect">
            <a:avLst/>
          </a:prstGeom>
        </p:spPr>
      </p:pic>
      <p:pic>
        <p:nvPicPr>
          <p:cNvPr id="14" name="Picture 2">
            <a:extLst>
              <a:ext uri="{FF2B5EF4-FFF2-40B4-BE49-F238E27FC236}">
                <a16:creationId xmlns:a16="http://schemas.microsoft.com/office/drawing/2014/main" id="{068E1C32-FA7B-BB42-BC33-B4036F10793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78282" t="54949" r="7157" b="3384"/>
          <a:stretch/>
        </p:blipFill>
        <p:spPr bwMode="auto">
          <a:xfrm>
            <a:off x="7658333" y="80280"/>
            <a:ext cx="467031" cy="131622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1BAB2B8-05B0-FA40-93F1-0FDB4FC9DC8C}"/>
              </a:ext>
            </a:extLst>
          </p:cNvPr>
          <p:cNvGrpSpPr/>
          <p:nvPr/>
        </p:nvGrpSpPr>
        <p:grpSpPr>
          <a:xfrm>
            <a:off x="7124948" y="74598"/>
            <a:ext cx="545432" cy="1216873"/>
            <a:chOff x="4993066" y="1473581"/>
            <a:chExt cx="1606050" cy="3485677"/>
          </a:xfrm>
        </p:grpSpPr>
        <p:pic>
          <p:nvPicPr>
            <p:cNvPr id="18" name="Picture 2">
              <a:extLst>
                <a:ext uri="{FF2B5EF4-FFF2-40B4-BE49-F238E27FC236}">
                  <a16:creationId xmlns:a16="http://schemas.microsoft.com/office/drawing/2014/main" id="{8996E573-9391-8749-B780-08574A4319D5}"/>
                </a:ext>
              </a:extLst>
            </p:cNvPr>
            <p:cNvPicPr>
              <a:picLocks noChangeAspect="1" noChangeArrowheads="1"/>
            </p:cNvPicPr>
            <p:nvPr/>
          </p:nvPicPr>
          <p:blipFill rotWithShape="1">
            <a:blip r:embed="rId8">
              <a:extLst>
                <a:ext uri="{BEBA8EAE-BF5A-486C-A8C5-ECC9F3942E4B}">
                  <a14:imgProps xmlns:a14="http://schemas.microsoft.com/office/drawing/2010/main">
                    <a14:imgLayer r:embed="rId10">
                      <a14:imgEffect>
                        <a14:backgroundRemoval t="10000" b="90000" l="10000" r="90154">
                          <a14:foregroundMark x1="82617" y1="61115" x2="80517" y2="66768"/>
                          <a14:foregroundMark x1="84231" y1="56769" x2="82851" y2="60484"/>
                          <a14:foregroundMark x1="80006" y1="89609" x2="80077" y2="91385"/>
                          <a14:foregroundMark x1="80077" y1="91385" x2="86692" y2="93692"/>
                          <a14:foregroundMark x1="86692" y1="93692" x2="90154" y2="87462"/>
                          <a14:foregroundMark x1="90154" y1="87462" x2="86923" y2="59308"/>
                          <a14:foregroundMark x1="86923" y1="59308" x2="84692" y2="57231"/>
                          <a14:backgroundMark x1="81000" y1="62538" x2="82385" y2="61615"/>
                          <a14:backgroundMark x1="81923" y1="60000" x2="81923" y2="59538"/>
                          <a14:backgroundMark x1="80538" y1="63000" x2="80308" y2="63000"/>
                          <a14:backgroundMark x1="81692" y1="59308" x2="81692" y2="60154"/>
                          <a14:backgroundMark x1="82154" y1="60154" x2="81692" y2="59692"/>
                          <a14:backgroundMark x1="79692" y1="66692" x2="79000" y2="74231"/>
                          <a14:backgroundMark x1="79000" y1="74231" x2="80077" y2="67154"/>
                          <a14:backgroundMark x1="80077" y1="67154" x2="79846" y2="65846"/>
                          <a14:backgroundMark x1="78846" y1="74308" x2="80615" y2="89538"/>
                          <a14:backgroundMark x1="80615" y1="89538" x2="77769" y2="81846"/>
                          <a14:backgroundMark x1="77769" y1="81846" x2="78538" y2="75538"/>
                          <a14:backgroundMark x1="78846" y1="89154" x2="78692" y2="89000"/>
                          <a14:backgroundMark x1="78846" y1="88846" x2="78846" y2="88692"/>
                          <a14:backgroundMark x1="78538" y1="89692" x2="78692" y2="89692"/>
                          <a14:backgroundMark x1="82692" y1="94538" x2="82154" y2="94692"/>
                          <a14:backgroundMark x1="82538" y1="93692" x2="82538" y2="93692"/>
                          <a14:backgroundMark x1="79538" y1="89154" x2="79308" y2="89538"/>
                          <a14:backgroundMark x1="78846" y1="88692" x2="79538" y2="89692"/>
                          <a14:backgroundMark x1="81538" y1="59538" x2="82692" y2="58692"/>
                        </a14:backgroundRemoval>
                      </a14:imgEffect>
                    </a14:imgLayer>
                  </a14:imgProps>
                </a:ext>
                <a:ext uri="{28A0092B-C50C-407E-A947-70E740481C1C}">
                  <a14:useLocalDpi xmlns:a14="http://schemas.microsoft.com/office/drawing/2010/main" val="0"/>
                </a:ext>
              </a:extLst>
            </a:blip>
            <a:srcRect l="29655" t="8587" r="52875" b="53496"/>
            <a:stretch/>
          </p:blipFill>
          <p:spPr bwMode="auto">
            <a:xfrm>
              <a:off x="4993066" y="1473581"/>
              <a:ext cx="1606050" cy="348567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EA21B99-A57A-2B4E-8B9E-44EE8FD7B571}"/>
                </a:ext>
              </a:extLst>
            </p:cNvPr>
            <p:cNvSpPr/>
            <p:nvPr/>
          </p:nvSpPr>
          <p:spPr>
            <a:xfrm>
              <a:off x="5434337" y="3424428"/>
              <a:ext cx="634181" cy="1042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8639236D-4D93-4B44-A662-98347E5BADA3}"/>
              </a:ext>
            </a:extLst>
          </p:cNvPr>
          <p:cNvCxnSpPr>
            <a:cxnSpLocks/>
          </p:cNvCxnSpPr>
          <p:nvPr/>
        </p:nvCxnSpPr>
        <p:spPr>
          <a:xfrm flipH="1">
            <a:off x="7670380" y="1291471"/>
            <a:ext cx="1" cy="656219"/>
          </a:xfrm>
          <a:prstGeom prst="line">
            <a:avLst/>
          </a:prstGeom>
          <a:ln w="7620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0C20F9-0D67-3A44-8EE7-24D21EE5D8A3}"/>
              </a:ext>
            </a:extLst>
          </p:cNvPr>
          <p:cNvCxnSpPr>
            <a:cxnSpLocks/>
          </p:cNvCxnSpPr>
          <p:nvPr/>
        </p:nvCxnSpPr>
        <p:spPr>
          <a:xfrm flipH="1">
            <a:off x="6866177" y="4470537"/>
            <a:ext cx="1" cy="656219"/>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F71ACD-2689-CF40-BB65-AC17D734B4E4}"/>
              </a:ext>
            </a:extLst>
          </p:cNvPr>
          <p:cNvSpPr txBox="1"/>
          <p:nvPr/>
        </p:nvSpPr>
        <p:spPr>
          <a:xfrm>
            <a:off x="6485206" y="5197096"/>
            <a:ext cx="775534" cy="369332"/>
          </a:xfrm>
          <a:prstGeom prst="rect">
            <a:avLst/>
          </a:prstGeom>
          <a:solidFill>
            <a:schemeClr val="accent3"/>
          </a:solidFill>
          <a:ln>
            <a:solidFill>
              <a:srgbClr val="C00000"/>
            </a:solidFill>
          </a:ln>
        </p:spPr>
        <p:txBody>
          <a:bodyPr wrap="square" rtlCol="0">
            <a:spAutoFit/>
          </a:bodyPr>
          <a:lstStyle/>
          <a:p>
            <a:pPr algn="ctr"/>
            <a:r>
              <a:rPr lang="en-US" b="1" dirty="0">
                <a:solidFill>
                  <a:srgbClr val="C00000"/>
                </a:solidFill>
              </a:rPr>
              <a:t>YOU!</a:t>
            </a:r>
          </a:p>
        </p:txBody>
      </p:sp>
    </p:spTree>
    <p:extLst>
      <p:ext uri="{BB962C8B-B14F-4D97-AF65-F5344CB8AC3E}">
        <p14:creationId xmlns:p14="http://schemas.microsoft.com/office/powerpoint/2010/main" val="26500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95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4"/>
                </p:tgtEl>
              </p:cMediaNode>
            </p:audio>
          </p:childTnLst>
        </p:cTn>
      </p:par>
    </p:tnLst>
    <p:bldLst>
      <p:bldP spid="2" grpId="0"/>
      <p:bldP spid="24" grpId="0" animBg="1"/>
      <p:bldP spid="16" grpId="0"/>
      <p:bldP spid="21"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CCA2B-D9AC-46A7-9147-BD1E047BEB9F}">
  <ds:schemaRefs>
    <ds:schemaRef ds:uri="http://schemas.microsoft.com/office/2006/metadata/properties"/>
    <ds:schemaRef ds:uri="http://schemas.microsoft.com/office/infopath/2007/PartnerControls"/>
    <ds:schemaRef ds:uri="2e1157b2-a541-4da2-bb01-f090c72d0366"/>
  </ds:schemaRefs>
</ds:datastoreItem>
</file>

<file path=customXml/itemProps2.xml><?xml version="1.0" encoding="utf-8"?>
<ds:datastoreItem xmlns:ds="http://schemas.openxmlformats.org/officeDocument/2006/customXml" ds:itemID="{11DEBFDC-2482-454C-8FC5-35423B014F2B}">
  <ds:schemaRefs>
    <ds:schemaRef ds:uri="http://schemas.microsoft.com/sharepoint/v3/contenttype/forms"/>
  </ds:schemaRefs>
</ds:datastoreItem>
</file>

<file path=customXml/itemProps3.xml><?xml version="1.0" encoding="utf-8"?>
<ds:datastoreItem xmlns:ds="http://schemas.openxmlformats.org/officeDocument/2006/customXml" ds:itemID="{B9B11E53-1E6F-4DBC-B26D-154E1A7581DD}"/>
</file>

<file path=docProps/app.xml><?xml version="1.0" encoding="utf-8"?>
<Properties xmlns="http://schemas.openxmlformats.org/officeDocument/2006/extended-properties" xmlns:vt="http://schemas.openxmlformats.org/officeDocument/2006/docPropsVTypes">
  <TotalTime>340</TotalTime>
  <Words>1265</Words>
  <Application>Microsoft Office PowerPoint</Application>
  <PresentationFormat>Widescreen</PresentationFormat>
  <Paragraphs>103</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Frame</vt:lpstr>
      <vt:lpstr>NABI ADAM AND LADY HAWWA </vt:lpstr>
      <vt:lpstr>Is anything missing from this picture?</vt:lpstr>
      <vt:lpstr>If you were the only human in this garden, what else would you wish for?</vt:lpstr>
      <vt:lpstr>PowerPoint Presentation</vt:lpstr>
      <vt:lpstr>Allah asked his angels to collect various types of earth from all over and then using them He created the shape of a human.</vt:lpstr>
      <vt:lpstr>Can the clay model talk or move or breathe?</vt:lpstr>
      <vt:lpstr>Nabi Adam was not only the first man to be created, but also the first Nabi that was sent down by Allah</vt:lpstr>
      <vt:lpstr>How many Ambiya has Allah sent?</vt:lpstr>
      <vt:lpstr> We are all Bani Adam!</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 ADAM AND LADY HAWWA</dc:title>
  <dc:creator>Shazia Jivraj</dc:creator>
  <cp:lastModifiedBy>Ateka Alidina</cp:lastModifiedBy>
  <cp:revision>25</cp:revision>
  <dcterms:created xsi:type="dcterms:W3CDTF">2020-11-01T22:56:49Z</dcterms:created>
  <dcterms:modified xsi:type="dcterms:W3CDTF">2021-02-26T11:44:23Z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