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BE3FA-3168-0223-3D8B-DA6948AC0012}" v="24" dt="2021-02-26T11:38:10.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406" autoAdjust="0"/>
  </p:normalViewPr>
  <p:slideViewPr>
    <p:cSldViewPr snapToGrid="0">
      <p:cViewPr varScale="1">
        <p:scale>
          <a:sx n="46" d="100"/>
          <a:sy n="46" d="100"/>
        </p:scale>
        <p:origin x="1860"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DAEBE3FA-3168-0223-3D8B-DA6948AC0012}"/>
    <pc:docChg chg="modSld">
      <pc:chgData name="Sajeeda Virani" userId="S::sajeedav@world-federation.org::20a3e56f-e822-43eb-a90b-be68ee27a775" providerId="AD" clId="Web-{DAEBE3FA-3168-0223-3D8B-DA6948AC0012}" dt="2021-02-26T11:38:09.950" v="20" actId="20577"/>
      <pc:docMkLst>
        <pc:docMk/>
      </pc:docMkLst>
      <pc:sldChg chg="modSp">
        <pc:chgData name="Sajeeda Virani" userId="S::sajeedav@world-federation.org::20a3e56f-e822-43eb-a90b-be68ee27a775" providerId="AD" clId="Web-{DAEBE3FA-3168-0223-3D8B-DA6948AC0012}" dt="2021-02-26T11:36:51.993" v="1" actId="20577"/>
        <pc:sldMkLst>
          <pc:docMk/>
          <pc:sldMk cId="0" sldId="257"/>
        </pc:sldMkLst>
        <pc:spChg chg="mod">
          <ac:chgData name="Sajeeda Virani" userId="S::sajeedav@world-federation.org::20a3e56f-e822-43eb-a90b-be68ee27a775" providerId="AD" clId="Web-{DAEBE3FA-3168-0223-3D8B-DA6948AC0012}" dt="2021-02-26T11:36:51.993" v="1" actId="20577"/>
          <ac:spMkLst>
            <pc:docMk/>
            <pc:sldMk cId="0" sldId="257"/>
            <ac:spMk id="61" creationId="{00000000-0000-0000-0000-000000000000}"/>
          </ac:spMkLst>
        </pc:spChg>
      </pc:sldChg>
      <pc:sldChg chg="modSp">
        <pc:chgData name="Sajeeda Virani" userId="S::sajeedav@world-federation.org::20a3e56f-e822-43eb-a90b-be68ee27a775" providerId="AD" clId="Web-{DAEBE3FA-3168-0223-3D8B-DA6948AC0012}" dt="2021-02-26T11:37:27.464" v="6" actId="20577"/>
        <pc:sldMkLst>
          <pc:docMk/>
          <pc:sldMk cId="0" sldId="263"/>
        </pc:sldMkLst>
        <pc:spChg chg="mod">
          <ac:chgData name="Sajeeda Virani" userId="S::sajeedav@world-federation.org::20a3e56f-e822-43eb-a90b-be68ee27a775" providerId="AD" clId="Web-{DAEBE3FA-3168-0223-3D8B-DA6948AC0012}" dt="2021-02-26T11:37:27.464" v="6" actId="20577"/>
          <ac:spMkLst>
            <pc:docMk/>
            <pc:sldMk cId="0" sldId="263"/>
            <ac:spMk id="131" creationId="{00000000-0000-0000-0000-000000000000}"/>
          </ac:spMkLst>
        </pc:spChg>
      </pc:sldChg>
      <pc:sldChg chg="modSp">
        <pc:chgData name="Sajeeda Virani" userId="S::sajeedav@world-federation.org::20a3e56f-e822-43eb-a90b-be68ee27a775" providerId="AD" clId="Web-{DAEBE3FA-3168-0223-3D8B-DA6948AC0012}" dt="2021-02-26T11:38:09.950" v="20" actId="20577"/>
        <pc:sldMkLst>
          <pc:docMk/>
          <pc:sldMk cId="0" sldId="265"/>
        </pc:sldMkLst>
        <pc:spChg chg="mod">
          <ac:chgData name="Sajeeda Virani" userId="S::sajeedav@world-federation.org::20a3e56f-e822-43eb-a90b-be68ee27a775" providerId="AD" clId="Web-{DAEBE3FA-3168-0223-3D8B-DA6948AC0012}" dt="2021-02-26T11:38:09.950" v="20" actId="20577"/>
          <ac:spMkLst>
            <pc:docMk/>
            <pc:sldMk cId="0" sldId="265"/>
            <ac:spMk id="1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18191b01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18191b01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18191b0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18191b0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Allah (swt) created different creatures. Besides animals and humans who else has Allah created? </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570e39c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570e39c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Out of jinn, angels, animals and us humans, whom has Allah created with the ability to make a decision for themselves and do right or wrong?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means that on the Day of Judgement just like humans, jinn will also be accountable for what they do in this world.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18191b01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18191b01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do you know about Angels?</a:t>
            </a:r>
            <a:endParaRPr dirty="0"/>
          </a:p>
          <a:p>
            <a:pPr marL="0" lvl="0" indent="0" algn="l" rtl="0">
              <a:spcBef>
                <a:spcPts val="0"/>
              </a:spcBef>
              <a:spcAft>
                <a:spcPts val="0"/>
              </a:spcAft>
              <a:buNone/>
            </a:pPr>
            <a:r>
              <a:rPr lang="en" dirty="0"/>
              <a:t>Angels are mentioned many times in the Qur’an.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 of the Angels you may have heard about are Jibra‘il, Mika‘il, Israfil, Izra’il, Munkar/ Nakeer and Kiramun Katibin (Raqib/Atid).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Angels are made from nur (light) and have wings. They can appear in the form of humans (an example of the one that came to Sayyidah Maryam). Most importantly, they never disobey Allah and have no free choice like humans. They are all assigned various duties and they do these continuously – they do not eat or sleep or get tired.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Ask the children to stand up and then stand on one leg for as long as they can. How long did they manage? How did they feel after a while?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Angels have no such feelings of finding things hard or getting tired, they simply do what Allah has asked them to do!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18191b01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18191b01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18191b01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18191b01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18191b01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18191b01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use kahoot or zoom polls at the end to try to mimic the flashcards we do every year</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8191b01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18191b01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Explain what seen and unseen means if they do not understand. Allow them to discover that animals are seen creations just like us.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(Can use Google Jamboard, Zoom Whiteboard, an actual whiteboard, (or even post-its on a wall with painter’s tape for lines) for this activity.)</a:t>
            </a:r>
            <a:endParaRPr dirty="0"/>
          </a:p>
          <a:p>
            <a:pPr marL="0" lvl="0" indent="0" algn="l" rtl="0">
              <a:spcBef>
                <a:spcPts val="0"/>
              </a:spcBef>
              <a:spcAft>
                <a:spcPts val="0"/>
              </a:spcAft>
              <a:buNone/>
            </a:pPr>
            <a:r>
              <a:rPr lang="en" dirty="0"/>
              <a:t>Draw a table with 2 columns. Label one column seen and the other unseen. Provide words to every student (or ask them) to think of some of Allah’s creations that are seen and unseen. </a:t>
            </a:r>
            <a:r>
              <a:rPr lang="en"/>
              <a:t>(Examples of unseen – Air, Wind, Jannah, Angels, Imam Mahdi (a), Allah) </a:t>
            </a:r>
          </a:p>
          <a:p>
            <a:pPr marL="0" lvl="0" indent="0" algn="l" rtl="0">
              <a:spcBef>
                <a:spcPts val="0"/>
              </a:spcBef>
              <a:spcAft>
                <a:spcPts val="0"/>
              </a:spcAft>
              <a:buNone/>
            </a:pPr>
            <a:r>
              <a:rPr lang="en"/>
              <a:t>Briefly, go over their decision.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Use the word ghaib when talking about unseen so that they can connect it to the ayah and the example of Imam al- Mahdi (a).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18191b01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18191b01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Read the ayah and it’s meaning to them a few times. Highlight that part of our faith is believing in the unseen.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153074" y="4168374"/>
            <a:ext cx="756925" cy="833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900">
                <a:latin typeface="Trebuchet MS"/>
                <a:ea typeface="Trebuchet MS"/>
                <a:cs typeface="Trebuchet MS"/>
                <a:sym typeface="Trebuchet MS"/>
              </a:rPr>
              <a:t>Tarbiyah 1B02</a:t>
            </a:r>
            <a:r>
              <a:rPr lang="en"/>
              <a:t> </a:t>
            </a:r>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000000"/>
                </a:solidFill>
                <a:latin typeface="Trebuchet MS"/>
                <a:ea typeface="Trebuchet MS"/>
                <a:cs typeface="Trebuchet MS"/>
                <a:sym typeface="Trebuchet MS"/>
              </a:rPr>
              <a:t>Allah made Angels, Jinns and Animals </a:t>
            </a:r>
            <a:endParaRPr sz="3400">
              <a:solidFill>
                <a:srgbClr val="00000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latin typeface="Trebuchet MS"/>
                <a:ea typeface="Trebuchet MS"/>
                <a:cs typeface="Trebuchet MS"/>
                <a:sym typeface="Trebuchet MS"/>
              </a:rPr>
              <a:t>Learning Goals </a:t>
            </a:r>
            <a:endParaRPr sz="3400">
              <a:latin typeface="Trebuchet MS"/>
              <a:ea typeface="Trebuchet MS"/>
              <a:cs typeface="Trebuchet MS"/>
              <a:sym typeface="Trebuchet MS"/>
            </a:endParaRPr>
          </a:p>
        </p:txBody>
      </p:sp>
      <p:sp>
        <p:nvSpPr>
          <p:cNvPr id="143" name="Google Shape;143;p22"/>
          <p:cNvSpPr txBox="1">
            <a:spLocks noGrp="1"/>
          </p:cNvSpPr>
          <p:nvPr>
            <p:ph type="body" idx="1"/>
          </p:nvPr>
        </p:nvSpPr>
        <p:spPr>
          <a:xfrm>
            <a:off x="311700" y="1381075"/>
            <a:ext cx="8520600" cy="3416400"/>
          </a:xfrm>
          <a:prstGeom prst="rect">
            <a:avLst/>
          </a:prstGeom>
        </p:spPr>
        <p:txBody>
          <a:bodyPr spcFirstLastPara="1" wrap="square" lIns="91425" tIns="91425" rIns="91425" bIns="91425" anchor="t" anchorCtr="0">
            <a:noAutofit/>
          </a:bodyPr>
          <a:lstStyle/>
          <a:p>
            <a:pPr indent="-381000">
              <a:buSzPts val="2400"/>
              <a:buFont typeface="Trebuchet MS"/>
              <a:buAutoNum type="arabicPeriod"/>
            </a:pPr>
            <a:r>
              <a:rPr lang="en" sz="2400" dirty="0">
                <a:latin typeface="Trebuchet MS"/>
                <a:ea typeface="Trebuchet MS"/>
                <a:cs typeface="Trebuchet MS"/>
                <a:sym typeface="Trebuchet MS"/>
              </a:rPr>
              <a:t>Identify that Allah has created the angels, jinn and animals</a:t>
            </a:r>
            <a:endParaRPr sz="2400" dirty="0">
              <a:latin typeface="Trebuchet MS"/>
              <a:ea typeface="Trebuchet MS"/>
              <a:cs typeface="Trebuchet MS"/>
              <a:sym typeface="Trebuchet MS"/>
            </a:endParaRPr>
          </a:p>
          <a:p>
            <a:pPr marL="0" lvl="0" indent="0" algn="l" rtl="0">
              <a:spcBef>
                <a:spcPts val="1600"/>
              </a:spcBef>
              <a:spcAft>
                <a:spcPts val="0"/>
              </a:spcAft>
              <a:buNone/>
            </a:pPr>
            <a:endParaRPr sz="500">
              <a:latin typeface="Trebuchet MS"/>
              <a:ea typeface="Trebuchet MS"/>
              <a:cs typeface="Trebuchet MS"/>
              <a:sym typeface="Trebuchet MS"/>
            </a:endParaRPr>
          </a:p>
          <a:p>
            <a:pPr marL="76200" indent="0">
              <a:spcBef>
                <a:spcPts val="1600"/>
              </a:spcBef>
              <a:buSzPts val="2400"/>
              <a:buNone/>
            </a:pPr>
            <a:r>
              <a:rPr lang="en" sz="2400" dirty="0">
                <a:latin typeface="Trebuchet MS"/>
                <a:ea typeface="Trebuchet MS"/>
                <a:cs typeface="Trebuchet MS"/>
                <a:sym typeface="Trebuchet MS"/>
              </a:rPr>
              <a:t>2. Give examples of some angels and their duties</a:t>
            </a:r>
            <a:endParaRPr sz="2400" dirty="0">
              <a:latin typeface="Trebuchet MS"/>
              <a:ea typeface="Trebuchet MS"/>
              <a:cs typeface="Trebuchet MS"/>
            </a:endParaRPr>
          </a:p>
          <a:p>
            <a:pPr marL="457200" lvl="0" indent="0" algn="l" rtl="0">
              <a:spcBef>
                <a:spcPts val="1600"/>
              </a:spcBef>
              <a:spcAft>
                <a:spcPts val="0"/>
              </a:spcAft>
              <a:buNone/>
            </a:pPr>
            <a:endParaRPr sz="500">
              <a:latin typeface="Trebuchet MS"/>
              <a:ea typeface="Trebuchet MS"/>
              <a:cs typeface="Trebuchet MS"/>
              <a:sym typeface="Trebuchet MS"/>
            </a:endParaRPr>
          </a:p>
          <a:p>
            <a:pPr marL="76200" indent="0">
              <a:spcBef>
                <a:spcPts val="1600"/>
              </a:spcBef>
              <a:buSzPts val="2400"/>
              <a:buNone/>
            </a:pPr>
            <a:r>
              <a:rPr lang="en" sz="2400" dirty="0">
                <a:latin typeface="Trebuchet MS"/>
                <a:ea typeface="Trebuchet MS"/>
                <a:cs typeface="Trebuchet MS"/>
                <a:sym typeface="Trebuchet MS"/>
              </a:rPr>
              <a:t>3. Categorize Allah’s creations into the seen and unseen and outline the differences between them</a:t>
            </a:r>
            <a:endParaRPr sz="2400" dirty="0">
              <a:latin typeface="Trebuchet MS"/>
              <a:ea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5925" y="297750"/>
            <a:ext cx="6575400" cy="1026900"/>
          </a:xfrm>
          <a:prstGeom prst="rect">
            <a:avLst/>
          </a:prstGeom>
        </p:spPr>
        <p:txBody>
          <a:bodyPr spcFirstLastPara="1" wrap="square" lIns="91425" tIns="91425" rIns="91425" bIns="91425" anchor="ctr" anchorCtr="0">
            <a:noAutofit/>
          </a:bodyPr>
          <a:lstStyle/>
          <a:p>
            <a:r>
              <a:rPr lang="en" sz="3400" dirty="0">
                <a:latin typeface="Trebuchet MS"/>
                <a:ea typeface="Trebuchet MS"/>
                <a:cs typeface="Trebuchet MS"/>
                <a:sym typeface="Trebuchet MS"/>
              </a:rPr>
              <a:t>Allah created...</a:t>
            </a:r>
            <a:endParaRPr sz="3400" dirty="0">
              <a:latin typeface="Trebuchet MS"/>
              <a:ea typeface="Trebuchet MS"/>
              <a:cs typeface="Trebuchet MS"/>
              <a:sym typeface="Trebuchet MS"/>
            </a:endParaRPr>
          </a:p>
        </p:txBody>
      </p:sp>
      <p:sp>
        <p:nvSpPr>
          <p:cNvPr id="62" name="Google Shape;62;p14"/>
          <p:cNvSpPr/>
          <p:nvPr/>
        </p:nvSpPr>
        <p:spPr>
          <a:xfrm>
            <a:off x="4038600" y="1280125"/>
            <a:ext cx="3752080" cy="1026900"/>
          </a:xfrm>
          <a:prstGeom prst="rect">
            <a:avLst/>
          </a:prstGeom>
        </p:spPr>
        <p:txBody>
          <a:bodyPr>
            <a:prstTxWarp prst="textPlain">
              <a:avLst/>
            </a:prstTxWarp>
          </a:bodyPr>
          <a:lstStyle/>
          <a:p>
            <a:pPr lvl="0" algn="ctr"/>
            <a:r>
              <a:rPr b="1" i="0">
                <a:ln>
                  <a:noFill/>
                </a:ln>
                <a:solidFill>
                  <a:srgbClr val="0000FF"/>
                </a:solidFill>
                <a:latin typeface="Rubik"/>
              </a:rPr>
              <a:t>Humans</a:t>
            </a:r>
          </a:p>
        </p:txBody>
      </p:sp>
      <p:sp>
        <p:nvSpPr>
          <p:cNvPr id="63" name="Google Shape;63;p14"/>
          <p:cNvSpPr/>
          <p:nvPr/>
        </p:nvSpPr>
        <p:spPr>
          <a:xfrm>
            <a:off x="359850" y="2400550"/>
            <a:ext cx="4104072" cy="1026901"/>
          </a:xfrm>
          <a:prstGeom prst="rect">
            <a:avLst/>
          </a:prstGeom>
        </p:spPr>
        <p:txBody>
          <a:bodyPr>
            <a:prstTxWarp prst="textPlain">
              <a:avLst/>
            </a:prstTxWarp>
          </a:bodyPr>
          <a:lstStyle/>
          <a:p>
            <a:pPr lvl="0" algn="ctr"/>
            <a:r>
              <a:rPr b="1" i="0">
                <a:ln>
                  <a:noFill/>
                </a:ln>
                <a:solidFill>
                  <a:srgbClr val="F6B26B"/>
                </a:solidFill>
                <a:latin typeface="Rubik"/>
              </a:rPr>
              <a:t>Animals</a:t>
            </a:r>
          </a:p>
        </p:txBody>
      </p:sp>
      <p:sp>
        <p:nvSpPr>
          <p:cNvPr id="64" name="Google Shape;64;p14"/>
          <p:cNvSpPr/>
          <p:nvPr/>
        </p:nvSpPr>
        <p:spPr>
          <a:xfrm>
            <a:off x="1888600" y="3694925"/>
            <a:ext cx="3995525" cy="1150075"/>
          </a:xfrm>
          <a:prstGeom prst="rect">
            <a:avLst/>
          </a:prstGeom>
        </p:spPr>
        <p:txBody>
          <a:bodyPr>
            <a:prstTxWarp prst="textPlain">
              <a:avLst/>
            </a:prstTxWarp>
          </a:bodyPr>
          <a:lstStyle/>
          <a:p>
            <a:pPr lvl="0" algn="ctr"/>
            <a:r>
              <a:rPr b="1" i="0">
                <a:ln w="38100" cap="flat" cmpd="sng">
                  <a:solidFill>
                    <a:srgbClr val="000000"/>
                  </a:solidFill>
                  <a:prstDash val="solid"/>
                  <a:round/>
                  <a:headEnd type="none" w="sm" len="sm"/>
                  <a:tailEnd type="none" w="sm" len="sm"/>
                </a:ln>
                <a:solidFill>
                  <a:srgbClr val="FFFFFF"/>
                </a:solidFill>
                <a:latin typeface="Rubik"/>
              </a:rPr>
              <a:t>Angels</a:t>
            </a:r>
          </a:p>
        </p:txBody>
      </p:sp>
      <p:sp>
        <p:nvSpPr>
          <p:cNvPr id="65" name="Google Shape;65;p14"/>
          <p:cNvSpPr/>
          <p:nvPr/>
        </p:nvSpPr>
        <p:spPr>
          <a:xfrm>
            <a:off x="5730950" y="2676275"/>
            <a:ext cx="2607350" cy="1026901"/>
          </a:xfrm>
          <a:prstGeom prst="rect">
            <a:avLst/>
          </a:prstGeom>
        </p:spPr>
        <p:txBody>
          <a:bodyPr>
            <a:prstTxWarp prst="textPlain">
              <a:avLst/>
            </a:prstTxWarp>
          </a:bodyPr>
          <a:lstStyle/>
          <a:p>
            <a:pPr lvl="0" algn="ctr"/>
            <a:r>
              <a:rPr b="1" i="0">
                <a:ln>
                  <a:noFill/>
                </a:ln>
                <a:solidFill>
                  <a:srgbClr val="6AA84F"/>
                </a:solidFill>
                <a:latin typeface="Rubik"/>
              </a:rPr>
              <a:t>Jinn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
                                        <p:tgtEl>
                                          <p:spTgt spid="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1000"/>
                                        <p:tgtEl>
                                          <p:spTgt spid="6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p:tgtEl>
                                          <p:spTgt spid="6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1468750" y="4035273"/>
            <a:ext cx="2179602" cy="968706"/>
          </a:xfrm>
          <a:prstGeom prst="flowChartTermina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p:nvPr/>
        </p:nvSpPr>
        <p:spPr>
          <a:xfrm rot="-3002715">
            <a:off x="714747" y="1321466"/>
            <a:ext cx="1785007" cy="4327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Trebuchet MS"/>
                <a:ea typeface="Trebuchet MS"/>
                <a:cs typeface="Trebuchet MS"/>
                <a:sym typeface="Trebuchet MS"/>
              </a:rPr>
              <a:t>Free Choice</a:t>
            </a:r>
            <a:endParaRPr sz="2000" b="1">
              <a:latin typeface="Trebuchet MS"/>
              <a:ea typeface="Trebuchet MS"/>
              <a:cs typeface="Trebuchet MS"/>
              <a:sym typeface="Trebuchet MS"/>
            </a:endParaRPr>
          </a:p>
        </p:txBody>
      </p:sp>
      <p:sp>
        <p:nvSpPr>
          <p:cNvPr id="72" name="Google Shape;72;p15"/>
          <p:cNvSpPr/>
          <p:nvPr/>
        </p:nvSpPr>
        <p:spPr>
          <a:xfrm>
            <a:off x="60175" y="3054548"/>
            <a:ext cx="2179602" cy="968706"/>
          </a:xfrm>
          <a:prstGeom prst="flowChartTermina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15"/>
          <p:cNvCxnSpPr>
            <a:stCxn id="74" idx="1"/>
            <a:endCxn id="72" idx="0"/>
          </p:cNvCxnSpPr>
          <p:nvPr/>
        </p:nvCxnSpPr>
        <p:spPr>
          <a:xfrm flipH="1">
            <a:off x="1149900" y="850925"/>
            <a:ext cx="2162400" cy="2203500"/>
          </a:xfrm>
          <a:prstGeom prst="curvedConnector2">
            <a:avLst/>
          </a:prstGeom>
          <a:noFill/>
          <a:ln w="9525" cap="flat" cmpd="sng">
            <a:solidFill>
              <a:schemeClr val="dk2"/>
            </a:solidFill>
            <a:prstDash val="solid"/>
            <a:round/>
            <a:headEnd type="none" w="med" len="med"/>
            <a:tailEnd type="none" w="med" len="med"/>
          </a:ln>
        </p:spPr>
      </p:cxnSp>
      <p:cxnSp>
        <p:nvCxnSpPr>
          <p:cNvPr id="75" name="Google Shape;75;p15"/>
          <p:cNvCxnSpPr>
            <a:stCxn id="76" idx="0"/>
            <a:endCxn id="77" idx="3"/>
          </p:cNvCxnSpPr>
          <p:nvPr/>
        </p:nvCxnSpPr>
        <p:spPr>
          <a:xfrm rot="5400000" flipH="1">
            <a:off x="5755876" y="905361"/>
            <a:ext cx="2135100" cy="2187300"/>
          </a:xfrm>
          <a:prstGeom prst="curvedConnector2">
            <a:avLst/>
          </a:prstGeom>
          <a:noFill/>
          <a:ln w="9525" cap="flat" cmpd="sng">
            <a:solidFill>
              <a:schemeClr val="dk2"/>
            </a:solidFill>
            <a:prstDash val="solid"/>
            <a:round/>
            <a:headEnd type="none" w="med" len="med"/>
            <a:tailEnd type="none" w="med" len="med"/>
          </a:ln>
        </p:spPr>
      </p:cxnSp>
      <p:sp>
        <p:nvSpPr>
          <p:cNvPr id="78" name="Google Shape;78;p15"/>
          <p:cNvSpPr/>
          <p:nvPr/>
        </p:nvSpPr>
        <p:spPr>
          <a:xfrm>
            <a:off x="285600" y="3242550"/>
            <a:ext cx="1759346" cy="625750"/>
          </a:xfrm>
          <a:prstGeom prst="rect">
            <a:avLst/>
          </a:prstGeom>
        </p:spPr>
        <p:txBody>
          <a:bodyPr>
            <a:prstTxWarp prst="textPlain">
              <a:avLst/>
            </a:prstTxWarp>
          </a:bodyPr>
          <a:lstStyle/>
          <a:p>
            <a:pPr lvl="0" algn="ctr"/>
            <a:r>
              <a:rPr b="1" i="0">
                <a:ln>
                  <a:noFill/>
                </a:ln>
                <a:solidFill>
                  <a:srgbClr val="0000FF"/>
                </a:solidFill>
                <a:latin typeface="Rubik"/>
              </a:rPr>
              <a:t>Humans</a:t>
            </a:r>
          </a:p>
        </p:txBody>
      </p:sp>
      <p:sp>
        <p:nvSpPr>
          <p:cNvPr id="79" name="Google Shape;79;p15"/>
          <p:cNvSpPr/>
          <p:nvPr/>
        </p:nvSpPr>
        <p:spPr>
          <a:xfrm>
            <a:off x="1857950" y="4201075"/>
            <a:ext cx="1431298" cy="625750"/>
          </a:xfrm>
          <a:prstGeom prst="rect">
            <a:avLst/>
          </a:prstGeom>
        </p:spPr>
        <p:txBody>
          <a:bodyPr>
            <a:prstTxWarp prst="textPlain">
              <a:avLst/>
            </a:prstTxWarp>
          </a:bodyPr>
          <a:lstStyle/>
          <a:p>
            <a:pPr lvl="0" algn="ctr"/>
            <a:r>
              <a:rPr b="1" i="0">
                <a:ln>
                  <a:noFill/>
                </a:ln>
                <a:solidFill>
                  <a:srgbClr val="6AA84F"/>
                </a:solidFill>
                <a:latin typeface="Rubik"/>
              </a:rPr>
              <a:t>Jinn</a:t>
            </a:r>
          </a:p>
        </p:txBody>
      </p:sp>
      <p:sp>
        <p:nvSpPr>
          <p:cNvPr id="80" name="Google Shape;80;p15"/>
          <p:cNvSpPr/>
          <p:nvPr/>
        </p:nvSpPr>
        <p:spPr>
          <a:xfrm>
            <a:off x="7008975" y="3188600"/>
            <a:ext cx="1836454" cy="625750"/>
          </a:xfrm>
          <a:prstGeom prst="rect">
            <a:avLst/>
          </a:prstGeom>
        </p:spPr>
        <p:txBody>
          <a:bodyPr>
            <a:prstTxWarp prst="textPlain">
              <a:avLst/>
            </a:prstTxWarp>
          </a:bodyPr>
          <a:lstStyle/>
          <a:p>
            <a:pPr lvl="0" algn="ctr"/>
            <a:r>
              <a:rPr b="1" i="0">
                <a:ln>
                  <a:noFill/>
                </a:ln>
                <a:solidFill>
                  <a:srgbClr val="F6B26B"/>
                </a:solidFill>
                <a:latin typeface="Rubik"/>
              </a:rPr>
              <a:t>Animals</a:t>
            </a:r>
          </a:p>
        </p:txBody>
      </p:sp>
      <p:sp>
        <p:nvSpPr>
          <p:cNvPr id="81" name="Google Shape;81;p15"/>
          <p:cNvSpPr/>
          <p:nvPr/>
        </p:nvSpPr>
        <p:spPr>
          <a:xfrm>
            <a:off x="5805975" y="4206750"/>
            <a:ext cx="1759352" cy="705200"/>
          </a:xfrm>
          <a:prstGeom prst="rect">
            <a:avLst/>
          </a:prstGeom>
        </p:spPr>
        <p:txBody>
          <a:bodyPr>
            <a:prstTxWarp prst="textPlain">
              <a:avLst/>
            </a:prstTxWarp>
          </a:bodyPr>
          <a:lstStyle/>
          <a:p>
            <a:pPr lvl="0" algn="ctr"/>
            <a:r>
              <a:rPr b="1" i="0">
                <a:ln w="38100" cap="flat" cmpd="sng">
                  <a:solidFill>
                    <a:srgbClr val="000000"/>
                  </a:solidFill>
                  <a:prstDash val="solid"/>
                  <a:round/>
                  <a:headEnd type="none" w="sm" len="sm"/>
                  <a:tailEnd type="none" w="sm" len="sm"/>
                </a:ln>
                <a:solidFill>
                  <a:srgbClr val="FFFFFF"/>
                </a:solidFill>
                <a:latin typeface="Rubik"/>
              </a:rPr>
              <a:t>Angels</a:t>
            </a:r>
          </a:p>
        </p:txBody>
      </p:sp>
      <p:sp>
        <p:nvSpPr>
          <p:cNvPr id="82" name="Google Shape;82;p15"/>
          <p:cNvSpPr txBox="1"/>
          <p:nvPr/>
        </p:nvSpPr>
        <p:spPr>
          <a:xfrm rot="2697833">
            <a:off x="6395268" y="1326842"/>
            <a:ext cx="2019497" cy="4153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Trebuchet MS"/>
                <a:ea typeface="Trebuchet MS"/>
                <a:cs typeface="Trebuchet MS"/>
                <a:sym typeface="Trebuchet MS"/>
              </a:rPr>
              <a:t>No Free Choice</a:t>
            </a:r>
            <a:endParaRPr sz="2000" b="1">
              <a:latin typeface="Trebuchet MS"/>
              <a:ea typeface="Trebuchet MS"/>
              <a:cs typeface="Trebuchet MS"/>
              <a:sym typeface="Trebuchet MS"/>
            </a:endParaRPr>
          </a:p>
        </p:txBody>
      </p:sp>
      <p:cxnSp>
        <p:nvCxnSpPr>
          <p:cNvPr id="83" name="Google Shape;83;p15"/>
          <p:cNvCxnSpPr/>
          <p:nvPr/>
        </p:nvCxnSpPr>
        <p:spPr>
          <a:xfrm rot="-5400000" flipH="1">
            <a:off x="977425" y="2424675"/>
            <a:ext cx="2189700" cy="1007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4" name="Google Shape;84;p15"/>
          <p:cNvCxnSpPr/>
          <p:nvPr/>
        </p:nvCxnSpPr>
        <p:spPr>
          <a:xfrm rot="5400000">
            <a:off x="5573775" y="2528150"/>
            <a:ext cx="2591400" cy="422700"/>
          </a:xfrm>
          <a:prstGeom prst="curvedConnector3">
            <a:avLst>
              <a:gd name="adj1" fmla="val 50000"/>
            </a:avLst>
          </a:prstGeom>
          <a:noFill/>
          <a:ln w="9525" cap="flat" cmpd="sng">
            <a:solidFill>
              <a:schemeClr val="dk2"/>
            </a:solidFill>
            <a:prstDash val="solid"/>
            <a:round/>
            <a:headEnd type="none" w="med" len="med"/>
            <a:tailEnd type="none" w="med" len="med"/>
          </a:ln>
        </p:spPr>
      </p:cxnSp>
      <p:sp>
        <p:nvSpPr>
          <p:cNvPr id="74" name="Google Shape;74;p15"/>
          <p:cNvSpPr txBox="1"/>
          <p:nvPr/>
        </p:nvSpPr>
        <p:spPr>
          <a:xfrm>
            <a:off x="3312300" y="366575"/>
            <a:ext cx="2341200" cy="9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latin typeface="Trebuchet MS"/>
                <a:ea typeface="Trebuchet MS"/>
                <a:cs typeface="Trebuchet MS"/>
                <a:sym typeface="Trebuchet MS"/>
              </a:rPr>
              <a:t>Allah’s Creatures</a:t>
            </a:r>
            <a:endParaRPr sz="3200" b="1">
              <a:latin typeface="Trebuchet MS"/>
              <a:ea typeface="Trebuchet MS"/>
              <a:cs typeface="Trebuchet MS"/>
              <a:sym typeface="Trebuchet MS"/>
            </a:endParaRPr>
          </a:p>
        </p:txBody>
      </p:sp>
      <p:sp>
        <p:nvSpPr>
          <p:cNvPr id="77" name="Google Shape;77;p15"/>
          <p:cNvSpPr/>
          <p:nvPr/>
        </p:nvSpPr>
        <p:spPr>
          <a:xfrm>
            <a:off x="3293775" y="350500"/>
            <a:ext cx="2436000" cy="11622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5568400" y="4035273"/>
            <a:ext cx="2179602" cy="968706"/>
          </a:xfrm>
          <a:prstGeom prst="flowChartTermina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6827275" y="3066561"/>
            <a:ext cx="2179602" cy="968706"/>
          </a:xfrm>
          <a:prstGeom prst="flowChartTermina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0" y="3688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Trebuchet MS"/>
                <a:ea typeface="Trebuchet MS"/>
                <a:cs typeface="Trebuchet MS"/>
                <a:sym typeface="Trebuchet MS"/>
              </a:rPr>
              <a:t>Before Nabi Adam, Allah created the Angels!</a:t>
            </a:r>
            <a:r>
              <a:rPr lang="en" sz="3200">
                <a:latin typeface="Trebuchet MS"/>
                <a:ea typeface="Trebuchet MS"/>
                <a:cs typeface="Trebuchet MS"/>
                <a:sym typeface="Trebuchet MS"/>
              </a:rPr>
              <a:t> </a:t>
            </a:r>
            <a:endParaRPr sz="3200">
              <a:latin typeface="Trebuchet MS"/>
              <a:ea typeface="Trebuchet MS"/>
              <a:cs typeface="Trebuchet MS"/>
              <a:sym typeface="Trebuchet MS"/>
            </a:endParaRPr>
          </a:p>
        </p:txBody>
      </p:sp>
      <p:sp>
        <p:nvSpPr>
          <p:cNvPr id="91" name="Google Shape;91;p16"/>
          <p:cNvSpPr/>
          <p:nvPr/>
        </p:nvSpPr>
        <p:spPr>
          <a:xfrm>
            <a:off x="1919992" y="2013575"/>
            <a:ext cx="1587926" cy="572701"/>
          </a:xfrm>
          <a:prstGeom prst="rect">
            <a:avLst/>
          </a:prstGeom>
        </p:spPr>
        <p:txBody>
          <a:bodyPr>
            <a:prstTxWarp prst="textPlain">
              <a:avLst/>
            </a:prstTxWarp>
          </a:bodyPr>
          <a:lstStyle/>
          <a:p>
            <a:pPr lvl="0" algn="ctr"/>
            <a:r>
              <a:rPr b="0" i="0">
                <a:ln w="9525" cap="flat" cmpd="sng">
                  <a:solidFill>
                    <a:srgbClr val="FF00FF"/>
                  </a:solidFill>
                  <a:prstDash val="solid"/>
                  <a:round/>
                  <a:headEnd type="none" w="sm" len="sm"/>
                  <a:tailEnd type="none" w="sm" len="sm"/>
                </a:ln>
                <a:solidFill>
                  <a:srgbClr val="FF00FF"/>
                </a:solidFill>
                <a:latin typeface="Trebuchet MS"/>
              </a:rPr>
              <a:t>JIBRA’IL</a:t>
            </a:r>
          </a:p>
        </p:txBody>
      </p:sp>
      <p:sp>
        <p:nvSpPr>
          <p:cNvPr id="92" name="Google Shape;92;p16"/>
          <p:cNvSpPr/>
          <p:nvPr/>
        </p:nvSpPr>
        <p:spPr>
          <a:xfrm>
            <a:off x="540301" y="2672625"/>
            <a:ext cx="1500673" cy="6653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9900FF"/>
                </a:solidFill>
                <a:latin typeface="Trebuchet MS"/>
              </a:rPr>
              <a:t>MIKA'IL</a:t>
            </a:r>
          </a:p>
        </p:txBody>
      </p:sp>
      <p:sp>
        <p:nvSpPr>
          <p:cNvPr id="93" name="Google Shape;93;p16"/>
          <p:cNvSpPr/>
          <p:nvPr/>
        </p:nvSpPr>
        <p:spPr>
          <a:xfrm>
            <a:off x="921288" y="1247625"/>
            <a:ext cx="1343848" cy="6653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00"/>
                </a:solidFill>
                <a:latin typeface="Trebuchet MS"/>
              </a:rPr>
              <a:t>ISRAFIL</a:t>
            </a:r>
          </a:p>
        </p:txBody>
      </p:sp>
      <p:sp>
        <p:nvSpPr>
          <p:cNvPr id="94" name="Google Shape;94;p16"/>
          <p:cNvSpPr/>
          <p:nvPr/>
        </p:nvSpPr>
        <p:spPr>
          <a:xfrm>
            <a:off x="1608451" y="3429725"/>
            <a:ext cx="1587925" cy="5726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9900"/>
                </a:solidFill>
                <a:latin typeface="Trebuchet MS"/>
              </a:rPr>
              <a:t>IZRA'IL</a:t>
            </a:r>
          </a:p>
        </p:txBody>
      </p:sp>
      <p:sp>
        <p:nvSpPr>
          <p:cNvPr id="95" name="Google Shape;95;p16"/>
          <p:cNvSpPr/>
          <p:nvPr/>
        </p:nvSpPr>
        <p:spPr>
          <a:xfrm>
            <a:off x="921299" y="4200475"/>
            <a:ext cx="3940321" cy="5727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Trebuchet MS"/>
              </a:rPr>
              <a:t>MUNKAR/NAKEER</a:t>
            </a:r>
          </a:p>
        </p:txBody>
      </p:sp>
      <p:pic>
        <p:nvPicPr>
          <p:cNvPr id="96" name="Google Shape;96;p16"/>
          <p:cNvPicPr preferRelativeResize="0"/>
          <p:nvPr/>
        </p:nvPicPr>
        <p:blipFill>
          <a:blip r:embed="rId3">
            <a:alphaModFix/>
          </a:blip>
          <a:stretch>
            <a:fillRect/>
          </a:stretch>
        </p:blipFill>
        <p:spPr>
          <a:xfrm>
            <a:off x="5230525" y="1320075"/>
            <a:ext cx="3207600" cy="320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body" idx="1"/>
          </p:nvPr>
        </p:nvSpPr>
        <p:spPr>
          <a:xfrm>
            <a:off x="4700300" y="293925"/>
            <a:ext cx="4107000" cy="457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000000"/>
                </a:solidFill>
                <a:latin typeface="Trebuchet MS"/>
                <a:ea typeface="Trebuchet MS"/>
                <a:cs typeface="Trebuchet MS"/>
                <a:sym typeface="Trebuchet MS"/>
              </a:rPr>
              <a:t>Angel Mika’il</a:t>
            </a:r>
            <a:endParaRPr sz="3400">
              <a:solidFill>
                <a:srgbClr val="000000"/>
              </a:solidFill>
              <a:latin typeface="Trebuchet MS"/>
              <a:ea typeface="Trebuchet MS"/>
              <a:cs typeface="Trebuchet MS"/>
              <a:sym typeface="Trebuchet MS"/>
            </a:endParaRPr>
          </a:p>
          <a:p>
            <a:pPr marL="0" lvl="0" indent="0" algn="ctr" rtl="0">
              <a:spcBef>
                <a:spcPts val="1600"/>
              </a:spcBef>
              <a:spcAft>
                <a:spcPts val="1600"/>
              </a:spcAft>
              <a:buNone/>
            </a:pPr>
            <a:r>
              <a:rPr lang="en" sz="2200">
                <a:solidFill>
                  <a:srgbClr val="000000"/>
                </a:solidFill>
                <a:latin typeface="Trebuchet MS"/>
                <a:ea typeface="Trebuchet MS"/>
                <a:cs typeface="Trebuchet MS"/>
                <a:sym typeface="Trebuchet MS"/>
              </a:rPr>
              <a:t>In charge of rain and rizq   (like food).</a:t>
            </a:r>
            <a:endParaRPr sz="2200">
              <a:solidFill>
                <a:srgbClr val="000000"/>
              </a:solidFill>
              <a:latin typeface="Trebuchet MS"/>
              <a:ea typeface="Trebuchet MS"/>
              <a:cs typeface="Trebuchet MS"/>
              <a:sym typeface="Trebuchet MS"/>
            </a:endParaRPr>
          </a:p>
        </p:txBody>
      </p:sp>
      <p:pic>
        <p:nvPicPr>
          <p:cNvPr id="102" name="Google Shape;102;p17"/>
          <p:cNvPicPr preferRelativeResize="0"/>
          <p:nvPr/>
        </p:nvPicPr>
        <p:blipFill>
          <a:blip r:embed="rId3">
            <a:alphaModFix/>
          </a:blip>
          <a:stretch>
            <a:fillRect/>
          </a:stretch>
        </p:blipFill>
        <p:spPr>
          <a:xfrm>
            <a:off x="6022150" y="1991001"/>
            <a:ext cx="2797076" cy="2797076"/>
          </a:xfrm>
          <a:prstGeom prst="rect">
            <a:avLst/>
          </a:prstGeom>
          <a:noFill/>
          <a:ln>
            <a:noFill/>
          </a:ln>
        </p:spPr>
      </p:pic>
      <p:pic>
        <p:nvPicPr>
          <p:cNvPr id="103" name="Google Shape;103;p17"/>
          <p:cNvPicPr preferRelativeResize="0"/>
          <p:nvPr/>
        </p:nvPicPr>
        <p:blipFill rotWithShape="1">
          <a:blip r:embed="rId4">
            <a:alphaModFix/>
          </a:blip>
          <a:srcRect t="14190" b="35163"/>
          <a:stretch/>
        </p:blipFill>
        <p:spPr>
          <a:xfrm>
            <a:off x="5677025" y="3511500"/>
            <a:ext cx="1478675" cy="1059224"/>
          </a:xfrm>
          <a:prstGeom prst="rect">
            <a:avLst/>
          </a:prstGeom>
          <a:noFill/>
          <a:ln>
            <a:noFill/>
          </a:ln>
        </p:spPr>
      </p:pic>
      <p:sp>
        <p:nvSpPr>
          <p:cNvPr id="104" name="Google Shape;104;p17"/>
          <p:cNvSpPr txBox="1">
            <a:spLocks noGrp="1"/>
          </p:cNvSpPr>
          <p:nvPr>
            <p:ph type="body" idx="1"/>
          </p:nvPr>
        </p:nvSpPr>
        <p:spPr>
          <a:xfrm>
            <a:off x="311700" y="293925"/>
            <a:ext cx="4049700" cy="45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000000"/>
                </a:solidFill>
                <a:latin typeface="Trebuchet MS"/>
                <a:ea typeface="Trebuchet MS"/>
                <a:cs typeface="Trebuchet MS"/>
                <a:sym typeface="Trebuchet MS"/>
              </a:rPr>
              <a:t>Angel Jibra’il </a:t>
            </a:r>
            <a:endParaRPr sz="3400">
              <a:solidFill>
                <a:srgbClr val="000000"/>
              </a:solidFill>
              <a:latin typeface="Trebuchet MS"/>
              <a:ea typeface="Trebuchet MS"/>
              <a:cs typeface="Trebuchet MS"/>
              <a:sym typeface="Trebuchet MS"/>
            </a:endParaRPr>
          </a:p>
          <a:p>
            <a:pPr marL="0" lvl="0" indent="0" algn="ctr" rtl="0">
              <a:spcBef>
                <a:spcPts val="1600"/>
              </a:spcBef>
              <a:spcAft>
                <a:spcPts val="0"/>
              </a:spcAft>
              <a:buNone/>
            </a:pPr>
            <a:r>
              <a:rPr lang="en" sz="2200">
                <a:solidFill>
                  <a:srgbClr val="000000"/>
                </a:solidFill>
                <a:latin typeface="Trebuchet MS"/>
                <a:ea typeface="Trebuchet MS"/>
                <a:cs typeface="Trebuchet MS"/>
                <a:sym typeface="Trebuchet MS"/>
              </a:rPr>
              <a:t>In charge of bringing Allah’s words to His prophets.</a:t>
            </a:r>
            <a:r>
              <a:rPr lang="en" sz="2000">
                <a:solidFill>
                  <a:srgbClr val="000000"/>
                </a:solidFill>
                <a:latin typeface="Trebuchet MS"/>
                <a:ea typeface="Trebuchet MS"/>
                <a:cs typeface="Trebuchet MS"/>
                <a:sym typeface="Trebuchet MS"/>
              </a:rPr>
              <a:t> </a:t>
            </a:r>
            <a:endParaRPr sz="2000">
              <a:solidFill>
                <a:srgbClr val="000000"/>
              </a:solidFill>
              <a:latin typeface="Trebuchet MS"/>
              <a:ea typeface="Trebuchet MS"/>
              <a:cs typeface="Trebuchet MS"/>
              <a:sym typeface="Trebuchet MS"/>
            </a:endParaRPr>
          </a:p>
          <a:p>
            <a:pPr marL="457200" lvl="0" indent="0" algn="l" rtl="0">
              <a:spcBef>
                <a:spcPts val="1600"/>
              </a:spcBef>
              <a:spcAft>
                <a:spcPts val="1600"/>
              </a:spcAft>
              <a:buNone/>
            </a:pPr>
            <a:endParaRPr sz="1800">
              <a:latin typeface="Trebuchet MS"/>
              <a:ea typeface="Trebuchet MS"/>
              <a:cs typeface="Trebuchet MS"/>
              <a:sym typeface="Trebuchet MS"/>
            </a:endParaRPr>
          </a:p>
        </p:txBody>
      </p:sp>
      <p:pic>
        <p:nvPicPr>
          <p:cNvPr id="105" name="Google Shape;105;p17"/>
          <p:cNvPicPr preferRelativeResize="0"/>
          <p:nvPr/>
        </p:nvPicPr>
        <p:blipFill>
          <a:blip r:embed="rId5">
            <a:alphaModFix/>
          </a:blip>
          <a:stretch>
            <a:fillRect/>
          </a:stretch>
        </p:blipFill>
        <p:spPr>
          <a:xfrm>
            <a:off x="1148750" y="2183175"/>
            <a:ext cx="2311350" cy="2311350"/>
          </a:xfrm>
          <a:prstGeom prst="rect">
            <a:avLst/>
          </a:prstGeom>
          <a:noFill/>
          <a:ln>
            <a:noFill/>
          </a:ln>
        </p:spPr>
      </p:pic>
      <p:cxnSp>
        <p:nvCxnSpPr>
          <p:cNvPr id="106" name="Google Shape;106;p17"/>
          <p:cNvCxnSpPr/>
          <p:nvPr/>
        </p:nvCxnSpPr>
        <p:spPr>
          <a:xfrm>
            <a:off x="4587150" y="307125"/>
            <a:ext cx="0" cy="4503300"/>
          </a:xfrm>
          <a:prstGeom prst="straightConnector1">
            <a:avLst/>
          </a:prstGeom>
          <a:noFill/>
          <a:ln w="28575" cap="flat" cmpd="sng">
            <a:solidFill>
              <a:srgbClr val="274E13"/>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1000"/>
                                        <p:tgtEl>
                                          <p:spTgt spid="1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1000"/>
                                        <p:tgtEl>
                                          <p:spTgt spid="101"/>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1000"/>
                                        <p:tgtEl>
                                          <p:spTgt spid="102"/>
                                        </p:tgtEl>
                                      </p:cBhvr>
                                    </p:animEffect>
                                  </p:childTnLst>
                                </p:cTn>
                              </p:par>
                              <p:par>
                                <p:cTn id="19" presetID="10"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body" idx="2"/>
          </p:nvPr>
        </p:nvSpPr>
        <p:spPr>
          <a:xfrm>
            <a:off x="4691175" y="193850"/>
            <a:ext cx="4226100" cy="46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500">
              <a:solidFill>
                <a:srgbClr val="000000"/>
              </a:solidFill>
              <a:latin typeface="Trebuchet MS"/>
              <a:ea typeface="Trebuchet MS"/>
              <a:cs typeface="Trebuchet MS"/>
              <a:sym typeface="Trebuchet MS"/>
            </a:endParaRPr>
          </a:p>
          <a:p>
            <a:pPr marL="0" lvl="0" indent="0" algn="ctr" rtl="0">
              <a:spcBef>
                <a:spcPts val="1600"/>
              </a:spcBef>
              <a:spcAft>
                <a:spcPts val="0"/>
              </a:spcAft>
              <a:buNone/>
            </a:pPr>
            <a:r>
              <a:rPr lang="en" sz="3400">
                <a:solidFill>
                  <a:srgbClr val="000000"/>
                </a:solidFill>
                <a:latin typeface="Trebuchet MS"/>
                <a:ea typeface="Trebuchet MS"/>
                <a:cs typeface="Trebuchet MS"/>
                <a:sym typeface="Trebuchet MS"/>
              </a:rPr>
              <a:t>Angel Israfil </a:t>
            </a:r>
            <a:endParaRPr>
              <a:solidFill>
                <a:srgbClr val="000000"/>
              </a:solidFill>
              <a:latin typeface="Trebuchet MS"/>
              <a:ea typeface="Trebuchet MS"/>
              <a:cs typeface="Trebuchet MS"/>
              <a:sym typeface="Trebuchet MS"/>
            </a:endParaRPr>
          </a:p>
          <a:p>
            <a:pPr marL="0" lvl="0" indent="0" algn="ctr" rtl="0">
              <a:spcBef>
                <a:spcPts val="1600"/>
              </a:spcBef>
              <a:spcAft>
                <a:spcPts val="0"/>
              </a:spcAft>
              <a:buNone/>
            </a:pPr>
            <a:r>
              <a:rPr lang="en" sz="2200">
                <a:solidFill>
                  <a:srgbClr val="000000"/>
                </a:solidFill>
                <a:latin typeface="Trebuchet MS"/>
                <a:ea typeface="Trebuchet MS"/>
                <a:cs typeface="Trebuchet MS"/>
                <a:sym typeface="Trebuchet MS"/>
              </a:rPr>
              <a:t>In charge of blowing the trumpet to mark the day of judgment.</a:t>
            </a:r>
            <a:r>
              <a:rPr lang="en" sz="2000">
                <a:solidFill>
                  <a:srgbClr val="000000"/>
                </a:solidFill>
                <a:latin typeface="Trebuchet MS"/>
                <a:ea typeface="Trebuchet MS"/>
                <a:cs typeface="Trebuchet MS"/>
                <a:sym typeface="Trebuchet MS"/>
              </a:rPr>
              <a:t> </a:t>
            </a:r>
            <a:endParaRPr sz="2000">
              <a:solidFill>
                <a:srgbClr val="000000"/>
              </a:solidFill>
              <a:latin typeface="Trebuchet MS"/>
              <a:ea typeface="Trebuchet MS"/>
              <a:cs typeface="Trebuchet MS"/>
              <a:sym typeface="Trebuchet MS"/>
            </a:endParaRPr>
          </a:p>
          <a:p>
            <a:pPr marL="457200" lvl="0" indent="0" algn="l" rtl="0">
              <a:spcBef>
                <a:spcPts val="1600"/>
              </a:spcBef>
              <a:spcAft>
                <a:spcPts val="1600"/>
              </a:spcAft>
              <a:buNone/>
            </a:pPr>
            <a:endParaRPr sz="1800">
              <a:latin typeface="Trebuchet MS"/>
              <a:ea typeface="Trebuchet MS"/>
              <a:cs typeface="Trebuchet MS"/>
              <a:sym typeface="Trebuchet MS"/>
            </a:endParaRPr>
          </a:p>
        </p:txBody>
      </p:sp>
      <p:sp>
        <p:nvSpPr>
          <p:cNvPr id="112" name="Google Shape;112;p18"/>
          <p:cNvSpPr txBox="1">
            <a:spLocks noGrp="1"/>
          </p:cNvSpPr>
          <p:nvPr>
            <p:ph type="body" idx="2"/>
          </p:nvPr>
        </p:nvSpPr>
        <p:spPr>
          <a:xfrm>
            <a:off x="410800" y="307125"/>
            <a:ext cx="3999900" cy="45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Trebuchet MS"/>
                <a:ea typeface="Trebuchet MS"/>
                <a:cs typeface="Trebuchet MS"/>
                <a:sym typeface="Trebuchet MS"/>
              </a:rPr>
              <a:t>Angels Raqib and Atid  (Kiramun Katibeen)</a:t>
            </a:r>
            <a:endParaRPr sz="3000">
              <a:solidFill>
                <a:srgbClr val="000000"/>
              </a:solidFill>
              <a:latin typeface="Trebuchet MS"/>
              <a:ea typeface="Trebuchet MS"/>
              <a:cs typeface="Trebuchet MS"/>
              <a:sym typeface="Trebuchet MS"/>
            </a:endParaRPr>
          </a:p>
          <a:p>
            <a:pPr marL="0" lvl="0" indent="0" algn="ctr" rtl="0">
              <a:spcBef>
                <a:spcPts val="1600"/>
              </a:spcBef>
              <a:spcAft>
                <a:spcPts val="0"/>
              </a:spcAft>
              <a:buNone/>
            </a:pPr>
            <a:r>
              <a:rPr lang="en" sz="2200">
                <a:solidFill>
                  <a:srgbClr val="000000"/>
                </a:solidFill>
                <a:latin typeface="Trebuchet MS"/>
                <a:ea typeface="Trebuchet MS"/>
                <a:cs typeface="Trebuchet MS"/>
                <a:sym typeface="Trebuchet MS"/>
              </a:rPr>
              <a:t>In charge of writing down our deeds.</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marL="457200" lvl="0" indent="0" algn="l" rtl="0">
              <a:spcBef>
                <a:spcPts val="1600"/>
              </a:spcBef>
              <a:spcAft>
                <a:spcPts val="1600"/>
              </a:spcAft>
              <a:buNone/>
            </a:pPr>
            <a:endParaRPr sz="1800">
              <a:latin typeface="Trebuchet MS"/>
              <a:ea typeface="Trebuchet MS"/>
              <a:cs typeface="Trebuchet MS"/>
              <a:sym typeface="Trebuchet MS"/>
            </a:endParaRPr>
          </a:p>
        </p:txBody>
      </p:sp>
      <p:pic>
        <p:nvPicPr>
          <p:cNvPr id="113" name="Google Shape;113;p18"/>
          <p:cNvPicPr preferRelativeResize="0"/>
          <p:nvPr/>
        </p:nvPicPr>
        <p:blipFill>
          <a:blip r:embed="rId3">
            <a:alphaModFix/>
          </a:blip>
          <a:stretch>
            <a:fillRect/>
          </a:stretch>
        </p:blipFill>
        <p:spPr>
          <a:xfrm>
            <a:off x="910125" y="2422875"/>
            <a:ext cx="2679300" cy="2533575"/>
          </a:xfrm>
          <a:prstGeom prst="rect">
            <a:avLst/>
          </a:prstGeom>
          <a:noFill/>
          <a:ln>
            <a:noFill/>
          </a:ln>
        </p:spPr>
      </p:pic>
      <p:pic>
        <p:nvPicPr>
          <p:cNvPr id="114" name="Google Shape;114;p18"/>
          <p:cNvPicPr preferRelativeResize="0"/>
          <p:nvPr/>
        </p:nvPicPr>
        <p:blipFill>
          <a:blip r:embed="rId4">
            <a:alphaModFix/>
          </a:blip>
          <a:stretch>
            <a:fillRect/>
          </a:stretch>
        </p:blipFill>
        <p:spPr>
          <a:xfrm>
            <a:off x="1129000" y="2623725"/>
            <a:ext cx="1191900" cy="1191900"/>
          </a:xfrm>
          <a:prstGeom prst="rect">
            <a:avLst/>
          </a:prstGeom>
          <a:noFill/>
          <a:ln>
            <a:noFill/>
          </a:ln>
        </p:spPr>
      </p:pic>
      <p:pic>
        <p:nvPicPr>
          <p:cNvPr id="115" name="Google Shape;115;p18"/>
          <p:cNvPicPr preferRelativeResize="0"/>
          <p:nvPr/>
        </p:nvPicPr>
        <p:blipFill>
          <a:blip r:embed="rId5">
            <a:alphaModFix/>
          </a:blip>
          <a:stretch>
            <a:fillRect/>
          </a:stretch>
        </p:blipFill>
        <p:spPr>
          <a:xfrm>
            <a:off x="5552650" y="2944850"/>
            <a:ext cx="2585601" cy="1582950"/>
          </a:xfrm>
          <a:prstGeom prst="rect">
            <a:avLst/>
          </a:prstGeom>
          <a:noFill/>
          <a:ln>
            <a:noFill/>
          </a:ln>
        </p:spPr>
      </p:pic>
      <p:cxnSp>
        <p:nvCxnSpPr>
          <p:cNvPr id="116" name="Google Shape;116;p18"/>
          <p:cNvCxnSpPr/>
          <p:nvPr/>
        </p:nvCxnSpPr>
        <p:spPr>
          <a:xfrm>
            <a:off x="4587150" y="307125"/>
            <a:ext cx="0" cy="4503300"/>
          </a:xfrm>
          <a:prstGeom prst="straightConnector1">
            <a:avLst/>
          </a:prstGeom>
          <a:noFill/>
          <a:ln w="28575" cap="flat" cmpd="sng">
            <a:solidFill>
              <a:srgbClr val="274E13"/>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1000"/>
                                        <p:tgtEl>
                                          <p:spTgt spid="113"/>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1000"/>
                                        <p:tgtEl>
                                          <p:spTgt spid="1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par>
                                <p:cTn id="19" presetID="10"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body" idx="1"/>
          </p:nvPr>
        </p:nvSpPr>
        <p:spPr>
          <a:xfrm>
            <a:off x="311700" y="307050"/>
            <a:ext cx="3999900" cy="45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500">
              <a:solidFill>
                <a:srgbClr val="000000"/>
              </a:solidFill>
              <a:latin typeface="Trebuchet MS"/>
              <a:ea typeface="Trebuchet MS"/>
              <a:cs typeface="Trebuchet MS"/>
              <a:sym typeface="Trebuchet MS"/>
            </a:endParaRPr>
          </a:p>
          <a:p>
            <a:pPr marL="0" lvl="0" indent="0" algn="ctr" rtl="0">
              <a:spcBef>
                <a:spcPts val="1600"/>
              </a:spcBef>
              <a:spcAft>
                <a:spcPts val="0"/>
              </a:spcAft>
              <a:buNone/>
            </a:pPr>
            <a:r>
              <a:rPr lang="en" sz="3400">
                <a:solidFill>
                  <a:srgbClr val="000000"/>
                </a:solidFill>
                <a:latin typeface="Trebuchet MS"/>
                <a:ea typeface="Trebuchet MS"/>
                <a:cs typeface="Trebuchet MS"/>
                <a:sym typeface="Trebuchet MS"/>
              </a:rPr>
              <a:t>Angel Izra’il </a:t>
            </a:r>
            <a:endParaRPr>
              <a:solidFill>
                <a:srgbClr val="000000"/>
              </a:solidFill>
              <a:latin typeface="Trebuchet MS"/>
              <a:ea typeface="Trebuchet MS"/>
              <a:cs typeface="Trebuchet MS"/>
              <a:sym typeface="Trebuchet MS"/>
            </a:endParaRPr>
          </a:p>
          <a:p>
            <a:pPr marL="0" lvl="0" indent="0" algn="ctr" rtl="0">
              <a:spcBef>
                <a:spcPts val="1600"/>
              </a:spcBef>
              <a:spcAft>
                <a:spcPts val="0"/>
              </a:spcAft>
              <a:buNone/>
            </a:pPr>
            <a:r>
              <a:rPr lang="en" sz="2200">
                <a:solidFill>
                  <a:srgbClr val="000000"/>
                </a:solidFill>
                <a:latin typeface="Trebuchet MS"/>
                <a:ea typeface="Trebuchet MS"/>
                <a:cs typeface="Trebuchet MS"/>
                <a:sym typeface="Trebuchet MS"/>
              </a:rPr>
              <a:t>In charge of taking the soul at the time of death.</a:t>
            </a:r>
            <a:endParaRPr sz="2200">
              <a:solidFill>
                <a:srgbClr val="000000"/>
              </a:solidFill>
              <a:latin typeface="Trebuchet MS"/>
              <a:ea typeface="Trebuchet MS"/>
              <a:cs typeface="Trebuchet MS"/>
              <a:sym typeface="Trebuchet MS"/>
            </a:endParaRPr>
          </a:p>
          <a:p>
            <a:pPr marL="457200" lvl="0" indent="0" algn="l" rtl="0">
              <a:spcBef>
                <a:spcPts val="1600"/>
              </a:spcBef>
              <a:spcAft>
                <a:spcPts val="1600"/>
              </a:spcAft>
              <a:buNone/>
            </a:pPr>
            <a:endParaRPr sz="1800">
              <a:latin typeface="Trebuchet MS"/>
              <a:ea typeface="Trebuchet MS"/>
              <a:cs typeface="Trebuchet MS"/>
              <a:sym typeface="Trebuchet MS"/>
            </a:endParaRPr>
          </a:p>
        </p:txBody>
      </p:sp>
      <p:sp>
        <p:nvSpPr>
          <p:cNvPr id="122" name="Google Shape;122;p19"/>
          <p:cNvSpPr txBox="1">
            <a:spLocks noGrp="1"/>
          </p:cNvSpPr>
          <p:nvPr>
            <p:ph type="body" idx="2"/>
          </p:nvPr>
        </p:nvSpPr>
        <p:spPr>
          <a:xfrm>
            <a:off x="4832400" y="307075"/>
            <a:ext cx="3999900" cy="45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0000"/>
                </a:solidFill>
                <a:latin typeface="Trebuchet MS"/>
                <a:ea typeface="Trebuchet MS"/>
                <a:cs typeface="Trebuchet MS"/>
                <a:sym typeface="Trebuchet MS"/>
              </a:rPr>
              <a:t>Angels Munkar and Nakeer</a:t>
            </a:r>
            <a:endParaRPr sz="3200">
              <a:solidFill>
                <a:srgbClr val="000000"/>
              </a:solidFill>
              <a:latin typeface="Trebuchet MS"/>
              <a:ea typeface="Trebuchet MS"/>
              <a:cs typeface="Trebuchet MS"/>
              <a:sym typeface="Trebuchet MS"/>
            </a:endParaRPr>
          </a:p>
          <a:p>
            <a:pPr marL="0" lvl="0" indent="0" algn="ctr" rtl="0">
              <a:spcBef>
                <a:spcPts val="1600"/>
              </a:spcBef>
              <a:spcAft>
                <a:spcPts val="1600"/>
              </a:spcAft>
              <a:buNone/>
            </a:pPr>
            <a:r>
              <a:rPr lang="en" sz="2200">
                <a:solidFill>
                  <a:srgbClr val="000000"/>
                </a:solidFill>
                <a:latin typeface="Trebuchet MS"/>
                <a:ea typeface="Trebuchet MS"/>
                <a:cs typeface="Trebuchet MS"/>
                <a:sym typeface="Trebuchet MS"/>
              </a:rPr>
              <a:t>Will question us in the grave about our faith and deeds.</a:t>
            </a:r>
            <a:r>
              <a:rPr lang="en" sz="2000">
                <a:solidFill>
                  <a:srgbClr val="000000"/>
                </a:solidFill>
                <a:latin typeface="Trebuchet MS"/>
                <a:ea typeface="Trebuchet MS"/>
                <a:cs typeface="Trebuchet MS"/>
                <a:sym typeface="Trebuchet MS"/>
              </a:rPr>
              <a:t> </a:t>
            </a:r>
            <a:endParaRPr sz="2000">
              <a:solidFill>
                <a:srgbClr val="000000"/>
              </a:solidFill>
              <a:latin typeface="Trebuchet MS"/>
              <a:ea typeface="Trebuchet MS"/>
              <a:cs typeface="Trebuchet MS"/>
              <a:sym typeface="Trebuchet MS"/>
            </a:endParaRPr>
          </a:p>
        </p:txBody>
      </p:sp>
      <p:pic>
        <p:nvPicPr>
          <p:cNvPr id="123" name="Google Shape;123;p19"/>
          <p:cNvPicPr preferRelativeResize="0"/>
          <p:nvPr/>
        </p:nvPicPr>
        <p:blipFill>
          <a:blip r:embed="rId3">
            <a:alphaModFix/>
          </a:blip>
          <a:stretch>
            <a:fillRect/>
          </a:stretch>
        </p:blipFill>
        <p:spPr>
          <a:xfrm>
            <a:off x="1151950" y="2190275"/>
            <a:ext cx="2295050" cy="2295050"/>
          </a:xfrm>
          <a:prstGeom prst="rect">
            <a:avLst/>
          </a:prstGeom>
          <a:noFill/>
          <a:ln>
            <a:noFill/>
          </a:ln>
        </p:spPr>
      </p:pic>
      <p:pic>
        <p:nvPicPr>
          <p:cNvPr id="124" name="Google Shape;124;p19"/>
          <p:cNvPicPr preferRelativeResize="0"/>
          <p:nvPr/>
        </p:nvPicPr>
        <p:blipFill>
          <a:blip r:embed="rId4">
            <a:alphaModFix/>
          </a:blip>
          <a:stretch>
            <a:fillRect/>
          </a:stretch>
        </p:blipFill>
        <p:spPr>
          <a:xfrm>
            <a:off x="6056425" y="2571750"/>
            <a:ext cx="1570691" cy="1897649"/>
          </a:xfrm>
          <a:prstGeom prst="rect">
            <a:avLst/>
          </a:prstGeom>
          <a:noFill/>
          <a:ln>
            <a:noFill/>
          </a:ln>
        </p:spPr>
      </p:pic>
      <p:cxnSp>
        <p:nvCxnSpPr>
          <p:cNvPr id="125" name="Google Shape;125;p19"/>
          <p:cNvCxnSpPr/>
          <p:nvPr/>
        </p:nvCxnSpPr>
        <p:spPr>
          <a:xfrm>
            <a:off x="4572000" y="428425"/>
            <a:ext cx="0" cy="4503300"/>
          </a:xfrm>
          <a:prstGeom prst="straightConnector1">
            <a:avLst/>
          </a:prstGeom>
          <a:noFill/>
          <a:ln w="28575" cap="flat" cmpd="sng">
            <a:solidFill>
              <a:srgbClr val="274E13"/>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1000"/>
                                        <p:tgtEl>
                                          <p:spTgt spid="122"/>
                                        </p:tgtEl>
                                      </p:cBhvr>
                                    </p:animEffect>
                                  </p:childTnLst>
                                </p:cTn>
                              </p:par>
                              <p:par>
                                <p:cTn id="16" presetID="10" presetClass="entr" presetSubtype="0" fill="hold"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a:blip r:embed="rId3">
            <a:alphaModFix/>
          </a:blip>
          <a:stretch>
            <a:fillRect/>
          </a:stretch>
        </p:blipFill>
        <p:spPr>
          <a:xfrm>
            <a:off x="4657500" y="152400"/>
            <a:ext cx="3805590" cy="4838703"/>
          </a:xfrm>
          <a:prstGeom prst="rect">
            <a:avLst/>
          </a:prstGeom>
          <a:noFill/>
          <a:ln>
            <a:noFill/>
          </a:ln>
        </p:spPr>
      </p:pic>
      <p:sp>
        <p:nvSpPr>
          <p:cNvPr id="131" name="Google Shape;131;p20"/>
          <p:cNvSpPr txBox="1">
            <a:spLocks noGrp="1"/>
          </p:cNvSpPr>
          <p:nvPr>
            <p:ph type="title"/>
          </p:nvPr>
        </p:nvSpPr>
        <p:spPr>
          <a:xfrm>
            <a:off x="414050" y="450150"/>
            <a:ext cx="3805500" cy="4090800"/>
          </a:xfrm>
          <a:prstGeom prst="rect">
            <a:avLst/>
          </a:prstGeom>
        </p:spPr>
        <p:txBody>
          <a:bodyPr spcFirstLastPara="1" wrap="square" lIns="91425" tIns="91425" rIns="91425" bIns="91425" anchor="ctr" anchorCtr="0">
            <a:noAutofit/>
          </a:bodyPr>
          <a:lstStyle/>
          <a:p>
            <a:pPr algn="ctr"/>
            <a:r>
              <a:rPr lang="en" sz="3400" dirty="0">
                <a:latin typeface="Trebuchet MS"/>
                <a:ea typeface="Trebuchet MS"/>
                <a:cs typeface="Trebuchet MS"/>
                <a:sym typeface="Trebuchet MS"/>
              </a:rPr>
              <a:t>Some creations of Allah are </a:t>
            </a:r>
            <a:r>
              <a:rPr lang="en" sz="3400" b="1" dirty="0">
                <a:solidFill>
                  <a:srgbClr val="38761D"/>
                </a:solidFill>
                <a:latin typeface="Trebuchet MS"/>
                <a:ea typeface="Trebuchet MS"/>
                <a:cs typeface="Trebuchet MS"/>
                <a:sym typeface="Trebuchet MS"/>
              </a:rPr>
              <a:t>SEEN</a:t>
            </a:r>
            <a:r>
              <a:rPr lang="en" sz="3400" dirty="0">
                <a:solidFill>
                  <a:srgbClr val="FF0000"/>
                </a:solidFill>
                <a:latin typeface="Trebuchet MS"/>
                <a:ea typeface="Trebuchet MS"/>
                <a:cs typeface="Trebuchet MS"/>
                <a:sym typeface="Trebuchet MS"/>
              </a:rPr>
              <a:t> </a:t>
            </a:r>
            <a:r>
              <a:rPr lang="en" sz="3400" dirty="0">
                <a:latin typeface="Trebuchet MS"/>
                <a:ea typeface="Trebuchet MS"/>
                <a:cs typeface="Trebuchet MS"/>
                <a:sym typeface="Trebuchet MS"/>
              </a:rPr>
              <a:t>and some are </a:t>
            </a:r>
            <a:r>
              <a:rPr lang="en" sz="3400" b="1" dirty="0">
                <a:solidFill>
                  <a:srgbClr val="9900FF"/>
                </a:solidFill>
                <a:latin typeface="Trebuchet MS"/>
                <a:ea typeface="Trebuchet MS"/>
                <a:cs typeface="Trebuchet MS"/>
                <a:sym typeface="Trebuchet MS"/>
              </a:rPr>
              <a:t>UNSEEN</a:t>
            </a:r>
            <a:endParaRPr sz="3400" b="1" dirty="0">
              <a:solidFill>
                <a:srgbClr val="9900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219700" y="826025"/>
            <a:ext cx="861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latin typeface="Trebuchet MS"/>
                <a:ea typeface="Trebuchet MS"/>
                <a:cs typeface="Trebuchet MS"/>
                <a:sym typeface="Trebuchet MS"/>
              </a:rPr>
              <a:t>Ayah</a:t>
            </a:r>
            <a:endParaRPr sz="3400">
              <a:latin typeface="Trebuchet MS"/>
              <a:ea typeface="Trebuchet MS"/>
              <a:cs typeface="Trebuchet MS"/>
              <a:sym typeface="Trebuchet MS"/>
            </a:endParaRPr>
          </a:p>
        </p:txBody>
      </p:sp>
      <p:pic>
        <p:nvPicPr>
          <p:cNvPr id="137" name="Google Shape;137;p21"/>
          <p:cNvPicPr preferRelativeResize="0"/>
          <p:nvPr/>
        </p:nvPicPr>
        <p:blipFill rotWithShape="1">
          <a:blip r:embed="rId3">
            <a:alphaModFix/>
          </a:blip>
          <a:srcRect l="18829" t="19088" r="19895" b="20525"/>
          <a:stretch/>
        </p:blipFill>
        <p:spPr>
          <a:xfrm>
            <a:off x="129225" y="1537875"/>
            <a:ext cx="8891274" cy="2597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6" ma:contentTypeDescription="Create a new document." ma:contentTypeScope="" ma:versionID="3144d17089fb94575cb8e251212cd995">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e7a8401ec3083d5948f377cdc3425fe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EC82DC-83BC-48EA-A58F-E42F3EED399B}"/>
</file>

<file path=customXml/itemProps2.xml><?xml version="1.0" encoding="utf-8"?>
<ds:datastoreItem xmlns:ds="http://schemas.openxmlformats.org/officeDocument/2006/customXml" ds:itemID="{31C531FA-9E3F-4569-A220-45FE816F8A8B}">
  <ds:schemaRefs>
    <ds:schemaRef ds:uri="http://schemas.microsoft.com/office/2006/metadata/properties"/>
    <ds:schemaRef ds:uri="http://schemas.microsoft.com/office/infopath/2007/PartnerControls"/>
    <ds:schemaRef ds:uri="2e1157b2-a541-4da2-bb01-f090c72d0366"/>
  </ds:schemaRefs>
</ds:datastoreItem>
</file>

<file path=customXml/itemProps3.xml><?xml version="1.0" encoding="utf-8"?>
<ds:datastoreItem xmlns:ds="http://schemas.openxmlformats.org/officeDocument/2006/customXml" ds:itemID="{8686D997-F3DA-4F83-B0E6-010B1BB87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On-screen Show (16:9)</PresentationFormat>
  <Paragraphs>66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 Light</vt:lpstr>
      <vt:lpstr>Tarbiyah 1B02 </vt:lpstr>
      <vt:lpstr>Allah created...</vt:lpstr>
      <vt:lpstr>PowerPoint Presentation</vt:lpstr>
      <vt:lpstr>Before Nabi Adam, Allah created the Angels! </vt:lpstr>
      <vt:lpstr>PowerPoint Presentation</vt:lpstr>
      <vt:lpstr>PowerPoint Presentation</vt:lpstr>
      <vt:lpstr>PowerPoint Presentation</vt:lpstr>
      <vt:lpstr>Some creations of Allah are SEEN and some are UNSEEN</vt:lpstr>
      <vt:lpstr>Ayah</vt:lpstr>
      <vt:lpstr>Learning Goals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Tarbiyah 1B02 </dc:title>
  <cp:lastModifiedBy>Ateka Alidina</cp:lastModifiedBy>
  <cp:revision>10</cp:revision>
  <dcterms:modified xsi:type="dcterms:W3CDTF">2021-02-26T11:38:15Z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