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media/image11.jpg" ContentType="image/jpeg"/>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0.jpg" ContentType="image/jpeg"/>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4"/>
  </p:notesMasterIdLst>
  <p:sldIdLst>
    <p:sldId id="256" r:id="rId2"/>
    <p:sldId id="257" r:id="rId3"/>
    <p:sldId id="263" r:id="rId4"/>
    <p:sldId id="270" r:id="rId5"/>
    <p:sldId id="260" r:id="rId6"/>
    <p:sldId id="262" r:id="rId7"/>
    <p:sldId id="265" r:id="rId8"/>
    <p:sldId id="266" r:id="rId9"/>
    <p:sldId id="267" r:id="rId10"/>
    <p:sldId id="271"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autoAdjust="0"/>
    <p:restoredTop sz="75819" autoAdjust="0"/>
  </p:normalViewPr>
  <p:slideViewPr>
    <p:cSldViewPr snapToGrid="0">
      <p:cViewPr varScale="1">
        <p:scale>
          <a:sx n="51" d="100"/>
          <a:sy n="51" d="100"/>
        </p:scale>
        <p:origin x="944"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7101A-BA9F-4BC1-B5FC-D92C3245A08B}"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46CAB972-F790-484C-A75F-73ECD5616CF6}">
      <dgm:prSet/>
      <dgm:spPr/>
      <dgm:t>
        <a:bodyPr/>
        <a:lstStyle/>
        <a:p>
          <a:r>
            <a:rPr lang="en-US"/>
            <a:t>Recognize through Surat al-Ikhlas that there is only one God –Allah</a:t>
          </a:r>
        </a:p>
      </dgm:t>
    </dgm:pt>
    <dgm:pt modelId="{75352F77-9832-44E7-9CAD-8474FBF2381A}" type="parTrans" cxnId="{BB5BBEDC-722E-4AA9-BA14-5815B8257CB3}">
      <dgm:prSet/>
      <dgm:spPr/>
      <dgm:t>
        <a:bodyPr/>
        <a:lstStyle/>
        <a:p>
          <a:endParaRPr lang="en-US"/>
        </a:p>
      </dgm:t>
    </dgm:pt>
    <dgm:pt modelId="{974BE88C-712F-44FD-8203-9FD0F198BD30}" type="sibTrans" cxnId="{BB5BBEDC-722E-4AA9-BA14-5815B8257CB3}">
      <dgm:prSet phldrT="1" phldr="0"/>
      <dgm:spPr/>
      <dgm:t>
        <a:bodyPr/>
        <a:lstStyle/>
        <a:p>
          <a:r>
            <a:rPr lang="en-US"/>
            <a:t>1</a:t>
          </a:r>
        </a:p>
      </dgm:t>
    </dgm:pt>
    <dgm:pt modelId="{3AD63C43-611B-469E-81E8-41B1C1B97062}">
      <dgm:prSet/>
      <dgm:spPr/>
      <dgm:t>
        <a:bodyPr/>
        <a:lstStyle/>
        <a:p>
          <a:r>
            <a:rPr lang="en-US"/>
            <a:t>Identify the problems associated with believing in more than ONE GOD</a:t>
          </a:r>
        </a:p>
      </dgm:t>
    </dgm:pt>
    <dgm:pt modelId="{7250345C-9382-4481-BCF9-DD2C9C540F6F}" type="parTrans" cxnId="{CF7FC96F-FFA0-470A-8698-B78838C3246D}">
      <dgm:prSet/>
      <dgm:spPr/>
      <dgm:t>
        <a:bodyPr/>
        <a:lstStyle/>
        <a:p>
          <a:endParaRPr lang="en-US"/>
        </a:p>
      </dgm:t>
    </dgm:pt>
    <dgm:pt modelId="{58567E34-30A4-454C-9109-4F5F190112C9}" type="sibTrans" cxnId="{CF7FC96F-FFA0-470A-8698-B78838C3246D}">
      <dgm:prSet phldrT="2" phldr="0"/>
      <dgm:spPr/>
      <dgm:t>
        <a:bodyPr/>
        <a:lstStyle/>
        <a:p>
          <a:r>
            <a:rPr lang="en-US"/>
            <a:t>2</a:t>
          </a:r>
        </a:p>
      </dgm:t>
    </dgm:pt>
    <dgm:pt modelId="{89288BF6-908D-4A11-AF41-EDE8616197B3}">
      <dgm:prSet/>
      <dgm:spPr/>
      <dgm:t>
        <a:bodyPr/>
        <a:lstStyle/>
        <a:p>
          <a:r>
            <a:rPr lang="en-US"/>
            <a:t>Conclude that Allah is needless but we need Him</a:t>
          </a:r>
        </a:p>
      </dgm:t>
    </dgm:pt>
    <dgm:pt modelId="{D2E23438-5BE1-4D1F-B914-C4C6BB3FE1AF}" type="parTrans" cxnId="{73B7F490-F978-45E4-B4FD-6380422B17CE}">
      <dgm:prSet/>
      <dgm:spPr/>
      <dgm:t>
        <a:bodyPr/>
        <a:lstStyle/>
        <a:p>
          <a:endParaRPr lang="en-US"/>
        </a:p>
      </dgm:t>
    </dgm:pt>
    <dgm:pt modelId="{E571F85F-8894-4C9A-9ACF-1F661C269036}" type="sibTrans" cxnId="{73B7F490-F978-45E4-B4FD-6380422B17CE}">
      <dgm:prSet phldrT="3" phldr="0"/>
      <dgm:spPr/>
      <dgm:t>
        <a:bodyPr/>
        <a:lstStyle/>
        <a:p>
          <a:r>
            <a:rPr lang="en-US"/>
            <a:t>3</a:t>
          </a:r>
        </a:p>
      </dgm:t>
    </dgm:pt>
    <dgm:pt modelId="{E094EB68-37DA-4373-A5B2-AC1E2CFB6939}" type="pres">
      <dgm:prSet presAssocID="{EBB7101A-BA9F-4BC1-B5FC-D92C3245A08B}" presName="Name0" presStyleCnt="0">
        <dgm:presLayoutVars>
          <dgm:animLvl val="lvl"/>
          <dgm:resizeHandles val="exact"/>
        </dgm:presLayoutVars>
      </dgm:prSet>
      <dgm:spPr/>
    </dgm:pt>
    <dgm:pt modelId="{1E81EB90-7C89-4283-873A-455500A4429A}" type="pres">
      <dgm:prSet presAssocID="{46CAB972-F790-484C-A75F-73ECD5616CF6}" presName="compositeNode" presStyleCnt="0">
        <dgm:presLayoutVars>
          <dgm:bulletEnabled val="1"/>
        </dgm:presLayoutVars>
      </dgm:prSet>
      <dgm:spPr/>
    </dgm:pt>
    <dgm:pt modelId="{2B880575-6D8E-42F6-A6E8-8997B8A8E379}" type="pres">
      <dgm:prSet presAssocID="{46CAB972-F790-484C-A75F-73ECD5616CF6}" presName="bgRect" presStyleLbl="bgAccFollowNode1" presStyleIdx="0" presStyleCnt="3"/>
      <dgm:spPr/>
    </dgm:pt>
    <dgm:pt modelId="{79A2E8E3-92CF-48A8-B853-E447385A4A7D}" type="pres">
      <dgm:prSet presAssocID="{974BE88C-712F-44FD-8203-9FD0F198BD30}" presName="sibTransNodeCircle" presStyleLbl="alignNode1" presStyleIdx="0" presStyleCnt="6">
        <dgm:presLayoutVars>
          <dgm:chMax val="0"/>
          <dgm:bulletEnabled/>
        </dgm:presLayoutVars>
      </dgm:prSet>
      <dgm:spPr/>
    </dgm:pt>
    <dgm:pt modelId="{2CFF1255-9B4D-4879-9675-7BFA33022ECA}" type="pres">
      <dgm:prSet presAssocID="{46CAB972-F790-484C-A75F-73ECD5616CF6}" presName="bottomLine" presStyleLbl="alignNode1" presStyleIdx="1" presStyleCnt="6">
        <dgm:presLayoutVars/>
      </dgm:prSet>
      <dgm:spPr/>
    </dgm:pt>
    <dgm:pt modelId="{F1656C4C-83B7-490F-A90A-F25AEC783C3A}" type="pres">
      <dgm:prSet presAssocID="{46CAB972-F790-484C-A75F-73ECD5616CF6}" presName="nodeText" presStyleLbl="bgAccFollowNode1" presStyleIdx="0" presStyleCnt="3">
        <dgm:presLayoutVars>
          <dgm:bulletEnabled val="1"/>
        </dgm:presLayoutVars>
      </dgm:prSet>
      <dgm:spPr/>
    </dgm:pt>
    <dgm:pt modelId="{88EA1A2E-888E-40D7-8202-5FD3DE92B86F}" type="pres">
      <dgm:prSet presAssocID="{974BE88C-712F-44FD-8203-9FD0F198BD30}" presName="sibTrans" presStyleCnt="0"/>
      <dgm:spPr/>
    </dgm:pt>
    <dgm:pt modelId="{DED29F22-2CD8-4A0D-BEEF-6506F6CA74B4}" type="pres">
      <dgm:prSet presAssocID="{3AD63C43-611B-469E-81E8-41B1C1B97062}" presName="compositeNode" presStyleCnt="0">
        <dgm:presLayoutVars>
          <dgm:bulletEnabled val="1"/>
        </dgm:presLayoutVars>
      </dgm:prSet>
      <dgm:spPr/>
    </dgm:pt>
    <dgm:pt modelId="{341A53F5-11A7-499D-9E31-40F55812641F}" type="pres">
      <dgm:prSet presAssocID="{3AD63C43-611B-469E-81E8-41B1C1B97062}" presName="bgRect" presStyleLbl="bgAccFollowNode1" presStyleIdx="1" presStyleCnt="3"/>
      <dgm:spPr/>
    </dgm:pt>
    <dgm:pt modelId="{00982C3C-DBFB-40D4-952E-0E788B338EDD}" type="pres">
      <dgm:prSet presAssocID="{58567E34-30A4-454C-9109-4F5F190112C9}" presName="sibTransNodeCircle" presStyleLbl="alignNode1" presStyleIdx="2" presStyleCnt="6">
        <dgm:presLayoutVars>
          <dgm:chMax val="0"/>
          <dgm:bulletEnabled/>
        </dgm:presLayoutVars>
      </dgm:prSet>
      <dgm:spPr/>
    </dgm:pt>
    <dgm:pt modelId="{49390029-7363-408E-82EC-0A05B91229F3}" type="pres">
      <dgm:prSet presAssocID="{3AD63C43-611B-469E-81E8-41B1C1B97062}" presName="bottomLine" presStyleLbl="alignNode1" presStyleIdx="3" presStyleCnt="6">
        <dgm:presLayoutVars/>
      </dgm:prSet>
      <dgm:spPr/>
    </dgm:pt>
    <dgm:pt modelId="{13E35105-0D6B-468C-9E09-264433E2AAFD}" type="pres">
      <dgm:prSet presAssocID="{3AD63C43-611B-469E-81E8-41B1C1B97062}" presName="nodeText" presStyleLbl="bgAccFollowNode1" presStyleIdx="1" presStyleCnt="3">
        <dgm:presLayoutVars>
          <dgm:bulletEnabled val="1"/>
        </dgm:presLayoutVars>
      </dgm:prSet>
      <dgm:spPr/>
    </dgm:pt>
    <dgm:pt modelId="{A10AB4EC-F067-420E-A462-F1EBD632CE52}" type="pres">
      <dgm:prSet presAssocID="{58567E34-30A4-454C-9109-4F5F190112C9}" presName="sibTrans" presStyleCnt="0"/>
      <dgm:spPr/>
    </dgm:pt>
    <dgm:pt modelId="{F076C5FF-66E5-43ED-9D67-854C1264ACAA}" type="pres">
      <dgm:prSet presAssocID="{89288BF6-908D-4A11-AF41-EDE8616197B3}" presName="compositeNode" presStyleCnt="0">
        <dgm:presLayoutVars>
          <dgm:bulletEnabled val="1"/>
        </dgm:presLayoutVars>
      </dgm:prSet>
      <dgm:spPr/>
    </dgm:pt>
    <dgm:pt modelId="{982A4BE2-ABEA-446F-8128-AB39570BBA2D}" type="pres">
      <dgm:prSet presAssocID="{89288BF6-908D-4A11-AF41-EDE8616197B3}" presName="bgRect" presStyleLbl="bgAccFollowNode1" presStyleIdx="2" presStyleCnt="3"/>
      <dgm:spPr/>
    </dgm:pt>
    <dgm:pt modelId="{77FAAD0D-FA73-41C6-A0CA-0AF2C952A9B6}" type="pres">
      <dgm:prSet presAssocID="{E571F85F-8894-4C9A-9ACF-1F661C269036}" presName="sibTransNodeCircle" presStyleLbl="alignNode1" presStyleIdx="4" presStyleCnt="6">
        <dgm:presLayoutVars>
          <dgm:chMax val="0"/>
          <dgm:bulletEnabled/>
        </dgm:presLayoutVars>
      </dgm:prSet>
      <dgm:spPr/>
    </dgm:pt>
    <dgm:pt modelId="{FD7695AD-9466-47E8-A557-196364A3B7C9}" type="pres">
      <dgm:prSet presAssocID="{89288BF6-908D-4A11-AF41-EDE8616197B3}" presName="bottomLine" presStyleLbl="alignNode1" presStyleIdx="5" presStyleCnt="6">
        <dgm:presLayoutVars/>
      </dgm:prSet>
      <dgm:spPr/>
    </dgm:pt>
    <dgm:pt modelId="{132450F3-D67B-4779-9477-E4C90B670172}" type="pres">
      <dgm:prSet presAssocID="{89288BF6-908D-4A11-AF41-EDE8616197B3}" presName="nodeText" presStyleLbl="bgAccFollowNode1" presStyleIdx="2" presStyleCnt="3">
        <dgm:presLayoutVars>
          <dgm:bulletEnabled val="1"/>
        </dgm:presLayoutVars>
      </dgm:prSet>
      <dgm:spPr/>
    </dgm:pt>
  </dgm:ptLst>
  <dgm:cxnLst>
    <dgm:cxn modelId="{F3D68500-F6AC-4910-AEDF-42F48984D588}" type="presOf" srcId="{E571F85F-8894-4C9A-9ACF-1F661C269036}" destId="{77FAAD0D-FA73-41C6-A0CA-0AF2C952A9B6}" srcOrd="0" destOrd="0" presId="urn:microsoft.com/office/officeart/2016/7/layout/BasicLinearProcessNumbered"/>
    <dgm:cxn modelId="{EBD2F904-4361-4403-893C-653AEAC87756}" type="presOf" srcId="{974BE88C-712F-44FD-8203-9FD0F198BD30}" destId="{79A2E8E3-92CF-48A8-B853-E447385A4A7D}" srcOrd="0" destOrd="0" presId="urn:microsoft.com/office/officeart/2016/7/layout/BasicLinearProcessNumbered"/>
    <dgm:cxn modelId="{4BBC6E0D-5C1B-4539-B714-1735864A4F3D}" type="presOf" srcId="{89288BF6-908D-4A11-AF41-EDE8616197B3}" destId="{132450F3-D67B-4779-9477-E4C90B670172}" srcOrd="1" destOrd="0" presId="urn:microsoft.com/office/officeart/2016/7/layout/BasicLinearProcessNumbered"/>
    <dgm:cxn modelId="{2F614D4E-A2BB-4E77-AFB8-33DF99497C2D}" type="presOf" srcId="{46CAB972-F790-484C-A75F-73ECD5616CF6}" destId="{2B880575-6D8E-42F6-A6E8-8997B8A8E379}" srcOrd="0" destOrd="0" presId="urn:microsoft.com/office/officeart/2016/7/layout/BasicLinearProcessNumbered"/>
    <dgm:cxn modelId="{CF7FC96F-FFA0-470A-8698-B78838C3246D}" srcId="{EBB7101A-BA9F-4BC1-B5FC-D92C3245A08B}" destId="{3AD63C43-611B-469E-81E8-41B1C1B97062}" srcOrd="1" destOrd="0" parTransId="{7250345C-9382-4481-BCF9-DD2C9C540F6F}" sibTransId="{58567E34-30A4-454C-9109-4F5F190112C9}"/>
    <dgm:cxn modelId="{DC233B83-000A-4994-809B-B759806FB452}" type="presOf" srcId="{46CAB972-F790-484C-A75F-73ECD5616CF6}" destId="{F1656C4C-83B7-490F-A90A-F25AEC783C3A}" srcOrd="1" destOrd="0" presId="urn:microsoft.com/office/officeart/2016/7/layout/BasicLinearProcessNumbered"/>
    <dgm:cxn modelId="{48CCC388-C912-4B97-B319-E2880417CDEB}" type="presOf" srcId="{3AD63C43-611B-469E-81E8-41B1C1B97062}" destId="{341A53F5-11A7-499D-9E31-40F55812641F}" srcOrd="0" destOrd="0" presId="urn:microsoft.com/office/officeart/2016/7/layout/BasicLinearProcessNumbered"/>
    <dgm:cxn modelId="{73B7F490-F978-45E4-B4FD-6380422B17CE}" srcId="{EBB7101A-BA9F-4BC1-B5FC-D92C3245A08B}" destId="{89288BF6-908D-4A11-AF41-EDE8616197B3}" srcOrd="2" destOrd="0" parTransId="{D2E23438-5BE1-4D1F-B914-C4C6BB3FE1AF}" sibTransId="{E571F85F-8894-4C9A-9ACF-1F661C269036}"/>
    <dgm:cxn modelId="{37C1F69E-8718-4F1B-8EC8-DEF841A5AE61}" type="presOf" srcId="{58567E34-30A4-454C-9109-4F5F190112C9}" destId="{00982C3C-DBFB-40D4-952E-0E788B338EDD}" srcOrd="0" destOrd="0" presId="urn:microsoft.com/office/officeart/2016/7/layout/BasicLinearProcessNumbered"/>
    <dgm:cxn modelId="{BBDF26AA-880A-4342-82F9-17CCE74CC8C0}" type="presOf" srcId="{89288BF6-908D-4A11-AF41-EDE8616197B3}" destId="{982A4BE2-ABEA-446F-8128-AB39570BBA2D}" srcOrd="0" destOrd="0" presId="urn:microsoft.com/office/officeart/2016/7/layout/BasicLinearProcessNumbered"/>
    <dgm:cxn modelId="{BB5BBEDC-722E-4AA9-BA14-5815B8257CB3}" srcId="{EBB7101A-BA9F-4BC1-B5FC-D92C3245A08B}" destId="{46CAB972-F790-484C-A75F-73ECD5616CF6}" srcOrd="0" destOrd="0" parTransId="{75352F77-9832-44E7-9CAD-8474FBF2381A}" sibTransId="{974BE88C-712F-44FD-8203-9FD0F198BD30}"/>
    <dgm:cxn modelId="{CD5ED1E9-F83A-40FB-AB27-9302B471E567}" type="presOf" srcId="{EBB7101A-BA9F-4BC1-B5FC-D92C3245A08B}" destId="{E094EB68-37DA-4373-A5B2-AC1E2CFB6939}" srcOrd="0" destOrd="0" presId="urn:microsoft.com/office/officeart/2016/7/layout/BasicLinearProcessNumbered"/>
    <dgm:cxn modelId="{982D80F7-3552-4B98-9C0F-AC956F5EFEC3}" type="presOf" srcId="{3AD63C43-611B-469E-81E8-41B1C1B97062}" destId="{13E35105-0D6B-468C-9E09-264433E2AAFD}" srcOrd="1" destOrd="0" presId="urn:microsoft.com/office/officeart/2016/7/layout/BasicLinearProcessNumbered"/>
    <dgm:cxn modelId="{2FC46D3B-210E-46CD-881A-7194584D856F}" type="presParOf" srcId="{E094EB68-37DA-4373-A5B2-AC1E2CFB6939}" destId="{1E81EB90-7C89-4283-873A-455500A4429A}" srcOrd="0" destOrd="0" presId="urn:microsoft.com/office/officeart/2016/7/layout/BasicLinearProcessNumbered"/>
    <dgm:cxn modelId="{71D0B697-9D14-4975-AECC-6F9CD2E46A22}" type="presParOf" srcId="{1E81EB90-7C89-4283-873A-455500A4429A}" destId="{2B880575-6D8E-42F6-A6E8-8997B8A8E379}" srcOrd="0" destOrd="0" presId="urn:microsoft.com/office/officeart/2016/7/layout/BasicLinearProcessNumbered"/>
    <dgm:cxn modelId="{E072E2A7-BE42-4FB8-81B5-E6DDB43021C2}" type="presParOf" srcId="{1E81EB90-7C89-4283-873A-455500A4429A}" destId="{79A2E8E3-92CF-48A8-B853-E447385A4A7D}" srcOrd="1" destOrd="0" presId="urn:microsoft.com/office/officeart/2016/7/layout/BasicLinearProcessNumbered"/>
    <dgm:cxn modelId="{F6F96ADE-423B-40C3-804A-575EFA1E322D}" type="presParOf" srcId="{1E81EB90-7C89-4283-873A-455500A4429A}" destId="{2CFF1255-9B4D-4879-9675-7BFA33022ECA}" srcOrd="2" destOrd="0" presId="urn:microsoft.com/office/officeart/2016/7/layout/BasicLinearProcessNumbered"/>
    <dgm:cxn modelId="{704E09B6-1E22-4BA7-A8D0-878D0CD7A97B}" type="presParOf" srcId="{1E81EB90-7C89-4283-873A-455500A4429A}" destId="{F1656C4C-83B7-490F-A90A-F25AEC783C3A}" srcOrd="3" destOrd="0" presId="urn:microsoft.com/office/officeart/2016/7/layout/BasicLinearProcessNumbered"/>
    <dgm:cxn modelId="{3064862B-9454-40E4-B422-779B1F733802}" type="presParOf" srcId="{E094EB68-37DA-4373-A5B2-AC1E2CFB6939}" destId="{88EA1A2E-888E-40D7-8202-5FD3DE92B86F}" srcOrd="1" destOrd="0" presId="urn:microsoft.com/office/officeart/2016/7/layout/BasicLinearProcessNumbered"/>
    <dgm:cxn modelId="{34D02DD2-8DBF-4EC5-A904-285A5BE069CB}" type="presParOf" srcId="{E094EB68-37DA-4373-A5B2-AC1E2CFB6939}" destId="{DED29F22-2CD8-4A0D-BEEF-6506F6CA74B4}" srcOrd="2" destOrd="0" presId="urn:microsoft.com/office/officeart/2016/7/layout/BasicLinearProcessNumbered"/>
    <dgm:cxn modelId="{6DAAA9CB-80C9-4E5F-BD57-D1B9F144C2A1}" type="presParOf" srcId="{DED29F22-2CD8-4A0D-BEEF-6506F6CA74B4}" destId="{341A53F5-11A7-499D-9E31-40F55812641F}" srcOrd="0" destOrd="0" presId="urn:microsoft.com/office/officeart/2016/7/layout/BasicLinearProcessNumbered"/>
    <dgm:cxn modelId="{8098B18A-A9AD-4A55-9D32-E826D5AD0D98}" type="presParOf" srcId="{DED29F22-2CD8-4A0D-BEEF-6506F6CA74B4}" destId="{00982C3C-DBFB-40D4-952E-0E788B338EDD}" srcOrd="1" destOrd="0" presId="urn:microsoft.com/office/officeart/2016/7/layout/BasicLinearProcessNumbered"/>
    <dgm:cxn modelId="{F92B1874-1DF5-4684-8DAA-C25C0D737426}" type="presParOf" srcId="{DED29F22-2CD8-4A0D-BEEF-6506F6CA74B4}" destId="{49390029-7363-408E-82EC-0A05B91229F3}" srcOrd="2" destOrd="0" presId="urn:microsoft.com/office/officeart/2016/7/layout/BasicLinearProcessNumbered"/>
    <dgm:cxn modelId="{878F9CB6-467F-4768-8D2A-1D4C0394447F}" type="presParOf" srcId="{DED29F22-2CD8-4A0D-BEEF-6506F6CA74B4}" destId="{13E35105-0D6B-468C-9E09-264433E2AAFD}" srcOrd="3" destOrd="0" presId="urn:microsoft.com/office/officeart/2016/7/layout/BasicLinearProcessNumbered"/>
    <dgm:cxn modelId="{EB59835B-036C-4F2F-A43F-27143D8B7F05}" type="presParOf" srcId="{E094EB68-37DA-4373-A5B2-AC1E2CFB6939}" destId="{A10AB4EC-F067-420E-A462-F1EBD632CE52}" srcOrd="3" destOrd="0" presId="urn:microsoft.com/office/officeart/2016/7/layout/BasicLinearProcessNumbered"/>
    <dgm:cxn modelId="{8E959F12-3D40-43DF-A7D8-DB9AD6D10897}" type="presParOf" srcId="{E094EB68-37DA-4373-A5B2-AC1E2CFB6939}" destId="{F076C5FF-66E5-43ED-9D67-854C1264ACAA}" srcOrd="4" destOrd="0" presId="urn:microsoft.com/office/officeart/2016/7/layout/BasicLinearProcessNumbered"/>
    <dgm:cxn modelId="{D7E65881-6EE5-4B7E-A37D-C04805002F8C}" type="presParOf" srcId="{F076C5FF-66E5-43ED-9D67-854C1264ACAA}" destId="{982A4BE2-ABEA-446F-8128-AB39570BBA2D}" srcOrd="0" destOrd="0" presId="urn:microsoft.com/office/officeart/2016/7/layout/BasicLinearProcessNumbered"/>
    <dgm:cxn modelId="{948A819D-8CE1-4259-9C91-3745C46F6226}" type="presParOf" srcId="{F076C5FF-66E5-43ED-9D67-854C1264ACAA}" destId="{77FAAD0D-FA73-41C6-A0CA-0AF2C952A9B6}" srcOrd="1" destOrd="0" presId="urn:microsoft.com/office/officeart/2016/7/layout/BasicLinearProcessNumbered"/>
    <dgm:cxn modelId="{AE976FFE-4901-40F8-8EE9-640F142EA7C1}" type="presParOf" srcId="{F076C5FF-66E5-43ED-9D67-854C1264ACAA}" destId="{FD7695AD-9466-47E8-A557-196364A3B7C9}" srcOrd="2" destOrd="0" presId="urn:microsoft.com/office/officeart/2016/7/layout/BasicLinearProcessNumbered"/>
    <dgm:cxn modelId="{7499257E-DD77-4861-BA67-8A7955CD3AC4}" type="presParOf" srcId="{F076C5FF-66E5-43ED-9D67-854C1264ACAA}" destId="{132450F3-D67B-4779-9477-E4C90B67017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80575-6D8E-42F6-A6E8-8997B8A8E379}">
      <dsp:nvSpPr>
        <dsp:cNvPr id="0" name=""/>
        <dsp:cNvSpPr/>
      </dsp:nvSpPr>
      <dsp:spPr>
        <a:xfrm>
          <a:off x="0" y="0"/>
          <a:ext cx="3321843" cy="3857626"/>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8984" tIns="330200" rIns="258984" bIns="330200" numCol="1" spcCol="1270" anchor="t" anchorCtr="0">
          <a:noAutofit/>
        </a:bodyPr>
        <a:lstStyle/>
        <a:p>
          <a:pPr marL="0" lvl="0" indent="0" algn="l" defTabSz="1022350">
            <a:lnSpc>
              <a:spcPct val="90000"/>
            </a:lnSpc>
            <a:spcBef>
              <a:spcPct val="0"/>
            </a:spcBef>
            <a:spcAft>
              <a:spcPct val="35000"/>
            </a:spcAft>
            <a:buNone/>
          </a:pPr>
          <a:r>
            <a:rPr lang="en-US" sz="2300" kern="1200"/>
            <a:t>Recognize through Surat al-Ikhlas that there is only one God –Allah</a:t>
          </a:r>
        </a:p>
      </dsp:txBody>
      <dsp:txXfrm>
        <a:off x="0" y="1465897"/>
        <a:ext cx="3321843" cy="2314575"/>
      </dsp:txXfrm>
    </dsp:sp>
    <dsp:sp modelId="{79A2E8E3-92CF-48A8-B853-E447385A4A7D}">
      <dsp:nvSpPr>
        <dsp:cNvPr id="0" name=""/>
        <dsp:cNvSpPr/>
      </dsp:nvSpPr>
      <dsp:spPr>
        <a:xfrm>
          <a:off x="1082277" y="385762"/>
          <a:ext cx="1157287" cy="1157287"/>
        </a:xfrm>
        <a:prstGeom prst="ellips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51758" y="555243"/>
        <a:ext cx="818325" cy="818325"/>
      </dsp:txXfrm>
    </dsp:sp>
    <dsp:sp modelId="{2CFF1255-9B4D-4879-9675-7BFA33022ECA}">
      <dsp:nvSpPr>
        <dsp:cNvPr id="0" name=""/>
        <dsp:cNvSpPr/>
      </dsp:nvSpPr>
      <dsp:spPr>
        <a:xfrm>
          <a:off x="0" y="3857554"/>
          <a:ext cx="3321843" cy="72"/>
        </a:xfrm>
        <a:prstGeom prst="rect">
          <a:avLst/>
        </a:prstGeom>
        <a:solidFill>
          <a:schemeClr val="accent2">
            <a:hueOff val="-775675"/>
            <a:satOff val="-1754"/>
            <a:lumOff val="-1137"/>
            <a:alphaOff val="0"/>
          </a:schemeClr>
        </a:solidFill>
        <a:ln w="15875" cap="rnd" cmpd="sng" algn="ctr">
          <a:solidFill>
            <a:schemeClr val="accent2">
              <a:hueOff val="-775675"/>
              <a:satOff val="-1754"/>
              <a:lumOff val="-1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A53F5-11A7-499D-9E31-40F55812641F}">
      <dsp:nvSpPr>
        <dsp:cNvPr id="0" name=""/>
        <dsp:cNvSpPr/>
      </dsp:nvSpPr>
      <dsp:spPr>
        <a:xfrm>
          <a:off x="3654028" y="0"/>
          <a:ext cx="3321843" cy="3857626"/>
        </a:xfrm>
        <a:prstGeom prst="rect">
          <a:avLst/>
        </a:prstGeom>
        <a:solidFill>
          <a:schemeClr val="accent2">
            <a:tint val="40000"/>
            <a:alpha val="90000"/>
            <a:hueOff val="-1618612"/>
            <a:satOff val="-5766"/>
            <a:lumOff val="-695"/>
            <a:alphaOff val="0"/>
          </a:schemeClr>
        </a:solidFill>
        <a:ln w="15875" cap="rnd" cmpd="sng" algn="ctr">
          <a:solidFill>
            <a:schemeClr val="accent2">
              <a:tint val="40000"/>
              <a:alpha val="90000"/>
              <a:hueOff val="-1618612"/>
              <a:satOff val="-5766"/>
              <a:lumOff val="-6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8984" tIns="330200" rIns="258984" bIns="330200" numCol="1" spcCol="1270" anchor="t" anchorCtr="0">
          <a:noAutofit/>
        </a:bodyPr>
        <a:lstStyle/>
        <a:p>
          <a:pPr marL="0" lvl="0" indent="0" algn="l" defTabSz="1022350">
            <a:lnSpc>
              <a:spcPct val="90000"/>
            </a:lnSpc>
            <a:spcBef>
              <a:spcPct val="0"/>
            </a:spcBef>
            <a:spcAft>
              <a:spcPct val="35000"/>
            </a:spcAft>
            <a:buNone/>
          </a:pPr>
          <a:r>
            <a:rPr lang="en-US" sz="2300" kern="1200"/>
            <a:t>Identify the problems associated with believing in more than ONE GOD</a:t>
          </a:r>
        </a:p>
      </dsp:txBody>
      <dsp:txXfrm>
        <a:off x="3654028" y="1465897"/>
        <a:ext cx="3321843" cy="2314575"/>
      </dsp:txXfrm>
    </dsp:sp>
    <dsp:sp modelId="{00982C3C-DBFB-40D4-952E-0E788B338EDD}">
      <dsp:nvSpPr>
        <dsp:cNvPr id="0" name=""/>
        <dsp:cNvSpPr/>
      </dsp:nvSpPr>
      <dsp:spPr>
        <a:xfrm>
          <a:off x="4736306" y="385762"/>
          <a:ext cx="1157287" cy="1157287"/>
        </a:xfrm>
        <a:prstGeom prst="ellipse">
          <a:avLst/>
        </a:prstGeom>
        <a:solidFill>
          <a:schemeClr val="accent2">
            <a:hueOff val="-1551350"/>
            <a:satOff val="-3508"/>
            <a:lumOff val="-2274"/>
            <a:alphaOff val="0"/>
          </a:schemeClr>
        </a:solidFill>
        <a:ln w="15875" cap="rnd" cmpd="sng" algn="ctr">
          <a:solidFill>
            <a:schemeClr val="accent2">
              <a:hueOff val="-1551350"/>
              <a:satOff val="-3508"/>
              <a:lumOff val="-2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05787" y="555243"/>
        <a:ext cx="818325" cy="818325"/>
      </dsp:txXfrm>
    </dsp:sp>
    <dsp:sp modelId="{49390029-7363-408E-82EC-0A05B91229F3}">
      <dsp:nvSpPr>
        <dsp:cNvPr id="0" name=""/>
        <dsp:cNvSpPr/>
      </dsp:nvSpPr>
      <dsp:spPr>
        <a:xfrm>
          <a:off x="3654028" y="3857554"/>
          <a:ext cx="3321843" cy="72"/>
        </a:xfrm>
        <a:prstGeom prst="rect">
          <a:avLst/>
        </a:prstGeom>
        <a:solidFill>
          <a:schemeClr val="accent2">
            <a:hueOff val="-2327025"/>
            <a:satOff val="-5263"/>
            <a:lumOff val="-3412"/>
            <a:alphaOff val="0"/>
          </a:schemeClr>
        </a:solidFill>
        <a:ln w="15875" cap="rnd" cmpd="sng" algn="ctr">
          <a:solidFill>
            <a:schemeClr val="accent2">
              <a:hueOff val="-2327025"/>
              <a:satOff val="-5263"/>
              <a:lumOff val="-3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A4BE2-ABEA-446F-8128-AB39570BBA2D}">
      <dsp:nvSpPr>
        <dsp:cNvPr id="0" name=""/>
        <dsp:cNvSpPr/>
      </dsp:nvSpPr>
      <dsp:spPr>
        <a:xfrm>
          <a:off x="7308056" y="0"/>
          <a:ext cx="3321843" cy="3857626"/>
        </a:xfrm>
        <a:prstGeom prst="rect">
          <a:avLst/>
        </a:prstGeom>
        <a:solidFill>
          <a:schemeClr val="accent2">
            <a:tint val="40000"/>
            <a:alpha val="90000"/>
            <a:hueOff val="-3237223"/>
            <a:satOff val="-11531"/>
            <a:lumOff val="-1390"/>
            <a:alphaOff val="0"/>
          </a:schemeClr>
        </a:solidFill>
        <a:ln w="15875" cap="rnd" cmpd="sng" algn="ctr">
          <a:solidFill>
            <a:schemeClr val="accent2">
              <a:tint val="40000"/>
              <a:alpha val="90000"/>
              <a:hueOff val="-3237223"/>
              <a:satOff val="-11531"/>
              <a:lumOff val="-13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8984" tIns="330200" rIns="258984" bIns="330200" numCol="1" spcCol="1270" anchor="t" anchorCtr="0">
          <a:noAutofit/>
        </a:bodyPr>
        <a:lstStyle/>
        <a:p>
          <a:pPr marL="0" lvl="0" indent="0" algn="l" defTabSz="1022350">
            <a:lnSpc>
              <a:spcPct val="90000"/>
            </a:lnSpc>
            <a:spcBef>
              <a:spcPct val="0"/>
            </a:spcBef>
            <a:spcAft>
              <a:spcPct val="35000"/>
            </a:spcAft>
            <a:buNone/>
          </a:pPr>
          <a:r>
            <a:rPr lang="en-US" sz="2300" kern="1200"/>
            <a:t>Conclude that Allah is needless but we need Him</a:t>
          </a:r>
        </a:p>
      </dsp:txBody>
      <dsp:txXfrm>
        <a:off x="7308056" y="1465897"/>
        <a:ext cx="3321843" cy="2314575"/>
      </dsp:txXfrm>
    </dsp:sp>
    <dsp:sp modelId="{77FAAD0D-FA73-41C6-A0CA-0AF2C952A9B6}">
      <dsp:nvSpPr>
        <dsp:cNvPr id="0" name=""/>
        <dsp:cNvSpPr/>
      </dsp:nvSpPr>
      <dsp:spPr>
        <a:xfrm>
          <a:off x="8390334" y="385762"/>
          <a:ext cx="1157287" cy="1157287"/>
        </a:xfrm>
        <a:prstGeom prst="ellipse">
          <a:avLst/>
        </a:prstGeom>
        <a:solidFill>
          <a:schemeClr val="accent2">
            <a:hueOff val="-3102700"/>
            <a:satOff val="-7017"/>
            <a:lumOff val="-4549"/>
            <a:alphaOff val="0"/>
          </a:schemeClr>
        </a:solidFill>
        <a:ln w="15875" cap="rnd" cmpd="sng" algn="ctr">
          <a:solidFill>
            <a:schemeClr val="accent2">
              <a:hueOff val="-3102700"/>
              <a:satOff val="-7017"/>
              <a:lumOff val="-4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559815" y="555243"/>
        <a:ext cx="818325" cy="818325"/>
      </dsp:txXfrm>
    </dsp:sp>
    <dsp:sp modelId="{FD7695AD-9466-47E8-A557-196364A3B7C9}">
      <dsp:nvSpPr>
        <dsp:cNvPr id="0" name=""/>
        <dsp:cNvSpPr/>
      </dsp:nvSpPr>
      <dsp:spPr>
        <a:xfrm>
          <a:off x="7308056" y="3857554"/>
          <a:ext cx="3321843" cy="72"/>
        </a:xfrm>
        <a:prstGeom prst="rect">
          <a:avLst/>
        </a:prstGeom>
        <a:solidFill>
          <a:schemeClr val="accent2">
            <a:hueOff val="-3878375"/>
            <a:satOff val="-8771"/>
            <a:lumOff val="-5686"/>
            <a:alphaOff val="0"/>
          </a:schemeClr>
        </a:solidFill>
        <a:ln w="15875" cap="rnd" cmpd="sng" algn="ctr">
          <a:solidFill>
            <a:schemeClr val="accent2">
              <a:hueOff val="-3878375"/>
              <a:satOff val="-8771"/>
              <a:lumOff val="-5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2CDD3-6448-A248-9AC3-FDECB89D84A8}"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A03E2-CF1A-9246-934F-F05CD97A8803}" type="slidenum">
              <a:rPr lang="en-US" smtClean="0"/>
              <a:t>‹#›</a:t>
            </a:fld>
            <a:endParaRPr lang="en-US"/>
          </a:p>
        </p:txBody>
      </p:sp>
    </p:spTree>
    <p:extLst>
      <p:ext uri="{BB962C8B-B14F-4D97-AF65-F5344CB8AC3E}">
        <p14:creationId xmlns:p14="http://schemas.microsoft.com/office/powerpoint/2010/main" val="66230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the children if any of them know how to recite Surat al-</a:t>
            </a:r>
            <a:r>
              <a:rPr lang="en-US" sz="1200" kern="1200" dirty="0" err="1">
                <a:solidFill>
                  <a:schemeClr val="tx1"/>
                </a:solidFill>
                <a:effectLst/>
                <a:latin typeface="+mn-lt"/>
                <a:ea typeface="+mn-ea"/>
                <a:cs typeface="+mn-cs"/>
              </a:rPr>
              <a:t>Ikhlas</a:t>
            </a:r>
            <a:r>
              <a:rPr lang="en-US" sz="1200" kern="1200" dirty="0">
                <a:solidFill>
                  <a:schemeClr val="tx1"/>
                </a:solidFill>
                <a:effectLst/>
                <a:latin typeface="+mn-lt"/>
                <a:ea typeface="+mn-ea"/>
                <a:cs typeface="+mn-cs"/>
              </a:rPr>
              <a:t>. Play a recording and let everyone recite together</a:t>
            </a:r>
          </a:p>
          <a:p>
            <a:r>
              <a:rPr lang="en-US" sz="1200" kern="1200" dirty="0">
                <a:solidFill>
                  <a:schemeClr val="tx1"/>
                </a:solidFill>
                <a:effectLst/>
                <a:latin typeface="+mn-lt"/>
                <a:ea typeface="+mn-ea"/>
                <a:cs typeface="+mn-cs"/>
              </a:rPr>
              <a:t>Ask them what they think it means.</a:t>
            </a:r>
          </a:p>
          <a:p>
            <a:r>
              <a:rPr lang="en-CA" sz="1800" b="0" i="0" u="none" strike="noStrike" baseline="0" dirty="0">
                <a:latin typeface="FranklinGothic-Book"/>
              </a:rPr>
              <a:t>Show the words </a:t>
            </a:r>
            <a:r>
              <a:rPr lang="en-CA" sz="1800" b="0" i="1" u="none" strike="noStrike" baseline="0" dirty="0">
                <a:latin typeface="FranklinGothic-BookItalic"/>
              </a:rPr>
              <a:t>AHAD </a:t>
            </a:r>
            <a:r>
              <a:rPr lang="en-CA" sz="1800" b="0" i="0" u="none" strike="noStrike" baseline="0" dirty="0">
                <a:latin typeface="FranklinGothic-Book"/>
              </a:rPr>
              <a:t>and </a:t>
            </a:r>
            <a:r>
              <a:rPr lang="en-CA" sz="1800" b="0" i="1" u="none" strike="noStrike" baseline="0" dirty="0">
                <a:latin typeface="FranklinGothic-BookItalic"/>
              </a:rPr>
              <a:t>SAMAD </a:t>
            </a:r>
            <a:r>
              <a:rPr lang="en-CA" sz="1800" b="0" i="0" u="none" strike="noStrike" baseline="0" dirty="0">
                <a:latin typeface="FranklinGothic-Book"/>
              </a:rPr>
              <a:t>and ask them what they think they mean?</a:t>
            </a:r>
            <a:endParaRPr lang="en-US" dirty="0"/>
          </a:p>
        </p:txBody>
      </p:sp>
      <p:sp>
        <p:nvSpPr>
          <p:cNvPr id="4" name="Slide Number Placeholder 3"/>
          <p:cNvSpPr>
            <a:spLocks noGrp="1"/>
          </p:cNvSpPr>
          <p:nvPr>
            <p:ph type="sldNum" sz="quarter" idx="5"/>
          </p:nvPr>
        </p:nvSpPr>
        <p:spPr/>
        <p:txBody>
          <a:bodyPr/>
          <a:lstStyle/>
          <a:p>
            <a:fld id="{D5CA03E2-CF1A-9246-934F-F05CD97A8803}" type="slidenum">
              <a:rPr lang="en-US" smtClean="0"/>
              <a:t>2</a:t>
            </a:fld>
            <a:endParaRPr lang="en-US"/>
          </a:p>
        </p:txBody>
      </p:sp>
    </p:spTree>
    <p:extLst>
      <p:ext uri="{BB962C8B-B14F-4D97-AF65-F5344CB8AC3E}">
        <p14:creationId xmlns:p14="http://schemas.microsoft.com/office/powerpoint/2010/main" val="237527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Optional (based on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Highlight how we need Allah and He does not need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Play the video from 2.25 – 8.50 minutes.</a:t>
            </a:r>
          </a:p>
          <a:p>
            <a:endParaRPr lang="en-US" dirty="0"/>
          </a:p>
        </p:txBody>
      </p:sp>
      <p:sp>
        <p:nvSpPr>
          <p:cNvPr id="4" name="Slide Number Placeholder 3"/>
          <p:cNvSpPr>
            <a:spLocks noGrp="1"/>
          </p:cNvSpPr>
          <p:nvPr>
            <p:ph type="sldNum" sz="quarter" idx="5"/>
          </p:nvPr>
        </p:nvSpPr>
        <p:spPr/>
        <p:txBody>
          <a:bodyPr/>
          <a:lstStyle/>
          <a:p>
            <a:fld id="{D5CA03E2-CF1A-9246-934F-F05CD97A8803}" type="slidenum">
              <a:rPr lang="en-US" smtClean="0"/>
              <a:t>11</a:t>
            </a:fld>
            <a:endParaRPr lang="en-US"/>
          </a:p>
        </p:txBody>
      </p:sp>
    </p:spTree>
    <p:extLst>
      <p:ext uri="{BB962C8B-B14F-4D97-AF65-F5344CB8AC3E}">
        <p14:creationId xmlns:p14="http://schemas.microsoft.com/office/powerpoint/2010/main" val="343004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Recite the first verse of Surat al-</a:t>
            </a:r>
            <a:r>
              <a:rPr lang="en-US" sz="1200" kern="1200" dirty="0" err="1">
                <a:solidFill>
                  <a:schemeClr val="tx1"/>
                </a:solidFill>
                <a:effectLst/>
                <a:latin typeface="+mn-lt"/>
                <a:ea typeface="+mn-ea"/>
                <a:cs typeface="+mn-cs"/>
              </a:rPr>
              <a:t>Ikhlas</a:t>
            </a:r>
            <a:r>
              <a:rPr lang="en-US" sz="1200" kern="1200" dirty="0">
                <a:solidFill>
                  <a:schemeClr val="tx1"/>
                </a:solidFill>
                <a:effectLst/>
                <a:latin typeface="+mn-lt"/>
                <a:ea typeface="+mn-ea"/>
                <a:cs typeface="+mn-cs"/>
              </a:rPr>
              <a:t>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them what they think the first verse of the surah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baseline="0" dirty="0">
                <a:latin typeface="FranklinGothic-Book"/>
              </a:rPr>
              <a:t>Elicit “Say He Allah is One.”</a:t>
            </a:r>
            <a:endParaRPr lang="en-US" dirty="0"/>
          </a:p>
        </p:txBody>
      </p:sp>
      <p:sp>
        <p:nvSpPr>
          <p:cNvPr id="4" name="Slide Number Placeholder 3"/>
          <p:cNvSpPr>
            <a:spLocks noGrp="1"/>
          </p:cNvSpPr>
          <p:nvPr>
            <p:ph type="sldNum" sz="quarter" idx="5"/>
          </p:nvPr>
        </p:nvSpPr>
        <p:spPr/>
        <p:txBody>
          <a:bodyPr/>
          <a:lstStyle/>
          <a:p>
            <a:fld id="{D5CA03E2-CF1A-9246-934F-F05CD97A8803}" type="slidenum">
              <a:rPr lang="en-US" smtClean="0"/>
              <a:t>3</a:t>
            </a:fld>
            <a:endParaRPr lang="en-US"/>
          </a:p>
        </p:txBody>
      </p:sp>
    </p:spTree>
    <p:extLst>
      <p:ext uri="{BB962C8B-B14F-4D97-AF65-F5344CB8AC3E}">
        <p14:creationId xmlns:p14="http://schemas.microsoft.com/office/powerpoint/2010/main" val="366219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Recite the second verse of Surat al-</a:t>
            </a:r>
            <a:r>
              <a:rPr lang="en-US" sz="1200" kern="1200" dirty="0" err="1">
                <a:solidFill>
                  <a:schemeClr val="tx1"/>
                </a:solidFill>
                <a:effectLst/>
                <a:latin typeface="+mn-lt"/>
                <a:ea typeface="+mn-ea"/>
                <a:cs typeface="+mn-cs"/>
              </a:rPr>
              <a:t>Ikhlas</a:t>
            </a:r>
            <a:r>
              <a:rPr lang="en-US" sz="1200" kern="1200" dirty="0">
                <a:solidFill>
                  <a:schemeClr val="tx1"/>
                </a:solidFill>
                <a:effectLst/>
                <a:latin typeface="+mn-lt"/>
                <a:ea typeface="+mn-ea"/>
                <a:cs typeface="+mn-cs"/>
              </a:rPr>
              <a:t>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them what they think the second verse of the surah means.</a:t>
            </a:r>
            <a:endParaRPr lang="en-US" dirty="0"/>
          </a:p>
          <a:p>
            <a:r>
              <a:rPr lang="en-CA" sz="1800" b="0" i="0" u="none" strike="noStrike" baseline="0" dirty="0">
                <a:latin typeface="FranklinGothic-Book"/>
              </a:rPr>
              <a:t>Elicit “Allah does not need anyone”</a:t>
            </a:r>
            <a:endParaRPr lang="en-US" dirty="0"/>
          </a:p>
        </p:txBody>
      </p:sp>
      <p:sp>
        <p:nvSpPr>
          <p:cNvPr id="4" name="Slide Number Placeholder 3"/>
          <p:cNvSpPr>
            <a:spLocks noGrp="1"/>
          </p:cNvSpPr>
          <p:nvPr>
            <p:ph type="sldNum" sz="quarter" idx="5"/>
          </p:nvPr>
        </p:nvSpPr>
        <p:spPr/>
        <p:txBody>
          <a:bodyPr/>
          <a:lstStyle/>
          <a:p>
            <a:fld id="{D5CA03E2-CF1A-9246-934F-F05CD97A8803}" type="slidenum">
              <a:rPr lang="en-US" smtClean="0"/>
              <a:t>4</a:t>
            </a:fld>
            <a:endParaRPr lang="en-US"/>
          </a:p>
        </p:txBody>
      </p:sp>
    </p:spTree>
    <p:extLst>
      <p:ext uri="{BB962C8B-B14F-4D97-AF65-F5344CB8AC3E}">
        <p14:creationId xmlns:p14="http://schemas.microsoft.com/office/powerpoint/2010/main" val="323460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t>
            </a:r>
            <a:r>
              <a:rPr lang="en-US" dirty="0" err="1"/>
              <a:t>usool</a:t>
            </a:r>
            <a:r>
              <a:rPr lang="en-US" dirty="0"/>
              <a:t> e </a:t>
            </a:r>
            <a:r>
              <a:rPr lang="en-US" dirty="0" err="1"/>
              <a:t>deen</a:t>
            </a:r>
            <a:r>
              <a:rPr lang="en-US" dirty="0"/>
              <a:t> – roots of religion.</a:t>
            </a:r>
          </a:p>
          <a:p>
            <a:endParaRPr lang="en-US" dirty="0"/>
          </a:p>
          <a:p>
            <a:r>
              <a:rPr lang="en-US" dirty="0"/>
              <a:t>Ask them, “Which usul matches with the verse of Surat al-</a:t>
            </a:r>
            <a:r>
              <a:rPr lang="en-US" dirty="0" err="1"/>
              <a:t>Ikhlas</a:t>
            </a:r>
            <a:r>
              <a:rPr lang="en-US" dirty="0"/>
              <a:t> that we recited?”</a:t>
            </a:r>
          </a:p>
          <a:p>
            <a:endParaRPr lang="en-US" dirty="0"/>
          </a:p>
          <a:p>
            <a:r>
              <a:rPr lang="en-US" dirty="0"/>
              <a:t>Sing rhyme and have them show their index finger – Allah is One.</a:t>
            </a:r>
          </a:p>
        </p:txBody>
      </p:sp>
      <p:sp>
        <p:nvSpPr>
          <p:cNvPr id="4" name="Slide Number Placeholder 3"/>
          <p:cNvSpPr>
            <a:spLocks noGrp="1"/>
          </p:cNvSpPr>
          <p:nvPr>
            <p:ph type="sldNum" sz="quarter" idx="5"/>
          </p:nvPr>
        </p:nvSpPr>
        <p:spPr/>
        <p:txBody>
          <a:bodyPr/>
          <a:lstStyle/>
          <a:p>
            <a:fld id="{D5CA03E2-CF1A-9246-934F-F05CD97A8803}" type="slidenum">
              <a:rPr lang="en-US" smtClean="0"/>
              <a:t>5</a:t>
            </a:fld>
            <a:endParaRPr lang="en-US"/>
          </a:p>
        </p:txBody>
      </p:sp>
    </p:spTree>
    <p:extLst>
      <p:ext uri="{BB962C8B-B14F-4D97-AF65-F5344CB8AC3E}">
        <p14:creationId xmlns:p14="http://schemas.microsoft.com/office/powerpoint/2010/main" val="389014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them if Allah could have a son or a daughter?</a:t>
            </a:r>
          </a:p>
          <a:p>
            <a:r>
              <a:rPr lang="en-US" sz="1200" kern="1200" dirty="0">
                <a:solidFill>
                  <a:schemeClr val="tx1"/>
                </a:solidFill>
                <a:effectLst/>
                <a:latin typeface="+mn-lt"/>
                <a:ea typeface="+mn-ea"/>
                <a:cs typeface="+mn-cs"/>
              </a:rPr>
              <a:t>Do they think He was created by someone? Remind them that if He had a son then that son would want to be God</a:t>
            </a:r>
          </a:p>
          <a:p>
            <a:r>
              <a:rPr lang="en-US" sz="1200" kern="1200" dirty="0">
                <a:solidFill>
                  <a:schemeClr val="tx1"/>
                </a:solidFill>
                <a:effectLst/>
                <a:latin typeface="+mn-lt"/>
                <a:ea typeface="+mn-ea"/>
                <a:cs typeface="+mn-cs"/>
              </a:rPr>
              <a:t>and if He was created by someone then that someone would be superior to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Recite the third verse of Surat al-</a:t>
            </a:r>
            <a:r>
              <a:rPr lang="en-US" sz="1200" kern="1200" dirty="0" err="1">
                <a:solidFill>
                  <a:schemeClr val="tx1"/>
                </a:solidFill>
                <a:effectLst/>
                <a:latin typeface="+mn-lt"/>
                <a:ea typeface="+mn-ea"/>
                <a:cs typeface="+mn-cs"/>
              </a:rPr>
              <a:t>Ikhlas</a:t>
            </a:r>
            <a:r>
              <a:rPr lang="en-US" sz="1200" kern="1200" dirty="0">
                <a:solidFill>
                  <a:schemeClr val="tx1"/>
                </a:solidFill>
                <a:effectLst/>
                <a:latin typeface="+mn-lt"/>
                <a:ea typeface="+mn-ea"/>
                <a:cs typeface="+mn-cs"/>
              </a:rPr>
              <a:t> together.</a:t>
            </a:r>
          </a:p>
          <a:p>
            <a:r>
              <a:rPr lang="en-US" dirty="0"/>
              <a:t>Ask them what it means.</a:t>
            </a:r>
          </a:p>
        </p:txBody>
      </p:sp>
      <p:sp>
        <p:nvSpPr>
          <p:cNvPr id="4" name="Slide Number Placeholder 3"/>
          <p:cNvSpPr>
            <a:spLocks noGrp="1"/>
          </p:cNvSpPr>
          <p:nvPr>
            <p:ph type="sldNum" sz="quarter" idx="5"/>
          </p:nvPr>
        </p:nvSpPr>
        <p:spPr/>
        <p:txBody>
          <a:bodyPr/>
          <a:lstStyle/>
          <a:p>
            <a:fld id="{D5CA03E2-CF1A-9246-934F-F05CD97A8803}" type="slidenum">
              <a:rPr lang="en-US" smtClean="0"/>
              <a:t>6</a:t>
            </a:fld>
            <a:endParaRPr lang="en-US"/>
          </a:p>
        </p:txBody>
      </p:sp>
    </p:spTree>
    <p:extLst>
      <p:ext uri="{BB962C8B-B14F-4D97-AF65-F5344CB8AC3E}">
        <p14:creationId xmlns:p14="http://schemas.microsoft.com/office/powerpoint/2010/main" val="300512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them what would happen if they had more than one God. After listening to their ideas, highlight that if there</a:t>
            </a:r>
          </a:p>
          <a:p>
            <a:r>
              <a:rPr lang="en-US" sz="1200" kern="1200" dirty="0">
                <a:solidFill>
                  <a:schemeClr val="tx1"/>
                </a:solidFill>
                <a:effectLst/>
                <a:latin typeface="+mn-lt"/>
                <a:ea typeface="+mn-ea"/>
                <a:cs typeface="+mn-cs"/>
              </a:rPr>
              <a:t>were more than one God then everything would be a mess!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Conduct a small finger puppet show to explain how it would be if we had more than one God. Have five characters</a:t>
            </a:r>
          </a:p>
          <a:p>
            <a:r>
              <a:rPr lang="en-US" sz="1200" kern="1200" dirty="0">
                <a:solidFill>
                  <a:schemeClr val="tx1"/>
                </a:solidFill>
                <a:effectLst/>
                <a:latin typeface="+mn-lt"/>
                <a:ea typeface="+mn-ea"/>
                <a:cs typeface="+mn-cs"/>
              </a:rPr>
              <a:t>(all claiming to be the best God ever); one loves the sun, one loves the rain, one loves the day, one loves the night</a:t>
            </a:r>
          </a:p>
          <a:p>
            <a:r>
              <a:rPr lang="en-US" sz="1200" kern="1200" dirty="0">
                <a:solidFill>
                  <a:schemeClr val="tx1"/>
                </a:solidFill>
                <a:effectLst/>
                <a:latin typeface="+mn-lt"/>
                <a:ea typeface="+mn-ea"/>
                <a:cs typeface="+mn-cs"/>
              </a:rPr>
              <a:t>and one loves hail / sandstorms / tornadoes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Engage them in an argument of what kind of day it should be today. Each one argues their case and tries to</a:t>
            </a:r>
          </a:p>
          <a:p>
            <a:r>
              <a:rPr lang="en-US" sz="1200" kern="1200" dirty="0">
                <a:solidFill>
                  <a:schemeClr val="tx1"/>
                </a:solidFill>
                <a:effectLst/>
                <a:latin typeface="+mn-lt"/>
                <a:ea typeface="+mn-ea"/>
                <a:cs typeface="+mn-cs"/>
              </a:rPr>
              <a:t>overpower the other and in the end, there’s just shouting and chaos – make it very loud so the children are forced</a:t>
            </a:r>
          </a:p>
          <a:p>
            <a:r>
              <a:rPr lang="en-US" sz="1200" kern="1200" dirty="0">
                <a:solidFill>
                  <a:schemeClr val="tx1"/>
                </a:solidFill>
                <a:effectLst/>
                <a:latin typeface="+mn-lt"/>
                <a:ea typeface="+mn-ea"/>
                <a:cs typeface="+mn-cs"/>
              </a:rPr>
              <a:t>to either cover their ears or tell you to stop!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allow them to appreciate that this position can only be taken by One and not so many! Ask them to imagine if</a:t>
            </a:r>
          </a:p>
          <a:p>
            <a:r>
              <a:rPr lang="en-US" sz="1200" kern="1200" dirty="0">
                <a:solidFill>
                  <a:schemeClr val="tx1"/>
                </a:solidFill>
                <a:effectLst/>
                <a:latin typeface="+mn-lt"/>
                <a:ea typeface="+mn-ea"/>
                <a:cs typeface="+mn-cs"/>
              </a:rPr>
              <a:t>the night never turned into day or if it rained every single day or if the sun kept shining for days on end with no</a:t>
            </a:r>
          </a:p>
          <a:p>
            <a:r>
              <a:rPr lang="en-US" sz="1200" kern="1200" dirty="0">
                <a:solidFill>
                  <a:schemeClr val="tx1"/>
                </a:solidFill>
                <a:effectLst/>
                <a:latin typeface="+mn-lt"/>
                <a:ea typeface="+mn-ea"/>
                <a:cs typeface="+mn-cs"/>
              </a:rPr>
              <a:t>coolness. It would be a disaster!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if there were more than one God, it would mean that the Gods needed each</a:t>
            </a:r>
          </a:p>
          <a:p>
            <a:r>
              <a:rPr lang="en-US" sz="1200" kern="1200" dirty="0">
                <a:solidFill>
                  <a:schemeClr val="tx1"/>
                </a:solidFill>
                <a:effectLst/>
                <a:latin typeface="+mn-lt"/>
                <a:ea typeface="+mn-ea"/>
                <a:cs typeface="+mn-cs"/>
              </a:rPr>
              <a:t>other to rule over us, and this would mean that they cannot really be perfect.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Highlight that worshipping more than one God is “shirk” which is one of the worst sins!</a:t>
            </a:r>
          </a:p>
          <a:p>
            <a:endParaRPr lang="en-US" dirty="0"/>
          </a:p>
        </p:txBody>
      </p:sp>
      <p:sp>
        <p:nvSpPr>
          <p:cNvPr id="4" name="Slide Number Placeholder 3"/>
          <p:cNvSpPr>
            <a:spLocks noGrp="1"/>
          </p:cNvSpPr>
          <p:nvPr>
            <p:ph type="sldNum" sz="quarter" idx="5"/>
          </p:nvPr>
        </p:nvSpPr>
        <p:spPr/>
        <p:txBody>
          <a:bodyPr/>
          <a:lstStyle/>
          <a:p>
            <a:fld id="{D5CA03E2-CF1A-9246-934F-F05CD97A8803}" type="slidenum">
              <a:rPr lang="en-US" smtClean="0"/>
              <a:t>7</a:t>
            </a:fld>
            <a:endParaRPr lang="en-US"/>
          </a:p>
        </p:txBody>
      </p:sp>
    </p:spTree>
    <p:extLst>
      <p:ext uri="{BB962C8B-B14F-4D97-AF65-F5344CB8AC3E}">
        <p14:creationId xmlns:p14="http://schemas.microsoft.com/office/powerpoint/2010/main" val="120546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them what the hottest thing we have ever seen is!</a:t>
            </a:r>
          </a:p>
          <a:p>
            <a:r>
              <a:rPr lang="en-US" sz="1200" kern="1200" dirty="0">
                <a:solidFill>
                  <a:schemeClr val="tx1"/>
                </a:solidFill>
                <a:effectLst/>
                <a:latin typeface="+mn-lt"/>
                <a:ea typeface="+mn-ea"/>
                <a:cs typeface="+mn-cs"/>
              </a:rPr>
              <a:t>Show them the ‘Exploring our solar system’ video (up to 2.30) and ask them to answer the question above.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them if they know anyone who could create something like this? No one can ever create all these wonderful things like Allah can.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what would happen one day if the Sun stopped working or the trees stopped growing or the planets just start falling out of the sky!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you make a big deal of how amazing the Sun is that Allah created! The whole purpose of this part of the lesson is to make sure they understand that we need Allah at all times for things we don’t even </a:t>
            </a:r>
            <a:r>
              <a:rPr lang="en-US" sz="1200" kern="1200" dirty="0" err="1">
                <a:solidFill>
                  <a:schemeClr val="tx1"/>
                </a:solidFill>
                <a:effectLst/>
                <a:latin typeface="+mn-lt"/>
                <a:ea typeface="+mn-ea"/>
                <a:cs typeface="+mn-cs"/>
              </a:rPr>
              <a:t>realise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5CA03E2-CF1A-9246-934F-F05CD97A8803}" type="slidenum">
              <a:rPr lang="en-US" smtClean="0"/>
              <a:t>8</a:t>
            </a:fld>
            <a:endParaRPr lang="en-US"/>
          </a:p>
        </p:txBody>
      </p:sp>
    </p:spTree>
    <p:extLst>
      <p:ext uri="{BB962C8B-B14F-4D97-AF65-F5344CB8AC3E}">
        <p14:creationId xmlns:p14="http://schemas.microsoft.com/office/powerpoint/2010/main" val="357246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 at the final </a:t>
            </a:r>
            <a:r>
              <a:rPr lang="en-US" sz="1200" kern="1200" dirty="0" err="1">
                <a:solidFill>
                  <a:schemeClr val="tx1"/>
                </a:solidFill>
                <a:effectLst/>
                <a:latin typeface="+mn-lt"/>
                <a:ea typeface="+mn-ea"/>
                <a:cs typeface="+mn-cs"/>
              </a:rPr>
              <a:t>ayat</a:t>
            </a:r>
            <a:r>
              <a:rPr lang="en-US" sz="1200" kern="1200" dirty="0">
                <a:solidFill>
                  <a:schemeClr val="tx1"/>
                </a:solidFill>
                <a:effectLst/>
                <a:latin typeface="+mn-lt"/>
                <a:ea typeface="+mn-ea"/>
                <a:cs typeface="+mn-cs"/>
              </a:rPr>
              <a:t>. Ask them what they think this could mean?</a:t>
            </a:r>
          </a:p>
          <a:p>
            <a:r>
              <a:rPr lang="en-US" sz="1200" kern="1200" dirty="0">
                <a:solidFill>
                  <a:schemeClr val="tx1"/>
                </a:solidFill>
                <a:effectLst/>
                <a:latin typeface="+mn-lt"/>
                <a:ea typeface="+mn-ea"/>
                <a:cs typeface="+mn-cs"/>
              </a:rPr>
              <a:t>Elicit the meaning. Have them name all the creations of Allah that amaze them.</a:t>
            </a:r>
          </a:p>
          <a:p>
            <a:endParaRPr lang="en-US" dirty="0"/>
          </a:p>
        </p:txBody>
      </p:sp>
      <p:sp>
        <p:nvSpPr>
          <p:cNvPr id="4" name="Slide Number Placeholder 3"/>
          <p:cNvSpPr>
            <a:spLocks noGrp="1"/>
          </p:cNvSpPr>
          <p:nvPr>
            <p:ph type="sldNum" sz="quarter" idx="5"/>
          </p:nvPr>
        </p:nvSpPr>
        <p:spPr/>
        <p:txBody>
          <a:bodyPr/>
          <a:lstStyle/>
          <a:p>
            <a:fld id="{D5CA03E2-CF1A-9246-934F-F05CD97A8803}" type="slidenum">
              <a:rPr lang="en-US" smtClean="0"/>
              <a:t>9</a:t>
            </a:fld>
            <a:endParaRPr lang="en-US"/>
          </a:p>
        </p:txBody>
      </p:sp>
    </p:spTree>
    <p:extLst>
      <p:ext uri="{BB962C8B-B14F-4D97-AF65-F5344CB8AC3E}">
        <p14:creationId xmlns:p14="http://schemas.microsoft.com/office/powerpoint/2010/main" val="129295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Listen to the poem and review the meaning of the whole surah again</a:t>
            </a:r>
            <a:endParaRPr lang="en-US" dirty="0"/>
          </a:p>
        </p:txBody>
      </p:sp>
      <p:sp>
        <p:nvSpPr>
          <p:cNvPr id="4" name="Slide Number Placeholder 3"/>
          <p:cNvSpPr>
            <a:spLocks noGrp="1"/>
          </p:cNvSpPr>
          <p:nvPr>
            <p:ph type="sldNum" sz="quarter" idx="5"/>
          </p:nvPr>
        </p:nvSpPr>
        <p:spPr/>
        <p:txBody>
          <a:bodyPr/>
          <a:lstStyle/>
          <a:p>
            <a:fld id="{D5CA03E2-CF1A-9246-934F-F05CD97A8803}" type="slidenum">
              <a:rPr lang="en-US" smtClean="0"/>
              <a:t>10</a:t>
            </a:fld>
            <a:endParaRPr lang="en-US"/>
          </a:p>
        </p:txBody>
      </p:sp>
    </p:spTree>
    <p:extLst>
      <p:ext uri="{BB962C8B-B14F-4D97-AF65-F5344CB8AC3E}">
        <p14:creationId xmlns:p14="http://schemas.microsoft.com/office/powerpoint/2010/main" val="286550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4857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E8B1C-86EF-43CF-8304-249481088644}"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76612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70631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2F3E8B1C-86EF-43CF-8304-249481088644}"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0776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7126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3196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E8B1C-86EF-43CF-8304-249481088644}" type="datetimeFigureOut">
              <a:rPr lang="en-US" smtClean="0"/>
              <a:t>10/20/2020</a:t>
            </a:fld>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854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E8B1C-86EF-43CF-8304-24948108864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0278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7188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E8B1C-86EF-43CF-8304-249481088644}"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6283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E8B1C-86EF-43CF-8304-249481088644}"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1607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3E8B1C-86EF-43CF-8304-249481088644}"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5767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8B1C-86EF-43CF-8304-249481088644}"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4328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E8B1C-86EF-43CF-8304-249481088644}"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124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2F3E8B1C-86EF-43CF-8304-249481088644}" type="datetimeFigureOut">
              <a:rPr lang="en-US" smtClean="0"/>
              <a:pPr/>
              <a:t>10/20/2020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01914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F3E8B1C-86EF-43CF-8304-249481088644}" type="datetimeFigureOut">
              <a:rPr lang="en-US" smtClean="0"/>
              <a:pPr/>
              <a:t>10/20/2020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056248787"/>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arget="../media/image9.jpeg" Type="http://schemas.openxmlformats.org/officeDocument/2006/relationships/image"/><Relationship Id="rId3" Target="../slideLayouts/slideLayout15.xml" Type="http://schemas.openxmlformats.org/officeDocument/2006/relationships/slideLayout"/><Relationship Id="rId7" Target="../media/image7.jpeg" Type="http://schemas.openxmlformats.org/officeDocument/2006/relationships/image"/><Relationship Id="rId2" Target="../media/media1.mp3" Type="http://schemas.openxmlformats.org/officeDocument/2006/relationships/audio"/><Relationship Id="rId1" Target="../media/media1.mp3" Type="http://schemas.microsoft.com/office/2007/relationships/media"/><Relationship Id="rId6" Target="../media/image6.jpeg" Type="http://schemas.openxmlformats.org/officeDocument/2006/relationships/image"/><Relationship Id="rId11" Target="../media/image2.png" Type="http://schemas.openxmlformats.org/officeDocument/2006/relationships/image"/><Relationship Id="rId5" Target="../media/image5.jpeg" Type="http://schemas.openxmlformats.org/officeDocument/2006/relationships/image"/><Relationship Id="rId10" Target="../media/image3.png" Type="http://schemas.openxmlformats.org/officeDocument/2006/relationships/image"/><Relationship Id="rId4" Target="../notesSlides/notesSlide9.xml" Type="http://schemas.openxmlformats.org/officeDocument/2006/relationships/notesSlide"/><Relationship Id="rId9" Target="../media/image12.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videoseries?list=PLAWiTXF1eVjgzEN_jUBTnxodPCYGvRKmK" TargetMode="External"/><Relationship Id="rId5" Type="http://schemas.openxmlformats.org/officeDocument/2006/relationships/image" Target="../media/image2.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arget="../media/image5.jpeg" Type="http://schemas.openxmlformats.org/officeDocument/2006/relationships/image"/><Relationship Id="rId2" Target="../notesSlides/notesSlide2.xml" Type="http://schemas.openxmlformats.org/officeDocument/2006/relationships/notesSlide"/><Relationship Id="rId1" Target="../slideLayouts/slideLayout15.xml" Type="http://schemas.openxmlformats.org/officeDocument/2006/relationships/slideLayout"/><Relationship Id="rId5" Target="../media/image2.png" Type="http://schemas.openxmlformats.org/officeDocument/2006/relationships/image"/><Relationship Id="rId4" Target="../media/image6.jpeg" Type="http://schemas.openxmlformats.org/officeDocument/2006/relationships/image"/></Relationships>
</file>

<file path=ppt/slides/_rels/slide4.xml.rels><?xml version="1.0" encoding="UTF-8" standalone="yes" ?><Relationships xmlns="http://schemas.openxmlformats.org/package/2006/relationships"><Relationship Id="rId3" Target="../media/image7.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4" Target="../media/image2.pn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https://pixabay.com/en/tree-root-aesthetic-leaves-684764/" TargetMode="External"/></Relationships>
</file>

<file path=ppt/slides/_rels/slide6.xml.rels><?xml version="1.0" encoding="UTF-8" standalone="yes" ?><Relationships xmlns="http://schemas.openxmlformats.org/package/2006/relationships"><Relationship Id="rId3" Target="../media/image9.jpeg" Type="http://schemas.openxmlformats.org/officeDocument/2006/relationships/image"/><Relationship Id="rId2" Target="../notesSlides/notesSlide5.xml" Type="http://schemas.openxmlformats.org/officeDocument/2006/relationships/notesSlide"/><Relationship Id="rId1" Target="../slideLayouts/slideLayout15.xml" Type="http://schemas.openxmlformats.org/officeDocument/2006/relationships/slideLayout"/><Relationship Id="rId4" Target="../media/image2.pn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https://www.youtube.com/watch?v=Qd6nLM2QlWw&amp;ebc" TargetMode="External"/></Relationships>
</file>

<file path=ppt/slides/_rels/slide9.xml.rels><?xml version="1.0" encoding="UTF-8" standalone="yes" ?><Relationships xmlns="http://schemas.openxmlformats.org/package/2006/relationships"><Relationship Id="rId3" Target="../media/image12.jpeg" Type="http://schemas.openxmlformats.org/officeDocument/2006/relationships/image"/><Relationship Id="rId2" Target="../notesSlides/notesSlide8.xml" Type="http://schemas.openxmlformats.org/officeDocument/2006/relationships/notesSlide"/><Relationship Id="rId1" Target="../slideLayouts/slideLayout15.xml" Type="http://schemas.openxmlformats.org/officeDocument/2006/relationships/slideLayout"/><Relationship Id="rId4" Target="../media/image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4D16A6-C175-4014-8C34-1ED25DB69335}"/>
              </a:ext>
            </a:extLst>
          </p:cNvPr>
          <p:cNvSpPr>
            <a:spLocks noGrp="1"/>
          </p:cNvSpPr>
          <p:nvPr>
            <p:ph type="ctrTitle"/>
          </p:nvPr>
        </p:nvSpPr>
        <p:spPr>
          <a:xfrm>
            <a:off x="1280559" y="1286935"/>
            <a:ext cx="9638153" cy="2668377"/>
          </a:xfrm>
          <a:effectLst/>
        </p:spPr>
        <p:txBody>
          <a:bodyPr>
            <a:normAutofit/>
          </a:bodyPr>
          <a:lstStyle/>
          <a:p>
            <a:pPr algn="ctr"/>
            <a:r>
              <a:rPr lang="en-US" dirty="0">
                <a:solidFill>
                  <a:schemeClr val="tx1"/>
                </a:solidFill>
                <a:cs typeface="Calibri" panose="020F0502020204030204" pitchFamily="34" charset="0"/>
              </a:rPr>
              <a:t>ALLAH IS ONE</a:t>
            </a:r>
            <a:br>
              <a:rPr lang="en-US" dirty="0">
                <a:solidFill>
                  <a:schemeClr val="tx1"/>
                </a:solidFill>
                <a:cs typeface="Calibri" panose="020F0502020204030204" pitchFamily="34" charset="0"/>
              </a:rPr>
            </a:br>
            <a:r>
              <a:rPr lang="en-US" dirty="0">
                <a:solidFill>
                  <a:schemeClr val="tx1"/>
                </a:solidFill>
                <a:cs typeface="Calibri" panose="020F0502020204030204" pitchFamily="34" charset="0"/>
              </a:rPr>
              <a:t>SURAT AL-IKHLAS</a:t>
            </a:r>
            <a:endParaRPr lang="en-CA" dirty="0">
              <a:solidFill>
                <a:schemeClr val="tx1"/>
              </a:solidFill>
              <a:cs typeface="Calibri" panose="020F0502020204030204" pitchFamily="34" charset="0"/>
            </a:endParaRPr>
          </a:p>
        </p:txBody>
      </p:sp>
      <p:sp>
        <p:nvSpPr>
          <p:cNvPr id="3" name="Subtitle 2">
            <a:extLst>
              <a:ext uri="{FF2B5EF4-FFF2-40B4-BE49-F238E27FC236}">
                <a16:creationId xmlns:a16="http://schemas.microsoft.com/office/drawing/2014/main" id="{96FB1C09-2249-4D34-BA0D-A2C656391FD4}"/>
              </a:ext>
            </a:extLst>
          </p:cNvPr>
          <p:cNvSpPr>
            <a:spLocks noGrp="1"/>
          </p:cNvSpPr>
          <p:nvPr>
            <p:ph type="subTitle" idx="1"/>
          </p:nvPr>
        </p:nvSpPr>
        <p:spPr>
          <a:xfrm>
            <a:off x="1280559" y="4116179"/>
            <a:ext cx="9638153" cy="1599642"/>
          </a:xfrm>
          <a:effectLst/>
        </p:spPr>
        <p:txBody>
          <a:bodyPr>
            <a:normAutofit/>
          </a:bodyPr>
          <a:lstStyle/>
          <a:p>
            <a:pPr algn="ctr"/>
            <a:r>
              <a:rPr lang="en-CA" dirty="0">
                <a:cs typeface="Calibri" panose="020F0502020204030204" pitchFamily="34" charset="0"/>
              </a:rPr>
              <a:t>MODULE 1B, LESSON 1</a:t>
            </a:r>
          </a:p>
        </p:txBody>
      </p:sp>
      <p:pic>
        <p:nvPicPr>
          <p:cNvPr id="5" name="Google Shape;15;p1">
            <a:extLst>
              <a:ext uri="{FF2B5EF4-FFF2-40B4-BE49-F238E27FC236}">
                <a16:creationId xmlns:a16="http://schemas.microsoft.com/office/drawing/2014/main" id="{AF5DCB39-9A1E-4A10-A6D3-09B9686D10EB}"/>
              </a:ext>
            </a:extLst>
          </p:cNvPr>
          <p:cNvPicPr preferRelativeResize="0"/>
          <p:nvPr/>
        </p:nvPicPr>
        <p:blipFill rotWithShape="1">
          <a:blip r:embed="rId2">
            <a:alphaModFix/>
          </a:blip>
          <a:srcRect/>
          <a:stretch/>
        </p:blipFill>
        <p:spPr>
          <a:xfrm>
            <a:off x="11175054" y="141114"/>
            <a:ext cx="863527" cy="866871"/>
          </a:xfrm>
          <a:prstGeom prst="rect">
            <a:avLst/>
          </a:prstGeom>
          <a:solidFill>
            <a:schemeClr val="tx1"/>
          </a:solidFill>
          <a:ln>
            <a:noFill/>
          </a:ln>
        </p:spPr>
      </p:pic>
    </p:spTree>
    <p:extLst>
      <p:ext uri="{BB962C8B-B14F-4D97-AF65-F5344CB8AC3E}">
        <p14:creationId xmlns:p14="http://schemas.microsoft.com/office/powerpoint/2010/main" val="3268784147"/>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08F214-9B24-456F-8533-80A2BD0FB854}"/>
              </a:ext>
            </a:extLst>
          </p:cNvPr>
          <p:cNvSpPr txBox="1"/>
          <p:nvPr/>
        </p:nvSpPr>
        <p:spPr>
          <a:xfrm>
            <a:off x="4823267" y="2508097"/>
            <a:ext cx="5480761" cy="646331"/>
          </a:xfrm>
          <a:prstGeom prst="rect">
            <a:avLst/>
          </a:prstGeom>
          <a:noFill/>
        </p:spPr>
        <p:txBody>
          <a:bodyPr wrap="square">
            <a:spAutoFit/>
          </a:bodyPr>
          <a:lstStyle/>
          <a:p>
            <a:pPr indent="0" marL="0">
              <a:spcAft>
                <a:spcPts val="600"/>
              </a:spcAft>
              <a:buNone/>
            </a:pPr>
            <a:r>
              <a:rPr dirty="0" lang="en-US" sz="3600">
                <a:cs charset="0" panose="020F0502020204030204" pitchFamily="34" typeface="Calibri"/>
              </a:rPr>
              <a:t>Say He Allah is </a:t>
            </a:r>
            <a:r>
              <a:rPr b="1" dirty="0" lang="en-US" sz="3600">
                <a:cs charset="0" panose="020F0502020204030204" pitchFamily="34" typeface="Calibri"/>
              </a:rPr>
              <a:t>One.</a:t>
            </a:r>
          </a:p>
        </p:txBody>
      </p:sp>
      <p:pic>
        <p:nvPicPr>
          <p:cNvPr descr="A picture containing text&#10;&#10;Description automatically generated" id="15" name="Picture 14">
            <a:extLst>
              <a:ext uri="{FF2B5EF4-FFF2-40B4-BE49-F238E27FC236}">
                <a16:creationId xmlns:a16="http://schemas.microsoft.com/office/drawing/2014/main" id="{ADAF1EEE-B82C-104F-9319-78DD00A5CC42}"/>
              </a:ext>
            </a:extLst>
          </p:cNvPr>
          <p:cNvPicPr>
            <a:picLocks noChangeAspect="1"/>
          </p:cNvPicPr>
          <p:nvPr/>
        </p:nvPicPr>
        <p:blipFill rotWithShape="1">
          <a:blip r:embed="rId5">
            <a:extLst>
              <a:ext uri="{28A0092B-C50C-407E-A947-70E740481C1C}">
                <a14:useLocalDpi xmlns:a14="http://schemas.microsoft.com/office/drawing/2010/main" val="0"/>
              </a:ext>
            </a:extLst>
          </a:blip>
          <a:srcRect b="2435" l="2441" r="5942" t="67808"/>
          <a:stretch/>
        </p:blipFill>
        <p:spPr>
          <a:xfrm>
            <a:off x="1476305" y="1380876"/>
            <a:ext cx="3171233" cy="821998"/>
          </a:xfrm>
          <a:prstGeom prst="rect">
            <a:avLst/>
          </a:prstGeom>
        </p:spPr>
      </p:pic>
      <p:sp>
        <p:nvSpPr>
          <p:cNvPr id="29" name="Title 1">
            <a:extLst>
              <a:ext uri="{FF2B5EF4-FFF2-40B4-BE49-F238E27FC236}">
                <a16:creationId xmlns:a16="http://schemas.microsoft.com/office/drawing/2014/main" id="{459AEAFC-DDF4-F24A-BBCC-C88613F26C05}"/>
              </a:ext>
            </a:extLst>
          </p:cNvPr>
          <p:cNvSpPr>
            <a:spLocks noGrp="1"/>
          </p:cNvSpPr>
          <p:nvPr>
            <p:ph type="title"/>
          </p:nvPr>
        </p:nvSpPr>
        <p:spPr>
          <a:xfrm>
            <a:off x="810000" y="447188"/>
            <a:ext cx="10571998" cy="618096"/>
          </a:xfrm>
        </p:spPr>
        <p:txBody>
          <a:bodyPr>
            <a:noAutofit/>
          </a:bodyPr>
          <a:lstStyle/>
          <a:p>
            <a:pPr algn="ctr"/>
            <a:r>
              <a:rPr dirty="0" lang="en-US" sz="4800">
                <a:cs charset="0" panose="020F0502020204030204" pitchFamily="34" typeface="Calibri"/>
              </a:rPr>
              <a:t>Let’s review the meaning . . . </a:t>
            </a:r>
            <a:endParaRPr dirty="0" lang="en-CA" sz="4800">
              <a:cs charset="0" panose="020F0502020204030204" pitchFamily="34" typeface="Calibri"/>
            </a:endParaRPr>
          </a:p>
        </p:txBody>
      </p:sp>
      <p:pic>
        <p:nvPicPr>
          <p:cNvPr descr="Shape&#10;&#10;Description automatically generated" id="8" name="Picture 7">
            <a:extLst>
              <a:ext uri="{FF2B5EF4-FFF2-40B4-BE49-F238E27FC236}">
                <a16:creationId xmlns:a16="http://schemas.microsoft.com/office/drawing/2014/main" id="{913EB474-5E9B-4A4A-A767-3CF52E49CA4C}"/>
              </a:ext>
            </a:extLst>
          </p:cNvPr>
          <p:cNvPicPr>
            <a:picLocks noChangeAspect="1"/>
          </p:cNvPicPr>
          <p:nvPr/>
        </p:nvPicPr>
        <p:blipFill rotWithShape="1">
          <a:blip r:embed="rId6">
            <a:extLst>
              <a:ext uri="{28A0092B-C50C-407E-A947-70E740481C1C}">
                <a14:useLocalDpi xmlns:a14="http://schemas.microsoft.com/office/drawing/2010/main" val="0"/>
              </a:ext>
            </a:extLst>
          </a:blip>
          <a:srcRect b="27309" l="19077" r="11711" t="44077"/>
          <a:stretch/>
        </p:blipFill>
        <p:spPr>
          <a:xfrm>
            <a:off x="1455386" y="2308879"/>
            <a:ext cx="3172968" cy="1044768"/>
          </a:xfrm>
          <a:prstGeom prst="rect">
            <a:avLst/>
          </a:prstGeom>
        </p:spPr>
      </p:pic>
      <p:pic>
        <p:nvPicPr>
          <p:cNvPr descr="A picture containing shape&#10;&#10;Description automatically generated" id="9" name="Content Placeholder 4">
            <a:extLst>
              <a:ext uri="{FF2B5EF4-FFF2-40B4-BE49-F238E27FC236}">
                <a16:creationId xmlns:a16="http://schemas.microsoft.com/office/drawing/2014/main" id="{63397957-72B2-A548-B8F7-429DA72BA85C}"/>
              </a:ext>
            </a:extLst>
          </p:cNvPr>
          <p:cNvPicPr>
            <a:picLocks noChangeAspect="1"/>
          </p:cNvPicPr>
          <p:nvPr/>
        </p:nvPicPr>
        <p:blipFill rotWithShape="1">
          <a:blip r:embed="rId7">
            <a:extLst>
              <a:ext uri="{28A0092B-C50C-407E-A947-70E740481C1C}">
                <a14:useLocalDpi xmlns:a14="http://schemas.microsoft.com/office/drawing/2010/main" val="0"/>
              </a:ext>
            </a:extLst>
          </a:blip>
          <a:srcRect b="23033" l="1183" r="31705" t="48536"/>
          <a:stretch/>
        </p:blipFill>
        <p:spPr>
          <a:xfrm>
            <a:off x="1434469" y="3446209"/>
            <a:ext cx="3172968" cy="1092163"/>
          </a:xfrm>
          <a:prstGeom prst="rect">
            <a:avLst/>
          </a:prstGeom>
          <a:solidFill>
            <a:schemeClr val="tx2">
              <a:lumMod val="20000"/>
              <a:lumOff val="80000"/>
            </a:schemeClr>
          </a:solidFill>
          <a:effectLst>
            <a:outerShdw blurRad="50800" dir="14400000">
              <a:srgbClr val="000000">
                <a:alpha val="40000"/>
              </a:srgbClr>
            </a:outerShdw>
          </a:effectLst>
        </p:spPr>
      </p:pic>
      <p:pic>
        <p:nvPicPr>
          <p:cNvPr descr="A picture containing shape&#10;&#10;Description automatically generated" id="10" name="Picture 9">
            <a:extLst>
              <a:ext uri="{FF2B5EF4-FFF2-40B4-BE49-F238E27FC236}">
                <a16:creationId xmlns:a16="http://schemas.microsoft.com/office/drawing/2014/main" id="{2265118E-221F-C341-825A-536217EE7E09}"/>
              </a:ext>
            </a:extLst>
          </p:cNvPr>
          <p:cNvPicPr>
            <a:picLocks noChangeAspect="1"/>
          </p:cNvPicPr>
          <p:nvPr/>
        </p:nvPicPr>
        <p:blipFill rotWithShape="1">
          <a:blip r:embed="rId8">
            <a:extLst>
              <a:ext uri="{28A0092B-C50C-407E-A947-70E740481C1C}">
                <a14:useLocalDpi xmlns:a14="http://schemas.microsoft.com/office/drawing/2010/main" val="0"/>
              </a:ext>
            </a:extLst>
          </a:blip>
          <a:srcRect b="23492" l="5140" r="21404" t="50274"/>
          <a:stretch/>
        </p:blipFill>
        <p:spPr>
          <a:xfrm>
            <a:off x="1434469" y="4616394"/>
            <a:ext cx="3172968" cy="940485"/>
          </a:xfrm>
          <a:prstGeom prst="roundRect">
            <a:avLst>
              <a:gd fmla="val 3876" name="adj"/>
            </a:avLst>
          </a:prstGeom>
          <a:ln>
            <a:solidFill>
              <a:schemeClr val="accent1"/>
            </a:solidFill>
          </a:ln>
          <a:effectLst/>
        </p:spPr>
      </p:pic>
      <p:pic>
        <p:nvPicPr>
          <p:cNvPr descr="A close up of a toy&#10;&#10;Description automatically generated" id="11" name="Picture 10">
            <a:extLst>
              <a:ext uri="{FF2B5EF4-FFF2-40B4-BE49-F238E27FC236}">
                <a16:creationId xmlns:a16="http://schemas.microsoft.com/office/drawing/2014/main" id="{ECB1ACD8-A234-9641-9B48-27462B989CF0}"/>
              </a:ext>
            </a:extLst>
          </p:cNvPr>
          <p:cNvPicPr>
            <a:picLocks noChangeAspect="1"/>
          </p:cNvPicPr>
          <p:nvPr/>
        </p:nvPicPr>
        <p:blipFill rotWithShape="1">
          <a:blip r:embed="rId9">
            <a:extLst>
              <a:ext uri="{28A0092B-C50C-407E-A947-70E740481C1C}">
                <a14:useLocalDpi xmlns:a14="http://schemas.microsoft.com/office/drawing/2010/main" val="0"/>
              </a:ext>
            </a:extLst>
          </a:blip>
          <a:srcRect b="17218" l="1139" r="940" t="56818"/>
          <a:stretch/>
        </p:blipFill>
        <p:spPr>
          <a:xfrm>
            <a:off x="1434469" y="5634901"/>
            <a:ext cx="3172968" cy="693717"/>
          </a:xfrm>
          <a:prstGeom prst="roundRect">
            <a:avLst>
              <a:gd fmla="val 3876" name="adj"/>
            </a:avLst>
          </a:prstGeom>
          <a:ln>
            <a:solidFill>
              <a:schemeClr val="accent1"/>
            </a:solidFill>
          </a:ln>
          <a:effectLst/>
        </p:spPr>
      </p:pic>
      <p:sp>
        <p:nvSpPr>
          <p:cNvPr id="13" name="TextBox 12">
            <a:extLst>
              <a:ext uri="{FF2B5EF4-FFF2-40B4-BE49-F238E27FC236}">
                <a16:creationId xmlns:a16="http://schemas.microsoft.com/office/drawing/2014/main" id="{AFD07FAD-19F5-734F-9931-A20F447F1808}"/>
              </a:ext>
            </a:extLst>
          </p:cNvPr>
          <p:cNvSpPr txBox="1"/>
          <p:nvPr/>
        </p:nvSpPr>
        <p:spPr>
          <a:xfrm>
            <a:off x="4823267" y="3625972"/>
            <a:ext cx="6626470" cy="646331"/>
          </a:xfrm>
          <a:prstGeom prst="rect">
            <a:avLst/>
          </a:prstGeom>
          <a:noFill/>
        </p:spPr>
        <p:txBody>
          <a:bodyPr wrap="square">
            <a:spAutoFit/>
          </a:bodyPr>
          <a:lstStyle/>
          <a:p>
            <a:pPr indent="0" marL="0">
              <a:spcAft>
                <a:spcPts val="600"/>
              </a:spcAft>
              <a:buNone/>
            </a:pPr>
            <a:r>
              <a:rPr dirty="0" lang="en-US" sz="3600">
                <a:cs charset="0" panose="020F0502020204030204" pitchFamily="34" typeface="Calibri"/>
              </a:rPr>
              <a:t>Allah</a:t>
            </a:r>
            <a:r>
              <a:rPr b="1" dirty="0" lang="en-US" sz="3600">
                <a:cs charset="0" panose="020F0502020204030204" pitchFamily="34" typeface="Calibri"/>
              </a:rPr>
              <a:t> does not need </a:t>
            </a:r>
            <a:r>
              <a:rPr dirty="0" lang="en-US" sz="3600">
                <a:cs charset="0" panose="020F0502020204030204" pitchFamily="34" typeface="Calibri"/>
              </a:rPr>
              <a:t>anyone. </a:t>
            </a:r>
          </a:p>
        </p:txBody>
      </p:sp>
      <p:sp>
        <p:nvSpPr>
          <p:cNvPr id="14" name="TextBox 13">
            <a:extLst>
              <a:ext uri="{FF2B5EF4-FFF2-40B4-BE49-F238E27FC236}">
                <a16:creationId xmlns:a16="http://schemas.microsoft.com/office/drawing/2014/main" id="{DB79E1E3-D716-E74C-AE35-C9BE88C1D109}"/>
              </a:ext>
            </a:extLst>
          </p:cNvPr>
          <p:cNvSpPr txBox="1"/>
          <p:nvPr/>
        </p:nvSpPr>
        <p:spPr>
          <a:xfrm>
            <a:off x="4823267" y="4519402"/>
            <a:ext cx="6930118" cy="1031051"/>
          </a:xfrm>
          <a:prstGeom prst="rect">
            <a:avLst/>
          </a:prstGeom>
          <a:noFill/>
        </p:spPr>
        <p:txBody>
          <a:bodyPr wrap="square">
            <a:spAutoFit/>
          </a:bodyPr>
          <a:lstStyle/>
          <a:p>
            <a:pPr indent="0" marL="0">
              <a:spcAft>
                <a:spcPts val="600"/>
              </a:spcAft>
              <a:buNone/>
            </a:pPr>
            <a:r>
              <a:rPr dirty="0" lang="en-US" sz="2800">
                <a:cs charset="0" panose="020F0502020204030204" pitchFamily="34" typeface="Calibri"/>
              </a:rPr>
              <a:t>He </a:t>
            </a:r>
            <a:r>
              <a:rPr b="1" dirty="0" lang="en-US" sz="2800">
                <a:cs charset="0" panose="020F0502020204030204" pitchFamily="34" typeface="Calibri"/>
              </a:rPr>
              <a:t>doesn’t</a:t>
            </a:r>
            <a:r>
              <a:rPr dirty="0" lang="en-US" sz="2800">
                <a:cs charset="0" panose="020F0502020204030204" pitchFamily="34" typeface="Calibri"/>
              </a:rPr>
              <a:t> have </a:t>
            </a:r>
            <a:r>
              <a:rPr b="1" dirty="0" lang="en-US" sz="2800">
                <a:cs charset="0" panose="020F0502020204030204" pitchFamily="34" typeface="Calibri"/>
              </a:rPr>
              <a:t>children</a:t>
            </a:r>
            <a:r>
              <a:rPr dirty="0" lang="en-US" sz="2800">
                <a:cs charset="0" panose="020F0502020204030204" pitchFamily="34" typeface="Calibri"/>
              </a:rPr>
              <a:t>,</a:t>
            </a:r>
          </a:p>
          <a:p>
            <a:pPr indent="0" marL="0">
              <a:spcAft>
                <a:spcPts val="600"/>
              </a:spcAft>
              <a:buNone/>
            </a:pPr>
            <a:r>
              <a:rPr dirty="0" lang="en-US" sz="2800">
                <a:cs charset="0" panose="020F0502020204030204" pitchFamily="34" typeface="Calibri"/>
              </a:rPr>
              <a:t>He was </a:t>
            </a:r>
            <a:r>
              <a:rPr b="1" dirty="0" lang="en-US" sz="2800">
                <a:cs charset="0" panose="020F0502020204030204" pitchFamily="34" typeface="Calibri"/>
              </a:rPr>
              <a:t>not born</a:t>
            </a:r>
            <a:r>
              <a:rPr dirty="0" lang="en-US" sz="2800">
                <a:cs charset="0" panose="020F0502020204030204" pitchFamily="34" typeface="Calibri"/>
              </a:rPr>
              <a:t>.</a:t>
            </a:r>
          </a:p>
        </p:txBody>
      </p:sp>
      <p:sp>
        <p:nvSpPr>
          <p:cNvPr id="16" name="TextBox 15">
            <a:extLst>
              <a:ext uri="{FF2B5EF4-FFF2-40B4-BE49-F238E27FC236}">
                <a16:creationId xmlns:a16="http://schemas.microsoft.com/office/drawing/2014/main" id="{282F09D6-3C20-154E-BD4C-88E0F164CE9C}"/>
              </a:ext>
            </a:extLst>
          </p:cNvPr>
          <p:cNvSpPr txBox="1"/>
          <p:nvPr/>
        </p:nvSpPr>
        <p:spPr>
          <a:xfrm>
            <a:off x="4332287" y="5634901"/>
            <a:ext cx="5971741" cy="646331"/>
          </a:xfrm>
          <a:prstGeom prst="rect">
            <a:avLst/>
          </a:prstGeom>
          <a:noFill/>
        </p:spPr>
        <p:txBody>
          <a:bodyPr wrap="square">
            <a:spAutoFit/>
          </a:bodyPr>
          <a:lstStyle/>
          <a:p>
            <a:pPr algn="ctr" indent="0" marL="0">
              <a:spcAft>
                <a:spcPts val="600"/>
              </a:spcAft>
              <a:buNone/>
            </a:pPr>
            <a:r>
              <a:rPr dirty="0" lang="en-US" sz="3600">
                <a:cs charset="0" panose="020F0502020204030204" pitchFamily="34" typeface="Calibri"/>
              </a:rPr>
              <a:t>There is </a:t>
            </a:r>
            <a:r>
              <a:rPr b="1" dirty="0" lang="en-US" sz="3600">
                <a:cs charset="0" panose="020F0502020204030204" pitchFamily="34" typeface="Calibri"/>
              </a:rPr>
              <a:t>none</a:t>
            </a:r>
            <a:r>
              <a:rPr dirty="0" lang="en-US" sz="3600">
                <a:cs charset="0" panose="020F0502020204030204" pitchFamily="34" typeface="Calibri"/>
              </a:rPr>
              <a:t> like </a:t>
            </a:r>
            <a:r>
              <a:rPr b="1" dirty="0" lang="en-US" sz="3600">
                <a:cs charset="0" panose="020F0502020204030204" pitchFamily="34" typeface="Calibri"/>
              </a:rPr>
              <a:t>Him</a:t>
            </a:r>
            <a:r>
              <a:rPr dirty="0" lang="en-US" sz="3600">
                <a:cs charset="0" panose="020F0502020204030204" pitchFamily="34" typeface="Calibri"/>
              </a:rPr>
              <a:t>.</a:t>
            </a:r>
          </a:p>
        </p:txBody>
      </p:sp>
      <p:pic>
        <p:nvPicPr>
          <p:cNvPr id="17" name="1B01-rhyme">
            <a:hlinkClick action="ppaction://media" r:id=""/>
            <a:extLst>
              <a:ext uri="{FF2B5EF4-FFF2-40B4-BE49-F238E27FC236}">
                <a16:creationId xmlns:a16="http://schemas.microsoft.com/office/drawing/2014/main" id="{5E0EA391-B818-A949-9BA8-A4AE1ADE6EE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3312" y="447188"/>
            <a:ext cx="609600" cy="609600"/>
          </a:xfrm>
          <a:prstGeom prst="rect">
            <a:avLst/>
          </a:prstGeom>
        </p:spPr>
      </p:pic>
      <p:pic>
        <p:nvPicPr>
          <p:cNvPr id="2" name="Google Shape;15;p1">
            <a:extLst>
              <a:ext uri="{FF2B5EF4-FFF2-40B4-BE49-F238E27FC236}">
                <a16:creationId xmlns:a16="http://schemas.microsoft.com/office/drawing/2014/main" id="{A3CC5E87-44BE-48C2-B484-94F321A69D5A}"/>
              </a:ext>
            </a:extLst>
          </p:cNvPr>
          <p:cNvPicPr preferRelativeResize="0"/>
          <p:nvPr/>
        </p:nvPicPr>
        <p:blipFill rotWithShape="1">
          <a:blip r:embed="rId11">
            <a:alphaModFix/>
          </a:blip>
          <a:srcRect/>
          <a:stretch/>
        </p:blipFill>
        <p:spPr>
          <a:xfrm>
            <a:off x="11175054" y="141114"/>
            <a:ext cx="863527" cy="866871"/>
          </a:xfrm>
          <a:prstGeom prst="rect">
            <a:avLst/>
          </a:prstGeom>
          <a:solidFill>
            <a:schemeClr val="tx1"/>
          </a:solidFill>
          <a:ln>
            <a:noFill/>
          </a:ln>
        </p:spPr>
      </p:pic>
    </p:spTree>
    <p:extLst>
      <p:ext uri="{BB962C8B-B14F-4D97-AF65-F5344CB8AC3E}">
        <p14:creationId xmlns:p14="http://schemas.microsoft.com/office/powerpoint/2010/main" val="134565717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ppt_x"/>
                                          </p:val>
                                        </p:tav>
                                        <p:tav tm="100000">
                                          <p:val>
                                            <p:strVal val="#ppt_x"/>
                                          </p:val>
                                        </p:tav>
                                      </p:tavLst>
                                    </p:anim>
                                    <p:anim calcmode="lin" valueType="num">
                                      <p:cBhvr additive="base">
                                        <p:cTn dur="500" fill="hold" id="8"/>
                                        <p:tgtEl>
                                          <p:spTgt spid="29"/>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mediacall" presetID="1" presetSubtype="0">
                                  <p:stCondLst>
                                    <p:cond delay="0"/>
                                  </p:stCondLst>
                                  <p:childTnLst>
                                    <p:cmd cmd="playFrom(0.0)" type="call">
                                      <p:cBhvr>
                                        <p:cTn dur="75936" fill="hold" id="12"/>
                                        <p:tgtEl>
                                          <p:spTgt spid="17"/>
                                        </p:tgtEl>
                                      </p:cBhvr>
                                    </p:cmd>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5" presetSubtype="10">
                                  <p:stCondLst>
                                    <p:cond delay="0"/>
                                  </p:stCondLst>
                                  <p:childTnLst>
                                    <p:set>
                                      <p:cBhvr>
                                        <p:cTn dur="1" fill="hold" id="16">
                                          <p:stCondLst>
                                            <p:cond delay="0"/>
                                          </p:stCondLst>
                                        </p:cTn>
                                        <p:tgtEl>
                                          <p:spTgt spid="15"/>
                                        </p:tgtEl>
                                        <p:attrNameLst>
                                          <p:attrName>style.visibility</p:attrName>
                                        </p:attrNameLst>
                                      </p:cBhvr>
                                      <p:to>
                                        <p:strVal val="visible"/>
                                      </p:to>
                                    </p:set>
                                    <p:animEffect filter="checkerboard(across)" transition="in">
                                      <p:cBhvr>
                                        <p:cTn dur="500" id="17"/>
                                        <p:tgtEl>
                                          <p:spTgt spid="15"/>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5" presetSubtype="10">
                                  <p:stCondLst>
                                    <p:cond delay="0"/>
                                  </p:stCondLst>
                                  <p:childTnLst>
                                    <p:set>
                                      <p:cBhvr>
                                        <p:cTn dur="1" fill="hold" id="21">
                                          <p:stCondLst>
                                            <p:cond delay="0"/>
                                          </p:stCondLst>
                                        </p:cTn>
                                        <p:tgtEl>
                                          <p:spTgt spid="8"/>
                                        </p:tgtEl>
                                        <p:attrNameLst>
                                          <p:attrName>style.visibility</p:attrName>
                                        </p:attrNameLst>
                                      </p:cBhvr>
                                      <p:to>
                                        <p:strVal val="visible"/>
                                      </p:to>
                                    </p:set>
                                    <p:animEffect filter="checkerboard(across)" transition="in">
                                      <p:cBhvr>
                                        <p:cTn dur="500" id="22"/>
                                        <p:tgtEl>
                                          <p:spTgt spid="8"/>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5" presetSubtype="10">
                                  <p:stCondLst>
                                    <p:cond delay="0"/>
                                  </p:stCondLst>
                                  <p:childTnLst>
                                    <p:set>
                                      <p:cBhvr>
                                        <p:cTn dur="1" fill="hold" id="32">
                                          <p:stCondLst>
                                            <p:cond delay="0"/>
                                          </p:stCondLst>
                                        </p:cTn>
                                        <p:tgtEl>
                                          <p:spTgt spid="9"/>
                                        </p:tgtEl>
                                        <p:attrNameLst>
                                          <p:attrName>style.visibility</p:attrName>
                                        </p:attrNameLst>
                                      </p:cBhvr>
                                      <p:to>
                                        <p:strVal val="visible"/>
                                      </p:to>
                                    </p:set>
                                    <p:animEffect filter="checkerboard(across)" transition="in">
                                      <p:cBhvr>
                                        <p:cTn dur="500" id="33"/>
                                        <p:tgtEl>
                                          <p:spTgt spid="9"/>
                                        </p:tgtEl>
                                      </p:cBhvr>
                                    </p:animEffect>
                                  </p:childTnLst>
                                </p:cTn>
                              </p:par>
                            </p:childTnLst>
                          </p:cTn>
                        </p:par>
                      </p:childTnLst>
                    </p:cTn>
                  </p:par>
                  <p:par>
                    <p:cTn fill="hold" id="34">
                      <p:stCondLst>
                        <p:cond delay="indefinite"/>
                      </p:stCondLst>
                      <p:childTnLst>
                        <p:par>
                          <p:cTn fill="hold" id="35">
                            <p:stCondLst>
                              <p:cond delay="0"/>
                            </p:stCondLst>
                            <p:childTnLst>
                              <p:par>
                                <p:cTn fill="hold" grpId="0" id="36" nodeType="clickEffect" presetClass="entr" presetID="2" presetSubtype="4">
                                  <p:stCondLst>
                                    <p:cond delay="0"/>
                                  </p:stCondLst>
                                  <p:childTnLst>
                                    <p:set>
                                      <p:cBhvr>
                                        <p:cTn dur="1" fill="hold" id="37">
                                          <p:stCondLst>
                                            <p:cond delay="0"/>
                                          </p:stCondLst>
                                        </p:cTn>
                                        <p:tgtEl>
                                          <p:spTgt spid="13"/>
                                        </p:tgtEl>
                                        <p:attrNameLst>
                                          <p:attrName>style.visibility</p:attrName>
                                        </p:attrNameLst>
                                      </p:cBhvr>
                                      <p:to>
                                        <p:strVal val="visible"/>
                                      </p:to>
                                    </p:set>
                                    <p:anim calcmode="lin" valueType="num">
                                      <p:cBhvr additive="base">
                                        <p:cTn dur="500" fill="hold" id="38"/>
                                        <p:tgtEl>
                                          <p:spTgt spid="13"/>
                                        </p:tgtEl>
                                        <p:attrNameLst>
                                          <p:attrName>ppt_x</p:attrName>
                                        </p:attrNameLst>
                                      </p:cBhvr>
                                      <p:tavLst>
                                        <p:tav tm="0">
                                          <p:val>
                                            <p:strVal val="#ppt_x"/>
                                          </p:val>
                                        </p:tav>
                                        <p:tav tm="100000">
                                          <p:val>
                                            <p:strVal val="#ppt_x"/>
                                          </p:val>
                                        </p:tav>
                                      </p:tavLst>
                                    </p:anim>
                                    <p:anim calcmode="lin" valueType="num">
                                      <p:cBhvr additive="base">
                                        <p:cTn dur="500" fill="hold" id="39"/>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40">
                      <p:stCondLst>
                        <p:cond delay="indefinite"/>
                      </p:stCondLst>
                      <p:childTnLst>
                        <p:par>
                          <p:cTn fill="hold" id="41">
                            <p:stCondLst>
                              <p:cond delay="0"/>
                            </p:stCondLst>
                            <p:childTnLst>
                              <p:par>
                                <p:cTn fill="hold" id="42" nodeType="clickEffect" presetClass="entr" presetID="5" presetSubtype="10">
                                  <p:stCondLst>
                                    <p:cond delay="0"/>
                                  </p:stCondLst>
                                  <p:childTnLst>
                                    <p:set>
                                      <p:cBhvr>
                                        <p:cTn dur="1" fill="hold" id="43">
                                          <p:stCondLst>
                                            <p:cond delay="0"/>
                                          </p:stCondLst>
                                        </p:cTn>
                                        <p:tgtEl>
                                          <p:spTgt spid="10"/>
                                        </p:tgtEl>
                                        <p:attrNameLst>
                                          <p:attrName>style.visibility</p:attrName>
                                        </p:attrNameLst>
                                      </p:cBhvr>
                                      <p:to>
                                        <p:strVal val="visible"/>
                                      </p:to>
                                    </p:set>
                                    <p:animEffect filter="checkerboard(across)" transition="in">
                                      <p:cBhvr>
                                        <p:cTn dur="500" id="44"/>
                                        <p:tgtEl>
                                          <p:spTgt spid="10"/>
                                        </p:tgtEl>
                                      </p:cBhvr>
                                    </p:animEffect>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additive="base">
                                        <p:cTn dur="500" fill="hold" id="49"/>
                                        <p:tgtEl>
                                          <p:spTgt spid="14"/>
                                        </p:tgtEl>
                                        <p:attrNameLst>
                                          <p:attrName>ppt_x</p:attrName>
                                        </p:attrNameLst>
                                      </p:cBhvr>
                                      <p:tavLst>
                                        <p:tav tm="0">
                                          <p:val>
                                            <p:strVal val="#ppt_x"/>
                                          </p:val>
                                        </p:tav>
                                        <p:tav tm="100000">
                                          <p:val>
                                            <p:strVal val="#ppt_x"/>
                                          </p:val>
                                        </p:tav>
                                      </p:tavLst>
                                    </p:anim>
                                    <p:anim calcmode="lin" valueType="num">
                                      <p:cBhvr additive="base">
                                        <p:cTn dur="500" fill="hold" id="50"/>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51">
                      <p:stCondLst>
                        <p:cond delay="indefinite"/>
                      </p:stCondLst>
                      <p:childTnLst>
                        <p:par>
                          <p:cTn fill="hold" id="52">
                            <p:stCondLst>
                              <p:cond delay="0"/>
                            </p:stCondLst>
                            <p:childTnLst>
                              <p:par>
                                <p:cTn fill="hold" id="53" nodeType="clickEffect" presetClass="entr" presetID="5" presetSubtype="10">
                                  <p:stCondLst>
                                    <p:cond delay="0"/>
                                  </p:stCondLst>
                                  <p:childTnLst>
                                    <p:set>
                                      <p:cBhvr>
                                        <p:cTn dur="1" fill="hold" id="54">
                                          <p:stCondLst>
                                            <p:cond delay="0"/>
                                          </p:stCondLst>
                                        </p:cTn>
                                        <p:tgtEl>
                                          <p:spTgt spid="11"/>
                                        </p:tgtEl>
                                        <p:attrNameLst>
                                          <p:attrName>style.visibility</p:attrName>
                                        </p:attrNameLst>
                                      </p:cBhvr>
                                      <p:to>
                                        <p:strVal val="visible"/>
                                      </p:to>
                                    </p:set>
                                    <p:animEffect filter="checkerboard(across)" transition="in">
                                      <p:cBhvr>
                                        <p:cTn dur="500" id="55"/>
                                        <p:tgtEl>
                                          <p:spTgt spid="11"/>
                                        </p:tgtEl>
                                      </p:cBhvr>
                                    </p:animEffect>
                                  </p:childTnLst>
                                </p:cTn>
                              </p:par>
                            </p:childTnLst>
                          </p:cTn>
                        </p:par>
                      </p:childTnLst>
                    </p:cTn>
                  </p:par>
                  <p:par>
                    <p:cTn fill="hold" id="56">
                      <p:stCondLst>
                        <p:cond delay="indefinite"/>
                      </p:stCondLst>
                      <p:childTnLst>
                        <p:par>
                          <p:cTn fill="hold" id="57">
                            <p:stCondLst>
                              <p:cond delay="0"/>
                            </p:stCondLst>
                            <p:childTnLst>
                              <p:par>
                                <p:cTn fill="hold" grpId="0" id="58" nodeType="clickEffect" presetClass="entr" presetID="2" presetSubtype="4">
                                  <p:stCondLst>
                                    <p:cond delay="0"/>
                                  </p:stCondLst>
                                  <p:childTnLst>
                                    <p:set>
                                      <p:cBhvr>
                                        <p:cTn dur="1" fill="hold" id="59">
                                          <p:stCondLst>
                                            <p:cond delay="0"/>
                                          </p:stCondLst>
                                        </p:cTn>
                                        <p:tgtEl>
                                          <p:spTgt spid="16"/>
                                        </p:tgtEl>
                                        <p:attrNameLst>
                                          <p:attrName>style.visibility</p:attrName>
                                        </p:attrNameLst>
                                      </p:cBhvr>
                                      <p:to>
                                        <p:strVal val="visible"/>
                                      </p:to>
                                    </p:set>
                                    <p:anim calcmode="lin" valueType="num">
                                      <p:cBhvr additive="base">
                                        <p:cTn dur="500" fill="hold" id="60"/>
                                        <p:tgtEl>
                                          <p:spTgt spid="16"/>
                                        </p:tgtEl>
                                        <p:attrNameLst>
                                          <p:attrName>ppt_x</p:attrName>
                                        </p:attrNameLst>
                                      </p:cBhvr>
                                      <p:tavLst>
                                        <p:tav tm="0">
                                          <p:val>
                                            <p:strVal val="#ppt_x"/>
                                          </p:val>
                                        </p:tav>
                                        <p:tav tm="100000">
                                          <p:val>
                                            <p:strVal val="#ppt_x"/>
                                          </p:val>
                                        </p:tav>
                                      </p:tavLst>
                                    </p:anim>
                                    <p:anim calcmode="lin" valueType="num">
                                      <p:cBhvr additive="base">
                                        <p:cTn dur="500" fill="hold" id="61"/>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audio>
              <p:cMediaNode vol="80000">
                <p:cTn display="0" fill="hold" id="62">
                  <p:stCondLst>
                    <p:cond delay="indefinite"/>
                  </p:stCondLst>
                  <p:endCondLst>
                    <p:cond delay="0" evt="onStopAudio">
                      <p:tgtEl>
                        <p:sldTgt/>
                      </p:tgtEl>
                    </p:cond>
                  </p:endCondLst>
                </p:cTn>
                <p:tgtEl>
                  <p:spTgt spid="17"/>
                </p:tgtEl>
              </p:cMediaNode>
            </p:audio>
          </p:childTnLst>
        </p:cTn>
      </p:par>
    </p:tnLst>
    <p:bldLst>
      <p:bldP grpId="0" spid="12"/>
      <p:bldP grpId="0" spid="29"/>
      <p:bldP grpId="0" spid="13"/>
      <p:bldP grpId="0" spid="14"/>
      <p:bldP grpId="0" spid="16"/>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6D7E15-B16F-4045-B287-7DCE64F924DA}"/>
              </a:ext>
            </a:extLst>
          </p:cNvPr>
          <p:cNvSpPr txBox="1"/>
          <p:nvPr/>
        </p:nvSpPr>
        <p:spPr>
          <a:xfrm>
            <a:off x="866078" y="223025"/>
            <a:ext cx="10459843" cy="1569660"/>
          </a:xfrm>
          <a:prstGeom prst="rect">
            <a:avLst/>
          </a:prstGeom>
          <a:noFill/>
        </p:spPr>
        <p:txBody>
          <a:bodyPr wrap="square" rtlCol="0">
            <a:spAutoFit/>
          </a:bodyPr>
          <a:lstStyle/>
          <a:p>
            <a:r>
              <a:rPr lang="en-US" sz="4800" dirty="0"/>
              <a:t>Allah does not need us, but we need Him!</a:t>
            </a:r>
          </a:p>
        </p:txBody>
      </p:sp>
      <p:pic>
        <p:nvPicPr>
          <p:cNvPr id="7" name="Online Media 6" descr="Misri Bunch: Episode 05 The one and Only [Islamic Cartoon (english)]">
            <a:hlinkClick r:id="" action="ppaction://media"/>
            <a:extLst>
              <a:ext uri="{FF2B5EF4-FFF2-40B4-BE49-F238E27FC236}">
                <a16:creationId xmlns:a16="http://schemas.microsoft.com/office/drawing/2014/main" id="{66D389DB-32AD-F140-99B7-A39E4BA901FE}"/>
              </a:ext>
            </a:extLst>
          </p:cNvPr>
          <p:cNvPicPr>
            <a:picLocks noRot="1" noChangeAspect="1"/>
          </p:cNvPicPr>
          <p:nvPr>
            <a:videoFile r:link="rId1"/>
          </p:nvPr>
        </p:nvPicPr>
        <p:blipFill>
          <a:blip r:embed="rId4"/>
          <a:stretch>
            <a:fillRect/>
          </a:stretch>
        </p:blipFill>
        <p:spPr>
          <a:xfrm>
            <a:off x="2633999" y="2383572"/>
            <a:ext cx="7141739" cy="4017228"/>
          </a:xfrm>
          <a:prstGeom prst="rect">
            <a:avLst/>
          </a:prstGeom>
        </p:spPr>
      </p:pic>
      <p:pic>
        <p:nvPicPr>
          <p:cNvPr id="3" name="Google Shape;15;p1">
            <a:extLst>
              <a:ext uri="{FF2B5EF4-FFF2-40B4-BE49-F238E27FC236}">
                <a16:creationId xmlns:a16="http://schemas.microsoft.com/office/drawing/2014/main" id="{E4D0DCAA-949C-4E54-B456-C5D45F917E99}"/>
              </a:ext>
            </a:extLst>
          </p:cNvPr>
          <p:cNvPicPr preferRelativeResize="0"/>
          <p:nvPr/>
        </p:nvPicPr>
        <p:blipFill rotWithShape="1">
          <a:blip r:embed="rId5">
            <a:alphaModFix/>
          </a:blip>
          <a:srcRect/>
          <a:stretch/>
        </p:blipFill>
        <p:spPr>
          <a:xfrm>
            <a:off x="11175054" y="141114"/>
            <a:ext cx="863527" cy="866871"/>
          </a:xfrm>
          <a:prstGeom prst="rect">
            <a:avLst/>
          </a:prstGeom>
          <a:solidFill>
            <a:schemeClr val="tx1"/>
          </a:solidFill>
          <a:ln>
            <a:noFill/>
          </a:ln>
        </p:spPr>
      </p:pic>
    </p:spTree>
    <p:extLst>
      <p:ext uri="{BB962C8B-B14F-4D97-AF65-F5344CB8AC3E}">
        <p14:creationId xmlns:p14="http://schemas.microsoft.com/office/powerpoint/2010/main" val="129487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05-9D19-4C4E-BDCF-C5D77ED4FAE6}"/>
              </a:ext>
            </a:extLst>
          </p:cNvPr>
          <p:cNvSpPr>
            <a:spLocks noGrp="1"/>
          </p:cNvSpPr>
          <p:nvPr>
            <p:ph type="title"/>
          </p:nvPr>
        </p:nvSpPr>
        <p:spPr>
          <a:xfrm>
            <a:off x="695325" y="888999"/>
            <a:ext cx="10798176" cy="1051914"/>
          </a:xfrm>
        </p:spPr>
        <p:txBody>
          <a:bodyPr>
            <a:normAutofit/>
          </a:bodyPr>
          <a:lstStyle/>
          <a:p>
            <a:r>
              <a:rPr lang="en-US" dirty="0">
                <a:latin typeface="Calibri" panose="020F0502020204030204" pitchFamily="34" charset="0"/>
                <a:cs typeface="Calibri" panose="020F0502020204030204" pitchFamily="34" charset="0"/>
              </a:rPr>
              <a:t>Lesson Summary</a:t>
            </a:r>
            <a:endParaRPr lang="en-CA" dirty="0">
              <a:latin typeface="Calibri" panose="020F0502020204030204" pitchFamily="34" charset="0"/>
              <a:cs typeface="Calibri" panose="020F0502020204030204" pitchFamily="34" charset="0"/>
            </a:endParaRPr>
          </a:p>
        </p:txBody>
      </p:sp>
      <p:graphicFrame>
        <p:nvGraphicFramePr>
          <p:cNvPr id="32" name="Content Placeholder 2">
            <a:extLst>
              <a:ext uri="{FF2B5EF4-FFF2-40B4-BE49-F238E27FC236}">
                <a16:creationId xmlns:a16="http://schemas.microsoft.com/office/drawing/2014/main" id="{5EADF05D-9784-4F70-BE62-D6FC4403E5C6}"/>
              </a:ext>
            </a:extLst>
          </p:cNvPr>
          <p:cNvGraphicFramePr>
            <a:graphicFrameLocks noGrp="1"/>
          </p:cNvGraphicFramePr>
          <p:nvPr>
            <p:ph idx="1"/>
            <p:extLst>
              <p:ext uri="{D42A27DB-BD31-4B8C-83A1-F6EECF244321}">
                <p14:modId xmlns:p14="http://schemas.microsoft.com/office/powerpoint/2010/main" val="920074631"/>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oogle Shape;15;p1">
            <a:extLst>
              <a:ext uri="{FF2B5EF4-FFF2-40B4-BE49-F238E27FC236}">
                <a16:creationId xmlns:a16="http://schemas.microsoft.com/office/drawing/2014/main" id="{624A0F62-4EB6-414A-A98C-3E943B61917B}"/>
              </a:ext>
            </a:extLst>
          </p:cNvPr>
          <p:cNvPicPr preferRelativeResize="0"/>
          <p:nvPr/>
        </p:nvPicPr>
        <p:blipFill rotWithShape="1">
          <a:blip r:embed="rId7">
            <a:alphaModFix/>
          </a:blip>
          <a:srcRect/>
          <a:stretch/>
        </p:blipFill>
        <p:spPr>
          <a:xfrm>
            <a:off x="11175054" y="141114"/>
            <a:ext cx="863527" cy="866871"/>
          </a:xfrm>
          <a:prstGeom prst="rect">
            <a:avLst/>
          </a:prstGeom>
          <a:solidFill>
            <a:schemeClr val="tx1"/>
          </a:solidFill>
          <a:ln>
            <a:noFill/>
          </a:ln>
        </p:spPr>
      </p:pic>
    </p:spTree>
    <p:extLst>
      <p:ext uri="{BB962C8B-B14F-4D97-AF65-F5344CB8AC3E}">
        <p14:creationId xmlns:p14="http://schemas.microsoft.com/office/powerpoint/2010/main" val="628294346"/>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096A-C401-44ED-B1EA-23A45B3FBCC2}"/>
              </a:ext>
            </a:extLst>
          </p:cNvPr>
          <p:cNvSpPr>
            <a:spLocks noGrp="1"/>
          </p:cNvSpPr>
          <p:nvPr>
            <p:ph type="title"/>
          </p:nvPr>
        </p:nvSpPr>
        <p:spPr>
          <a:xfrm>
            <a:off x="585182" y="522760"/>
            <a:ext cx="10571998" cy="970450"/>
          </a:xfrm>
        </p:spPr>
        <p:txBody>
          <a:bodyPr/>
          <a:lstStyle/>
          <a:p>
            <a:pPr algn="ctr"/>
            <a:r>
              <a:rPr dirty="0" lang="en-US" sz="4800">
                <a:cs charset="0" panose="020F0502020204030204" pitchFamily="34" typeface="Calibri"/>
              </a:rPr>
              <a:t>Let us recite Surat al-</a:t>
            </a:r>
            <a:r>
              <a:rPr dirty="0" err="1" lang="en-US" sz="4800">
                <a:cs charset="0" panose="020F0502020204030204" pitchFamily="34" typeface="Calibri"/>
              </a:rPr>
              <a:t>Ikhlas</a:t>
            </a:r>
            <a:endParaRPr dirty="0" lang="en-CA" sz="4800">
              <a:cs charset="0" panose="020F0502020204030204" pitchFamily="34" typeface="Calibri"/>
            </a:endParaRPr>
          </a:p>
        </p:txBody>
      </p:sp>
      <p:sp>
        <p:nvSpPr>
          <p:cNvPr id="3" name="Text Placeholder 2">
            <a:extLst>
              <a:ext uri="{FF2B5EF4-FFF2-40B4-BE49-F238E27FC236}">
                <a16:creationId xmlns:a16="http://schemas.microsoft.com/office/drawing/2014/main" id="{9F5BACF8-55EB-4EB0-9F27-CC967BED4171}"/>
              </a:ext>
            </a:extLst>
          </p:cNvPr>
          <p:cNvSpPr>
            <a:spLocks noGrp="1"/>
          </p:cNvSpPr>
          <p:nvPr>
            <p:ph idx="1" type="body"/>
          </p:nvPr>
        </p:nvSpPr>
        <p:spPr>
          <a:xfrm>
            <a:off x="708112" y="2266072"/>
            <a:ext cx="5311689" cy="761540"/>
          </a:xfrm>
        </p:spPr>
        <p:txBody>
          <a:bodyPr>
            <a:normAutofit fontScale="25000" lnSpcReduction="20000"/>
          </a:bodyPr>
          <a:lstStyle/>
          <a:p>
            <a:endParaRPr dirty="0" lang="en-US"/>
          </a:p>
          <a:p>
            <a:endParaRPr dirty="0" lang="en-US"/>
          </a:p>
          <a:p>
            <a:endParaRPr dirty="0" lang="en-US" sz="15000"/>
          </a:p>
          <a:p>
            <a:endParaRPr dirty="0" lang="en-US" sz="15000"/>
          </a:p>
          <a:p>
            <a:endParaRPr dirty="0" lang="en-US" sz="15000"/>
          </a:p>
          <a:p>
            <a:endParaRPr dirty="0" lang="en-US" sz="15000"/>
          </a:p>
          <a:p>
            <a:pPr algn="ctr"/>
            <a:r>
              <a:rPr dirty="0" lang="en-US" sz="16000">
                <a:cs charset="0" panose="020F0502020204030204" pitchFamily="34" typeface="Calibri"/>
              </a:rPr>
              <a:t>AHAD</a:t>
            </a:r>
          </a:p>
          <a:p>
            <a:endParaRPr dirty="0" lang="en-CA"/>
          </a:p>
        </p:txBody>
      </p:sp>
      <p:sp>
        <p:nvSpPr>
          <p:cNvPr id="4" name="Content Placeholder 3">
            <a:extLst>
              <a:ext uri="{FF2B5EF4-FFF2-40B4-BE49-F238E27FC236}">
                <a16:creationId xmlns:a16="http://schemas.microsoft.com/office/drawing/2014/main" id="{D0854049-EB1F-4F9A-AF7F-4EE1EA22DB97}"/>
              </a:ext>
            </a:extLst>
          </p:cNvPr>
          <p:cNvSpPr>
            <a:spLocks noGrp="1"/>
          </p:cNvSpPr>
          <p:nvPr>
            <p:ph idx="2" sz="half"/>
          </p:nvPr>
        </p:nvSpPr>
        <p:spPr>
          <a:xfrm>
            <a:off x="746801" y="3027612"/>
            <a:ext cx="5189856" cy="990385"/>
          </a:xfrm>
        </p:spPr>
        <p:txBody>
          <a:bodyPr>
            <a:normAutofit/>
          </a:bodyPr>
          <a:lstStyle/>
          <a:p>
            <a:pPr algn="ctr" indent="0" marL="0">
              <a:lnSpc>
                <a:spcPct val="100000"/>
              </a:lnSpc>
              <a:buNone/>
            </a:pPr>
            <a:r>
              <a:rPr b="1" dirty="0" lang="en-US" sz="4000">
                <a:cs charset="0" panose="020F0502020204030204" pitchFamily="34" typeface="Calibri"/>
              </a:rPr>
              <a:t>ONE</a:t>
            </a:r>
          </a:p>
          <a:p>
            <a:pPr algn="ctr" indent="0" marL="0">
              <a:lnSpc>
                <a:spcPct val="100000"/>
              </a:lnSpc>
              <a:buNone/>
            </a:pPr>
            <a:endParaRPr b="1" dirty="0" lang="en-US" sz="4000"/>
          </a:p>
          <a:p>
            <a:endParaRPr dirty="0" lang="en-CA"/>
          </a:p>
        </p:txBody>
      </p:sp>
      <p:sp>
        <p:nvSpPr>
          <p:cNvPr id="5" name="Text Placeholder 4">
            <a:extLst>
              <a:ext uri="{FF2B5EF4-FFF2-40B4-BE49-F238E27FC236}">
                <a16:creationId xmlns:a16="http://schemas.microsoft.com/office/drawing/2014/main" id="{3C854584-FA8E-49C9-8413-C689DF1FB354}"/>
              </a:ext>
            </a:extLst>
          </p:cNvPr>
          <p:cNvSpPr>
            <a:spLocks noGrp="1"/>
          </p:cNvSpPr>
          <p:nvPr>
            <p:ph idx="3" sz="quarter" type="body"/>
          </p:nvPr>
        </p:nvSpPr>
        <p:spPr>
          <a:xfrm>
            <a:off x="5871181" y="2275598"/>
            <a:ext cx="5183188" cy="752014"/>
          </a:xfrm>
        </p:spPr>
        <p:txBody>
          <a:bodyPr>
            <a:normAutofit fontScale="25000" lnSpcReduction="20000"/>
          </a:bodyPr>
          <a:lstStyle/>
          <a:p>
            <a:pPr algn="ctr"/>
            <a:r>
              <a:rPr dirty="0" lang="en-US" sz="16000">
                <a:cs charset="0" panose="020F0502020204030204" pitchFamily="34" typeface="Calibri"/>
              </a:rPr>
              <a:t>SAMAD</a:t>
            </a:r>
          </a:p>
          <a:p>
            <a:endParaRPr dirty="0" lang="en-CA"/>
          </a:p>
        </p:txBody>
      </p:sp>
      <p:sp>
        <p:nvSpPr>
          <p:cNvPr id="6" name="Content Placeholder 5">
            <a:extLst>
              <a:ext uri="{FF2B5EF4-FFF2-40B4-BE49-F238E27FC236}">
                <a16:creationId xmlns:a16="http://schemas.microsoft.com/office/drawing/2014/main" id="{3D9736B0-4BEA-42CE-9B8D-CFCCE3530931}"/>
              </a:ext>
            </a:extLst>
          </p:cNvPr>
          <p:cNvSpPr>
            <a:spLocks noGrp="1"/>
          </p:cNvSpPr>
          <p:nvPr>
            <p:ph idx="4" sz="quarter"/>
          </p:nvPr>
        </p:nvSpPr>
        <p:spPr>
          <a:xfrm>
            <a:off x="5606751" y="3037138"/>
            <a:ext cx="5838448" cy="1333659"/>
          </a:xfrm>
        </p:spPr>
        <p:txBody>
          <a:bodyPr>
            <a:normAutofit/>
          </a:bodyPr>
          <a:lstStyle/>
          <a:p>
            <a:pPr algn="ctr" indent="0" marL="0">
              <a:lnSpc>
                <a:spcPct val="100000"/>
              </a:lnSpc>
              <a:buNone/>
            </a:pPr>
            <a:r>
              <a:rPr b="1" dirty="0" lang="en-US" sz="3200">
                <a:cs charset="0" panose="020F0502020204030204" pitchFamily="34" typeface="Calibri"/>
              </a:rPr>
              <a:t>HE DOES NOT NEED ANYONE, BUT EVERYONE NEEDS HIM</a:t>
            </a:r>
          </a:p>
          <a:p>
            <a:endParaRPr dirty="0" lang="en-CA"/>
          </a:p>
        </p:txBody>
      </p:sp>
      <p:pic>
        <p:nvPicPr>
          <p:cNvPr id="8" name="1B01-rhyme">
            <a:hlinkClick action="ppaction://media" r:id=""/>
            <a:extLst>
              <a:ext uri="{FF2B5EF4-FFF2-40B4-BE49-F238E27FC236}">
                <a16:creationId xmlns:a16="http://schemas.microsoft.com/office/drawing/2014/main" id="{F0076A27-4E32-444B-A992-980A7BC88F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3312" y="447188"/>
            <a:ext cx="609600" cy="609600"/>
          </a:xfrm>
          <a:prstGeom prst="rect">
            <a:avLst/>
          </a:prstGeom>
        </p:spPr>
      </p:pic>
      <p:pic>
        <p:nvPicPr>
          <p:cNvPr descr="Say One he is Allah, One and Only" id="1026" name="Picture 2">
            <a:extLst>
              <a:ext uri="{FF2B5EF4-FFF2-40B4-BE49-F238E27FC236}">
                <a16:creationId xmlns:a16="http://schemas.microsoft.com/office/drawing/2014/main" id="{38502217-2A39-D84E-AE48-5B02DE87B313}"/>
              </a:ext>
            </a:extLst>
          </p:cNvPr>
          <p:cNvPicPr>
            <a:picLocks noChangeArrowheads="1" noChangeAspect="1"/>
          </p:cNvPicPr>
          <p:nvPr/>
        </p:nvPicPr>
        <p:blipFill rotWithShape="1">
          <a:blip r:embed="rId6">
            <a:extLst>
              <a:ext uri="{28A0092B-C50C-407E-A947-70E740481C1C}">
                <a14:useLocalDpi xmlns:a14="http://schemas.microsoft.com/office/drawing/2010/main" val="0"/>
              </a:ext>
            </a:extLst>
          </a:blip>
          <a:srcRect r="204" t="214"/>
          <a:stretch/>
        </p:blipFill>
        <p:spPr bwMode="auto">
          <a:xfrm>
            <a:off x="2452512" y="3930437"/>
            <a:ext cx="1740348" cy="2949865"/>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15;p1">
            <a:extLst>
              <a:ext uri="{FF2B5EF4-FFF2-40B4-BE49-F238E27FC236}">
                <a16:creationId xmlns:a16="http://schemas.microsoft.com/office/drawing/2014/main" id="{BB4F4998-A944-41C4-A9A4-04C923307B7B}"/>
              </a:ext>
            </a:extLst>
          </p:cNvPr>
          <p:cNvPicPr preferRelativeResize="0"/>
          <p:nvPr/>
        </p:nvPicPr>
        <p:blipFill rotWithShape="1">
          <a:blip r:embed="rId7">
            <a:alphaModFix/>
          </a:blip>
          <a:srcRect/>
          <a:stretch/>
        </p:blipFill>
        <p:spPr>
          <a:xfrm>
            <a:off x="11175054" y="141114"/>
            <a:ext cx="863527" cy="866871"/>
          </a:xfrm>
          <a:prstGeom prst="rect">
            <a:avLst/>
          </a:prstGeom>
          <a:solidFill>
            <a:schemeClr val="tx1"/>
          </a:solidFill>
          <a:ln>
            <a:noFill/>
          </a:ln>
        </p:spPr>
      </p:pic>
    </p:spTree>
    <p:extLst>
      <p:ext uri="{BB962C8B-B14F-4D97-AF65-F5344CB8AC3E}">
        <p14:creationId xmlns:p14="http://schemas.microsoft.com/office/powerpoint/2010/main" val="77405687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mediacall" presetID="1" presetSubtype="0">
                                  <p:stCondLst>
                                    <p:cond delay="0"/>
                                  </p:stCondLst>
                                  <p:childTnLst>
                                    <p:cmd cmd="playFrom(0.0)" type="call">
                                      <p:cBhvr>
                                        <p:cTn dur="75936" fill="hold" id="12"/>
                                        <p:tgtEl>
                                          <p:spTgt spid="8"/>
                                        </p:tgtEl>
                                      </p:cBhvr>
                                    </p:cmd>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3">
                                            <p:txEl>
                                              <p:pRg end="6" st="6"/>
                                            </p:txEl>
                                          </p:spTgt>
                                        </p:tgtEl>
                                        <p:attrNameLst>
                                          <p:attrName>style.visibility</p:attrName>
                                        </p:attrNameLst>
                                      </p:cBhvr>
                                      <p:to>
                                        <p:strVal val="visible"/>
                                      </p:to>
                                    </p:set>
                                    <p:anim calcmode="lin" valueType="num">
                                      <p:cBhvr additive="base">
                                        <p:cTn dur="500" fill="hold" id="17"/>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5">
                                            <p:txEl>
                                              <p:pRg end="0" st="0"/>
                                            </p:txEl>
                                          </p:spTgt>
                                        </p:tgtEl>
                                        <p:attrNameLst>
                                          <p:attrName>style.visibility</p:attrName>
                                        </p:attrNameLst>
                                      </p:cBhvr>
                                      <p:to>
                                        <p:strVal val="visible"/>
                                      </p:to>
                                    </p:set>
                                    <p:anim calcmode="lin" valueType="num">
                                      <p:cBhvr additive="base">
                                        <p:cTn dur="500" fill="hold" id="23"/>
                                        <p:tgtEl>
                                          <p:spTgt spid="5">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5">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45" presetSubtype="0">
                                  <p:stCondLst>
                                    <p:cond delay="0"/>
                                  </p:stCondLst>
                                  <p:childTnLst>
                                    <p:set>
                                      <p:cBhvr>
                                        <p:cTn dur="1" fill="hold" id="28">
                                          <p:stCondLst>
                                            <p:cond delay="0"/>
                                          </p:stCondLst>
                                        </p:cTn>
                                        <p:tgtEl>
                                          <p:spTgt spid="4">
                                            <p:txEl>
                                              <p:pRg end="0" st="0"/>
                                            </p:txEl>
                                          </p:spTgt>
                                        </p:tgtEl>
                                        <p:attrNameLst>
                                          <p:attrName>style.visibility</p:attrName>
                                        </p:attrNameLst>
                                      </p:cBhvr>
                                      <p:to>
                                        <p:strVal val="visible"/>
                                      </p:to>
                                    </p:set>
                                    <p:animEffect filter="fade" transition="in">
                                      <p:cBhvr>
                                        <p:cTn dur="2000" id="29"/>
                                        <p:tgtEl>
                                          <p:spTgt spid="4">
                                            <p:txEl>
                                              <p:pRg end="0" st="0"/>
                                            </p:txEl>
                                          </p:spTgt>
                                        </p:tgtEl>
                                      </p:cBhvr>
                                    </p:animEffect>
                                    <p:anim calcmode="lin" valueType="num">
                                      <p:cBhvr>
                                        <p:cTn dur="2000" fill="hold" id="30"/>
                                        <p:tgtEl>
                                          <p:spTgt spid="4">
                                            <p:txEl>
                                              <p:pRg end="0" st="0"/>
                                            </p:txEl>
                                          </p:spTgt>
                                        </p:tgtEl>
                                        <p:attrNameLst>
                                          <p:attrName>ppt_w</p:attrName>
                                        </p:attrNameLst>
                                      </p:cBhvr>
                                      <p:tavLst>
                                        <p:tav fmla="#ppt_w*sin(2.5*pi*$)" tm="0">
                                          <p:val>
                                            <p:fltVal val="0"/>
                                          </p:val>
                                        </p:tav>
                                        <p:tav tm="100000">
                                          <p:val>
                                            <p:fltVal val="1"/>
                                          </p:val>
                                        </p:tav>
                                      </p:tavLst>
                                    </p:anim>
                                    <p:anim calcmode="lin" valueType="num">
                                      <p:cBhvr>
                                        <p:cTn dur="2000" fill="hold" id="31"/>
                                        <p:tgtEl>
                                          <p:spTgt spid="4">
                                            <p:txEl>
                                              <p:pRg end="0" st="0"/>
                                            </p:txEl>
                                          </p:spTgt>
                                        </p:tgtEl>
                                        <p:attrNameLst>
                                          <p:attrName>ppt_h</p:attrName>
                                        </p:attrNameLst>
                                      </p:cBhvr>
                                      <p:tavLst>
                                        <p:tav tm="0">
                                          <p:val>
                                            <p:strVal val="#ppt_h"/>
                                          </p:val>
                                        </p:tav>
                                        <p:tav tm="100000">
                                          <p:val>
                                            <p:strVal val="#ppt_h"/>
                                          </p:val>
                                        </p:tav>
                                      </p:tavLst>
                                    </p:anim>
                                  </p:childTnLst>
                                </p:cTn>
                              </p:par>
                            </p:childTnLst>
                          </p:cTn>
                        </p:par>
                      </p:childTnLst>
                    </p:cTn>
                  </p:par>
                  <p:par>
                    <p:cTn fill="hold" id="32">
                      <p:stCondLst>
                        <p:cond delay="indefinite"/>
                      </p:stCondLst>
                      <p:childTnLst>
                        <p:par>
                          <p:cTn fill="hold" id="33">
                            <p:stCondLst>
                              <p:cond delay="0"/>
                            </p:stCondLst>
                            <p:childTnLst>
                              <p:par>
                                <p:cTn fill="hold" id="34" nodeType="clickEffect" presetClass="entr" presetID="2" presetSubtype="4">
                                  <p:stCondLst>
                                    <p:cond delay="0"/>
                                  </p:stCondLst>
                                  <p:childTnLst>
                                    <p:set>
                                      <p:cBhvr>
                                        <p:cTn dur="1" fill="hold" id="35">
                                          <p:stCondLst>
                                            <p:cond delay="0"/>
                                          </p:stCondLst>
                                        </p:cTn>
                                        <p:tgtEl>
                                          <p:spTgt spid="1026"/>
                                        </p:tgtEl>
                                        <p:attrNameLst>
                                          <p:attrName>style.visibility</p:attrName>
                                        </p:attrNameLst>
                                      </p:cBhvr>
                                      <p:to>
                                        <p:strVal val="visible"/>
                                      </p:to>
                                    </p:set>
                                    <p:anim calcmode="lin" valueType="num">
                                      <p:cBhvr additive="base">
                                        <p:cTn dur="500" fill="hold" id="36"/>
                                        <p:tgtEl>
                                          <p:spTgt spid="1026"/>
                                        </p:tgtEl>
                                        <p:attrNameLst>
                                          <p:attrName>ppt_x</p:attrName>
                                        </p:attrNameLst>
                                      </p:cBhvr>
                                      <p:tavLst>
                                        <p:tav tm="0">
                                          <p:val>
                                            <p:strVal val="#ppt_x"/>
                                          </p:val>
                                        </p:tav>
                                        <p:tav tm="100000">
                                          <p:val>
                                            <p:strVal val="#ppt_x"/>
                                          </p:val>
                                        </p:tav>
                                      </p:tavLst>
                                    </p:anim>
                                    <p:anim calcmode="lin" valueType="num">
                                      <p:cBhvr additive="base">
                                        <p:cTn dur="500" fill="hold" id="37"/>
                                        <p:tgtEl>
                                          <p:spTgt spid="1026"/>
                                        </p:tgtEl>
                                        <p:attrNameLst>
                                          <p:attrName>ppt_y</p:attrName>
                                        </p:attrNameLst>
                                      </p:cBhvr>
                                      <p:tavLst>
                                        <p:tav tm="0">
                                          <p:val>
                                            <p:strVal val="1+#ppt_h/2"/>
                                          </p:val>
                                        </p:tav>
                                        <p:tav tm="100000">
                                          <p:val>
                                            <p:strVal val="#ppt_y"/>
                                          </p:val>
                                        </p:tav>
                                      </p:tavLst>
                                    </p:anim>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45" presetSubtype="0">
                                  <p:stCondLst>
                                    <p:cond delay="0"/>
                                  </p:stCondLst>
                                  <p:childTnLst>
                                    <p:set>
                                      <p:cBhvr>
                                        <p:cTn dur="1" fill="hold" id="41">
                                          <p:stCondLst>
                                            <p:cond delay="0"/>
                                          </p:stCondLst>
                                        </p:cTn>
                                        <p:tgtEl>
                                          <p:spTgt spid="6">
                                            <p:txEl>
                                              <p:pRg end="0" st="0"/>
                                            </p:txEl>
                                          </p:spTgt>
                                        </p:tgtEl>
                                        <p:attrNameLst>
                                          <p:attrName>style.visibility</p:attrName>
                                        </p:attrNameLst>
                                      </p:cBhvr>
                                      <p:to>
                                        <p:strVal val="visible"/>
                                      </p:to>
                                    </p:set>
                                    <p:animEffect filter="fade" transition="in">
                                      <p:cBhvr>
                                        <p:cTn dur="2000" id="42"/>
                                        <p:tgtEl>
                                          <p:spTgt spid="6">
                                            <p:txEl>
                                              <p:pRg end="0" st="0"/>
                                            </p:txEl>
                                          </p:spTgt>
                                        </p:tgtEl>
                                      </p:cBhvr>
                                    </p:animEffect>
                                    <p:anim calcmode="lin" valueType="num">
                                      <p:cBhvr>
                                        <p:cTn dur="2000" fill="hold" id="43"/>
                                        <p:tgtEl>
                                          <p:spTgt spid="6">
                                            <p:txEl>
                                              <p:pRg end="0" st="0"/>
                                            </p:txEl>
                                          </p:spTgt>
                                        </p:tgtEl>
                                        <p:attrNameLst>
                                          <p:attrName>ppt_w</p:attrName>
                                        </p:attrNameLst>
                                      </p:cBhvr>
                                      <p:tavLst>
                                        <p:tav fmla="#ppt_w*sin(2.5*pi*$)" tm="0">
                                          <p:val>
                                            <p:fltVal val="0"/>
                                          </p:val>
                                        </p:tav>
                                        <p:tav tm="100000">
                                          <p:val>
                                            <p:fltVal val="1"/>
                                          </p:val>
                                        </p:tav>
                                      </p:tavLst>
                                    </p:anim>
                                    <p:anim calcmode="lin" valueType="num">
                                      <p:cBhvr>
                                        <p:cTn dur="2000" fill="hold" id="44"/>
                                        <p:tgtEl>
                                          <p:spTgt spid="6">
                                            <p:txEl>
                                              <p:pRg end="0" st="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audio>
              <p:cMediaNode vol="80000">
                <p:cTn display="0" fill="hold" id="45">
                  <p:stCondLst>
                    <p:cond delay="indefinite"/>
                  </p:stCondLst>
                  <p:endCondLst>
                    <p:cond delay="0" evt="onStopAudio">
                      <p:tgtEl>
                        <p:sldTgt/>
                      </p:tgtEl>
                    </p:cond>
                  </p:endCondLst>
                </p:cTn>
                <p:tgtEl>
                  <p:spTgt spid="8"/>
                </p:tgtEl>
              </p:cMediaNode>
            </p:audio>
          </p:childTnLst>
        </p:cTn>
      </p:par>
    </p:tnLst>
    <p:bldLst>
      <p:bldP grpId="0" spid="2"/>
      <p:bldP build="p" grpId="0" spid="3"/>
      <p:bldP build="p" grpId="0" spid="4"/>
      <p:bldP build="p" grpId="0" spid="5"/>
      <p:bldP build="p" grpId="0" spid="6"/>
    </p:bldLst>
  </p:timing>
</p:sld>
</file>

<file path=ppt/slides/slide3.xml><?xml version="1.0" encoding="utf-8"?>
<p:sld xmlns:p="http://schemas.openxmlformats.org/presentationml/2006/main" xmlns:a="http://schemas.openxmlformats.org/drawingml/2006/main" xmlns:r="http://schemas.openxmlformats.org/officeDocument/2006/relationships">
  <p:cSld>
    <p:bg>
      <p:bgPr>
        <a:solidFill>
          <a:schemeClr val="bg2"/>
        </a:solid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1FCF5244-C62C-4E27-B395-14F26DFB1373}"/>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b="b" l="0" r="r" t="0"/>
            <a:pathLst>
              <a:path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6" name="Rectangle 18">
            <a:extLst>
              <a:ext uri="{FF2B5EF4-FFF2-40B4-BE49-F238E27FC236}">
                <a16:creationId xmlns:a16="http://schemas.microsoft.com/office/drawing/2014/main" id="{2D1720A9-DCEB-48CC-A314-129E5A48E024}"/>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TextBox 11">
            <a:extLst>
              <a:ext uri="{FF2B5EF4-FFF2-40B4-BE49-F238E27FC236}">
                <a16:creationId xmlns:a16="http://schemas.microsoft.com/office/drawing/2014/main" id="{D408F214-9B24-456F-8533-80A2BD0FB854}"/>
              </a:ext>
            </a:extLst>
          </p:cNvPr>
          <p:cNvSpPr txBox="1"/>
          <p:nvPr/>
        </p:nvSpPr>
        <p:spPr>
          <a:xfrm>
            <a:off x="5647112" y="5948404"/>
            <a:ext cx="5480761" cy="646331"/>
          </a:xfrm>
          <a:prstGeom prst="rect">
            <a:avLst/>
          </a:prstGeom>
          <a:noFill/>
        </p:spPr>
        <p:txBody>
          <a:bodyPr wrap="square">
            <a:spAutoFit/>
          </a:bodyPr>
          <a:lstStyle/>
          <a:p>
            <a:pPr algn="ctr" indent="0" marL="0">
              <a:spcAft>
                <a:spcPts val="600"/>
              </a:spcAft>
              <a:buNone/>
            </a:pPr>
            <a:r>
              <a:rPr dirty="0" lang="en-US" sz="3600">
                <a:cs charset="0" panose="020F0502020204030204" pitchFamily="34" typeface="Calibri"/>
              </a:rPr>
              <a:t>Say He Allah is </a:t>
            </a:r>
            <a:r>
              <a:rPr b="1" dirty="0" lang="en-US" sz="3600">
                <a:cs charset="0" panose="020F0502020204030204" pitchFamily="34" typeface="Calibri"/>
              </a:rPr>
              <a:t>One.</a:t>
            </a:r>
          </a:p>
        </p:txBody>
      </p:sp>
      <p:pic>
        <p:nvPicPr>
          <p:cNvPr descr="A picture containing text&#10;&#10;Description automatically generated" id="15" name="Picture 14">
            <a:extLst>
              <a:ext uri="{FF2B5EF4-FFF2-40B4-BE49-F238E27FC236}">
                <a16:creationId xmlns:a16="http://schemas.microsoft.com/office/drawing/2014/main" id="{ADAF1EEE-B82C-104F-9319-78DD00A5CC42}"/>
              </a:ext>
            </a:extLst>
          </p:cNvPr>
          <p:cNvPicPr>
            <a:picLocks noChangeAspect="1"/>
          </p:cNvPicPr>
          <p:nvPr/>
        </p:nvPicPr>
        <p:blipFill rotWithShape="1">
          <a:blip r:embed="rId3">
            <a:extLst>
              <a:ext uri="{28A0092B-C50C-407E-A947-70E740481C1C}">
                <a14:useLocalDpi xmlns:a14="http://schemas.microsoft.com/office/drawing/2010/main" val="0"/>
              </a:ext>
            </a:extLst>
          </a:blip>
          <a:srcRect l="15" r="36"/>
          <a:stretch/>
        </p:blipFill>
        <p:spPr>
          <a:xfrm>
            <a:off x="880229" y="1424258"/>
            <a:ext cx="3702756" cy="2956485"/>
          </a:xfrm>
          <a:prstGeom prst="rect">
            <a:avLst/>
          </a:prstGeom>
        </p:spPr>
      </p:pic>
      <p:pic>
        <p:nvPicPr>
          <p:cNvPr descr="Shape&#10;&#10;Description automatically generated" id="20" name="Picture 19">
            <a:extLst>
              <a:ext uri="{FF2B5EF4-FFF2-40B4-BE49-F238E27FC236}">
                <a16:creationId xmlns:a16="http://schemas.microsoft.com/office/drawing/2014/main" id="{B7E53BE6-099A-2141-B5EF-13AC644BEE32}"/>
              </a:ext>
            </a:extLst>
          </p:cNvPr>
          <p:cNvPicPr>
            <a:picLocks noChangeAspect="1"/>
          </p:cNvPicPr>
          <p:nvPr/>
        </p:nvPicPr>
        <p:blipFill rotWithShape="1">
          <a:blip r:embed="rId4">
            <a:extLst>
              <a:ext uri="{28A0092B-C50C-407E-A947-70E740481C1C}">
                <a14:useLocalDpi xmlns:a14="http://schemas.microsoft.com/office/drawing/2010/main" val="0"/>
              </a:ext>
            </a:extLst>
          </a:blip>
          <a:srcRect l="31" r="43"/>
          <a:stretch/>
        </p:blipFill>
        <p:spPr>
          <a:xfrm>
            <a:off x="5647112" y="1424258"/>
            <a:ext cx="5480761" cy="4368458"/>
          </a:xfrm>
          <a:prstGeom prst="rect">
            <a:avLst/>
          </a:prstGeom>
        </p:spPr>
      </p:pic>
      <p:sp>
        <p:nvSpPr>
          <p:cNvPr id="29" name="Title 1">
            <a:extLst>
              <a:ext uri="{FF2B5EF4-FFF2-40B4-BE49-F238E27FC236}">
                <a16:creationId xmlns:a16="http://schemas.microsoft.com/office/drawing/2014/main" id="{459AEAFC-DDF4-F24A-BBCC-C88613F26C05}"/>
              </a:ext>
            </a:extLst>
          </p:cNvPr>
          <p:cNvSpPr>
            <a:spLocks noGrp="1"/>
          </p:cNvSpPr>
          <p:nvPr>
            <p:ph type="title"/>
          </p:nvPr>
        </p:nvSpPr>
        <p:spPr>
          <a:xfrm>
            <a:off x="810000" y="447188"/>
            <a:ext cx="10571998" cy="618096"/>
          </a:xfrm>
        </p:spPr>
        <p:txBody>
          <a:bodyPr>
            <a:noAutofit/>
          </a:bodyPr>
          <a:lstStyle/>
          <a:p>
            <a:pPr algn="ctr"/>
            <a:r>
              <a:rPr dirty="0" lang="en-US" sz="4800">
                <a:cs charset="0" panose="020F0502020204030204" pitchFamily="34" typeface="Calibri"/>
              </a:rPr>
              <a:t>Let’s explore the meaning . . . </a:t>
            </a:r>
            <a:endParaRPr dirty="0" lang="en-CA" sz="4800">
              <a:cs charset="0" panose="020F0502020204030204" pitchFamily="34" typeface="Calibri"/>
            </a:endParaRPr>
          </a:p>
        </p:txBody>
      </p:sp>
      <p:pic>
        <p:nvPicPr>
          <p:cNvPr id="3" name="Google Shape;15;p1">
            <a:extLst>
              <a:ext uri="{FF2B5EF4-FFF2-40B4-BE49-F238E27FC236}">
                <a16:creationId xmlns:a16="http://schemas.microsoft.com/office/drawing/2014/main" id="{F150A0FC-5DC7-4CDB-AA06-9180D403E20A}"/>
              </a:ext>
            </a:extLst>
          </p:cNvPr>
          <p:cNvPicPr preferRelativeResize="0"/>
          <p:nvPr/>
        </p:nvPicPr>
        <p:blipFill rotWithShape="1">
          <a:blip r:embed="rId5">
            <a:alphaModFix/>
          </a:blip>
          <a:srcRect/>
          <a:stretch/>
        </p:blipFill>
        <p:spPr>
          <a:xfrm>
            <a:off x="11175054" y="141114"/>
            <a:ext cx="863527" cy="866871"/>
          </a:xfrm>
          <a:prstGeom prst="rect">
            <a:avLst/>
          </a:prstGeom>
          <a:solidFill>
            <a:schemeClr val="tx1"/>
          </a:solidFill>
          <a:ln>
            <a:noFill/>
          </a:ln>
        </p:spPr>
      </p:pic>
    </p:spTree>
    <p:extLst>
      <p:ext uri="{BB962C8B-B14F-4D97-AF65-F5344CB8AC3E}">
        <p14:creationId xmlns:p14="http://schemas.microsoft.com/office/powerpoint/2010/main" val="178572769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ppt_x"/>
                                          </p:val>
                                        </p:tav>
                                        <p:tav tm="100000">
                                          <p:val>
                                            <p:strVal val="#ppt_x"/>
                                          </p:val>
                                        </p:tav>
                                      </p:tavLst>
                                    </p:anim>
                                    <p:anim calcmode="lin" valueType="num">
                                      <p:cBhvr additive="base">
                                        <p:cTn dur="500" fill="hold" id="8"/>
                                        <p:tgtEl>
                                          <p:spTgt spid="29"/>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5" presetSubtype="10">
                                  <p:stCondLst>
                                    <p:cond delay="0"/>
                                  </p:stCondLst>
                                  <p:childTnLst>
                                    <p:set>
                                      <p:cBhvr>
                                        <p:cTn dur="1" fill="hold" id="12">
                                          <p:stCondLst>
                                            <p:cond delay="0"/>
                                          </p:stCondLst>
                                        </p:cTn>
                                        <p:tgtEl>
                                          <p:spTgt spid="15"/>
                                        </p:tgtEl>
                                        <p:attrNameLst>
                                          <p:attrName>style.visibility</p:attrName>
                                        </p:attrNameLst>
                                      </p:cBhvr>
                                      <p:to>
                                        <p:strVal val="visible"/>
                                      </p:to>
                                    </p:set>
                                    <p:animEffect filter="checkerboard(across)" transition="in">
                                      <p:cBhvr>
                                        <p:cTn dur="500" id="13"/>
                                        <p:tgtEl>
                                          <p:spTgt spid="15"/>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5" presetSubtype="10">
                                  <p:stCondLst>
                                    <p:cond delay="0"/>
                                  </p:stCondLst>
                                  <p:childTnLst>
                                    <p:set>
                                      <p:cBhvr>
                                        <p:cTn dur="1" fill="hold" id="17">
                                          <p:stCondLst>
                                            <p:cond delay="0"/>
                                          </p:stCondLst>
                                        </p:cTn>
                                        <p:tgtEl>
                                          <p:spTgt spid="20"/>
                                        </p:tgtEl>
                                        <p:attrNameLst>
                                          <p:attrName>style.visibility</p:attrName>
                                        </p:attrNameLst>
                                      </p:cBhvr>
                                      <p:to>
                                        <p:strVal val="visible"/>
                                      </p:to>
                                    </p:set>
                                    <p:animEffect filter="checkerboard(across)" transition="in">
                                      <p:cBhvr>
                                        <p:cTn dur="500" id="18"/>
                                        <p:tgtEl>
                                          <p:spTgt spid="20"/>
                                        </p:tgtEl>
                                      </p:cBhvr>
                                    </p:animEffec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ppt_x"/>
                                          </p:val>
                                        </p:tav>
                                        <p:tav tm="100000">
                                          <p:val>
                                            <p:strVal val="#ppt_x"/>
                                          </p:val>
                                        </p:tav>
                                      </p:tavLst>
                                    </p:anim>
                                    <p:anim calcmode="lin" valueType="num">
                                      <p:cBhvr additive="base">
                                        <p:cTn dur="500" fill="hold" id="24"/>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9"/>
    </p:bldLst>
  </p:timing>
</p:sld>
</file>

<file path=ppt/slides/slide4.xml><?xml version="1.0" encoding="utf-8"?>
<p:sld xmlns:p="http://schemas.openxmlformats.org/presentationml/2006/main" xmlns:a="http://schemas.openxmlformats.org/drawingml/2006/main" xmlns:r="http://schemas.openxmlformats.org/officeDocument/2006/relationships">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anchor="ctr" rtlCol="0"/>
          <a:lstStyle/>
          <a:p>
            <a:pPr algn="ctr"/>
            <a:endParaRPr lang="en-US"/>
          </a:p>
        </p:txBody>
      </p:sp>
      <p:pic>
        <p:nvPicPr>
          <p:cNvPr descr="A picture containing shape&#10;&#10;Description automatically generated" id="5" name="Content Placeholder 4">
            <a:extLst>
              <a:ext uri="{FF2B5EF4-FFF2-40B4-BE49-F238E27FC236}">
                <a16:creationId xmlns:a16="http://schemas.microsoft.com/office/drawing/2014/main" id="{DDFAB940-6AFC-A848-94FB-AF954D10C9F6}"/>
              </a:ext>
            </a:extLst>
          </p:cNvPr>
          <p:cNvPicPr>
            <a:picLocks noChangeAspect="1" noGrp="1"/>
          </p:cNvPicPr>
          <p:nvPr>
            <p:ph idx="1"/>
          </p:nvPr>
        </p:nvPicPr>
        <p:blipFill rotWithShape="1">
          <a:blip r:embed="rId3">
            <a:extLst>
              <a:ext uri="{28A0092B-C50C-407E-A947-70E740481C1C}">
                <a14:useLocalDpi xmlns:a14="http://schemas.microsoft.com/office/drawing/2010/main" val="0"/>
              </a:ext>
            </a:extLst>
          </a:blip>
          <a:srcRect l="28" r="5"/>
          <a:stretch/>
        </p:blipFill>
        <p:spPr>
          <a:xfrm>
            <a:off x="2782764" y="288755"/>
            <a:ext cx="6626471" cy="5385903"/>
          </a:xfrm>
          <a:prstGeom prst="rect">
            <a:avLst/>
          </a:prstGeom>
        </p:spPr>
      </p:pic>
      <p:sp>
        <p:nvSpPr>
          <p:cNvPr id="4" name="TextBox 3">
            <a:extLst>
              <a:ext uri="{FF2B5EF4-FFF2-40B4-BE49-F238E27FC236}">
                <a16:creationId xmlns:a16="http://schemas.microsoft.com/office/drawing/2014/main" id="{568E7530-E5BD-5B44-8D80-C51B60BDE530}"/>
              </a:ext>
            </a:extLst>
          </p:cNvPr>
          <p:cNvSpPr txBox="1"/>
          <p:nvPr/>
        </p:nvSpPr>
        <p:spPr>
          <a:xfrm>
            <a:off x="2782764" y="5821861"/>
            <a:ext cx="6626470" cy="646331"/>
          </a:xfrm>
          <a:prstGeom prst="rect">
            <a:avLst/>
          </a:prstGeom>
          <a:noFill/>
        </p:spPr>
        <p:txBody>
          <a:bodyPr wrap="square">
            <a:spAutoFit/>
          </a:bodyPr>
          <a:lstStyle/>
          <a:p>
            <a:pPr algn="ctr" indent="0" marL="0">
              <a:spcAft>
                <a:spcPts val="600"/>
              </a:spcAft>
              <a:buNone/>
            </a:pPr>
            <a:r>
              <a:rPr dirty="0" lang="en-US" sz="3600">
                <a:cs charset="0" panose="020F0502020204030204" pitchFamily="34" typeface="Calibri"/>
              </a:rPr>
              <a:t>Allah</a:t>
            </a:r>
            <a:r>
              <a:rPr b="1" dirty="0" lang="en-US" sz="3600">
                <a:cs charset="0" panose="020F0502020204030204" pitchFamily="34" typeface="Calibri"/>
              </a:rPr>
              <a:t> does not need </a:t>
            </a:r>
            <a:r>
              <a:rPr dirty="0" lang="en-US" sz="3600">
                <a:cs charset="0" panose="020F0502020204030204" pitchFamily="34" typeface="Calibri"/>
              </a:rPr>
              <a:t>anyone. </a:t>
            </a:r>
          </a:p>
        </p:txBody>
      </p:sp>
      <p:pic>
        <p:nvPicPr>
          <p:cNvPr id="2" name="Google Shape;15;p1">
            <a:extLst>
              <a:ext uri="{FF2B5EF4-FFF2-40B4-BE49-F238E27FC236}">
                <a16:creationId xmlns:a16="http://schemas.microsoft.com/office/drawing/2014/main" id="{C9EA791C-34D3-4393-B366-8D350100E37B}"/>
              </a:ext>
            </a:extLst>
          </p:cNvPr>
          <p:cNvPicPr preferRelativeResize="0"/>
          <p:nvPr/>
        </p:nvPicPr>
        <p:blipFill rotWithShape="1">
          <a:blip r:embed="rId4">
            <a:alphaModFix/>
          </a:blip>
          <a:srcRect/>
          <a:stretch/>
        </p:blipFill>
        <p:spPr>
          <a:xfrm>
            <a:off x="11175054" y="141114"/>
            <a:ext cx="863527" cy="866871"/>
          </a:xfrm>
          <a:prstGeom prst="rect">
            <a:avLst/>
          </a:prstGeom>
          <a:solidFill>
            <a:schemeClr val="tx1"/>
          </a:solidFill>
          <a:ln>
            <a:noFill/>
          </a:ln>
        </p:spPr>
      </p:pic>
    </p:spTree>
    <p:extLst>
      <p:ext uri="{BB962C8B-B14F-4D97-AF65-F5344CB8AC3E}">
        <p14:creationId xmlns:p14="http://schemas.microsoft.com/office/powerpoint/2010/main" val="403636893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checkerboard(across)" transition="in">
                                      <p:cBhvr>
                                        <p:cTn dur="500" id="7"/>
                                        <p:tgtEl>
                                          <p:spTgt spid="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55EDC766-0372-7948-8FF7-D47A82C4CD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58996" y="878305"/>
            <a:ext cx="4637004" cy="5163057"/>
          </a:xfrm>
          <a:prstGeom prst="roundRect">
            <a:avLst>
              <a:gd name="adj" fmla="val 3876"/>
            </a:avLst>
          </a:prstGeom>
          <a:ln>
            <a:noFill/>
          </a:ln>
          <a:effectLst/>
        </p:spPr>
      </p:pic>
      <p:sp>
        <p:nvSpPr>
          <p:cNvPr id="4" name="Text Placeholder 3">
            <a:extLst>
              <a:ext uri="{FF2B5EF4-FFF2-40B4-BE49-F238E27FC236}">
                <a16:creationId xmlns:a16="http://schemas.microsoft.com/office/drawing/2014/main" id="{82CE8106-A731-4D44-97B3-1443390DFBD4}"/>
              </a:ext>
            </a:extLst>
          </p:cNvPr>
          <p:cNvSpPr>
            <a:spLocks noGrp="1"/>
          </p:cNvSpPr>
          <p:nvPr>
            <p:ph type="body" sz="half" idx="2"/>
          </p:nvPr>
        </p:nvSpPr>
        <p:spPr>
          <a:xfrm>
            <a:off x="8085628" y="1171038"/>
            <a:ext cx="3575737" cy="2029899"/>
          </a:xfrm>
        </p:spPr>
        <p:txBody>
          <a:bodyPr vert="horz" lIns="91440" tIns="45720" rIns="91440" bIns="45720" rtlCol="0" anchor="ctr">
            <a:noAutofit/>
          </a:bodyPr>
          <a:lstStyle/>
          <a:p>
            <a:pPr algn="ctr">
              <a:lnSpc>
                <a:spcPct val="90000"/>
              </a:lnSpc>
              <a:spcBef>
                <a:spcPct val="20000"/>
              </a:spcBef>
            </a:pPr>
            <a:r>
              <a:rPr lang="en-US" sz="2800" dirty="0">
                <a:solidFill>
                  <a:srgbClr val="FFFFFF"/>
                </a:solidFill>
              </a:rPr>
              <a:t>Which usul </a:t>
            </a:r>
          </a:p>
          <a:p>
            <a:pPr algn="ctr">
              <a:lnSpc>
                <a:spcPct val="90000"/>
              </a:lnSpc>
              <a:spcBef>
                <a:spcPct val="20000"/>
              </a:spcBef>
            </a:pPr>
            <a:r>
              <a:rPr lang="en-US" sz="2800" dirty="0">
                <a:solidFill>
                  <a:srgbClr val="FFFFFF"/>
                </a:solidFill>
              </a:rPr>
              <a:t>matches with </a:t>
            </a:r>
          </a:p>
          <a:p>
            <a:pPr algn="ctr">
              <a:lnSpc>
                <a:spcPct val="90000"/>
              </a:lnSpc>
              <a:spcBef>
                <a:spcPct val="20000"/>
              </a:spcBef>
            </a:pPr>
            <a:r>
              <a:rPr lang="en-US" sz="2800" dirty="0">
                <a:solidFill>
                  <a:srgbClr val="FFFFFF"/>
                </a:solidFill>
              </a:rPr>
              <a:t>the verses of </a:t>
            </a:r>
          </a:p>
          <a:p>
            <a:pPr algn="ctr">
              <a:lnSpc>
                <a:spcPct val="90000"/>
              </a:lnSpc>
              <a:spcBef>
                <a:spcPct val="20000"/>
              </a:spcBef>
            </a:pPr>
            <a:r>
              <a:rPr lang="en-US" sz="2800" dirty="0">
                <a:solidFill>
                  <a:srgbClr val="FFFFFF"/>
                </a:solidFill>
              </a:rPr>
              <a:t>Surat al-</a:t>
            </a:r>
            <a:r>
              <a:rPr lang="en-US" sz="2800" dirty="0" err="1">
                <a:solidFill>
                  <a:srgbClr val="FFFFFF"/>
                </a:solidFill>
              </a:rPr>
              <a:t>Ikhlas</a:t>
            </a:r>
            <a:r>
              <a:rPr lang="en-US" sz="2800" dirty="0">
                <a:solidFill>
                  <a:srgbClr val="FFFFFF"/>
                </a:solidFill>
              </a:rPr>
              <a:t> </a:t>
            </a:r>
          </a:p>
          <a:p>
            <a:pPr algn="ctr">
              <a:lnSpc>
                <a:spcPct val="90000"/>
              </a:lnSpc>
              <a:spcBef>
                <a:spcPct val="20000"/>
              </a:spcBef>
            </a:pPr>
            <a:r>
              <a:rPr lang="en-US" sz="2800" dirty="0">
                <a:solidFill>
                  <a:srgbClr val="FFFFFF"/>
                </a:solidFill>
              </a:rPr>
              <a:t>that we recited?</a:t>
            </a:r>
          </a:p>
        </p:txBody>
      </p:sp>
      <p:sp>
        <p:nvSpPr>
          <p:cNvPr id="8" name="TextBox 7">
            <a:extLst>
              <a:ext uri="{FF2B5EF4-FFF2-40B4-BE49-F238E27FC236}">
                <a16:creationId xmlns:a16="http://schemas.microsoft.com/office/drawing/2014/main" id="{157B0B44-65BB-794E-86E1-759748FC3DE3}"/>
              </a:ext>
            </a:extLst>
          </p:cNvPr>
          <p:cNvSpPr txBox="1"/>
          <p:nvPr/>
        </p:nvSpPr>
        <p:spPr>
          <a:xfrm>
            <a:off x="151016" y="5118032"/>
            <a:ext cx="2397211" cy="615553"/>
          </a:xfrm>
          <a:prstGeom prst="rect">
            <a:avLst/>
          </a:prstGeom>
          <a:noFill/>
        </p:spPr>
        <p:txBody>
          <a:bodyPr wrap="square" rtlCol="0">
            <a:spAutoFit/>
          </a:bodyPr>
          <a:lstStyle/>
          <a:p>
            <a:pPr algn="ctr"/>
            <a:r>
              <a:rPr lang="en-US" b="1" dirty="0" err="1"/>
              <a:t>Tawheed</a:t>
            </a:r>
            <a:endParaRPr lang="en-US" b="1" dirty="0"/>
          </a:p>
          <a:p>
            <a:pPr algn="ctr"/>
            <a:r>
              <a:rPr lang="en-US" sz="1600" dirty="0"/>
              <a:t>Oneness of Allah</a:t>
            </a:r>
          </a:p>
        </p:txBody>
      </p:sp>
      <p:sp>
        <p:nvSpPr>
          <p:cNvPr id="15" name="TextBox 14">
            <a:extLst>
              <a:ext uri="{FF2B5EF4-FFF2-40B4-BE49-F238E27FC236}">
                <a16:creationId xmlns:a16="http://schemas.microsoft.com/office/drawing/2014/main" id="{64AC1084-1A7A-E84F-953C-68425B47834D}"/>
              </a:ext>
            </a:extLst>
          </p:cNvPr>
          <p:cNvSpPr txBox="1"/>
          <p:nvPr/>
        </p:nvSpPr>
        <p:spPr>
          <a:xfrm>
            <a:off x="690876" y="5808298"/>
            <a:ext cx="2397211" cy="615553"/>
          </a:xfrm>
          <a:prstGeom prst="rect">
            <a:avLst/>
          </a:prstGeom>
          <a:noFill/>
        </p:spPr>
        <p:txBody>
          <a:bodyPr wrap="square" rtlCol="0">
            <a:spAutoFit/>
          </a:bodyPr>
          <a:lstStyle/>
          <a:p>
            <a:pPr algn="ctr"/>
            <a:r>
              <a:rPr lang="en-US" b="1" dirty="0" err="1"/>
              <a:t>Adalah</a:t>
            </a:r>
            <a:endParaRPr lang="en-US" b="1" dirty="0"/>
          </a:p>
          <a:p>
            <a:pPr algn="ctr"/>
            <a:r>
              <a:rPr lang="en-US" sz="1600" dirty="0"/>
              <a:t>Justice of Allah</a:t>
            </a:r>
          </a:p>
        </p:txBody>
      </p:sp>
      <p:sp>
        <p:nvSpPr>
          <p:cNvPr id="16" name="TextBox 15">
            <a:extLst>
              <a:ext uri="{FF2B5EF4-FFF2-40B4-BE49-F238E27FC236}">
                <a16:creationId xmlns:a16="http://schemas.microsoft.com/office/drawing/2014/main" id="{B440F383-4E11-C54A-A516-7CC6419EF327}"/>
              </a:ext>
            </a:extLst>
          </p:cNvPr>
          <p:cNvSpPr txBox="1"/>
          <p:nvPr/>
        </p:nvSpPr>
        <p:spPr>
          <a:xfrm>
            <a:off x="2317307" y="6079600"/>
            <a:ext cx="2397211" cy="615553"/>
          </a:xfrm>
          <a:prstGeom prst="rect">
            <a:avLst/>
          </a:prstGeom>
          <a:noFill/>
        </p:spPr>
        <p:txBody>
          <a:bodyPr wrap="square" rtlCol="0">
            <a:spAutoFit/>
          </a:bodyPr>
          <a:lstStyle/>
          <a:p>
            <a:pPr algn="ctr"/>
            <a:r>
              <a:rPr lang="en-US" b="1" dirty="0" err="1"/>
              <a:t>Nubuwwah</a:t>
            </a:r>
            <a:endParaRPr lang="en-US" b="1" dirty="0"/>
          </a:p>
          <a:p>
            <a:pPr algn="ctr"/>
            <a:r>
              <a:rPr lang="en-US" sz="1600" dirty="0"/>
              <a:t>Prophethood</a:t>
            </a:r>
          </a:p>
        </p:txBody>
      </p:sp>
      <p:sp>
        <p:nvSpPr>
          <p:cNvPr id="17" name="TextBox 16">
            <a:extLst>
              <a:ext uri="{FF2B5EF4-FFF2-40B4-BE49-F238E27FC236}">
                <a16:creationId xmlns:a16="http://schemas.microsoft.com/office/drawing/2014/main" id="{6FC1ED6A-C1D5-5E43-AF40-802D5A36604A}"/>
              </a:ext>
            </a:extLst>
          </p:cNvPr>
          <p:cNvSpPr txBox="1"/>
          <p:nvPr/>
        </p:nvSpPr>
        <p:spPr>
          <a:xfrm>
            <a:off x="3924546" y="5822393"/>
            <a:ext cx="2397211" cy="615553"/>
          </a:xfrm>
          <a:prstGeom prst="rect">
            <a:avLst/>
          </a:prstGeom>
          <a:noFill/>
        </p:spPr>
        <p:txBody>
          <a:bodyPr wrap="square" rtlCol="0">
            <a:spAutoFit/>
          </a:bodyPr>
          <a:lstStyle/>
          <a:p>
            <a:pPr algn="ctr"/>
            <a:r>
              <a:rPr lang="en-US" b="1" dirty="0" err="1"/>
              <a:t>Imamat</a:t>
            </a:r>
            <a:endParaRPr lang="en-US" b="1" dirty="0"/>
          </a:p>
          <a:p>
            <a:pPr algn="ctr"/>
            <a:r>
              <a:rPr lang="en-US" sz="1600" dirty="0"/>
              <a:t>Imamate</a:t>
            </a:r>
          </a:p>
        </p:txBody>
      </p:sp>
      <p:sp>
        <p:nvSpPr>
          <p:cNvPr id="18" name="TextBox 17">
            <a:extLst>
              <a:ext uri="{FF2B5EF4-FFF2-40B4-BE49-F238E27FC236}">
                <a16:creationId xmlns:a16="http://schemas.microsoft.com/office/drawing/2014/main" id="{C4726302-EBD8-2A48-A428-73DD66DE87BD}"/>
              </a:ext>
            </a:extLst>
          </p:cNvPr>
          <p:cNvSpPr txBox="1"/>
          <p:nvPr/>
        </p:nvSpPr>
        <p:spPr>
          <a:xfrm>
            <a:off x="4903312" y="5197323"/>
            <a:ext cx="2397211" cy="615553"/>
          </a:xfrm>
          <a:prstGeom prst="rect">
            <a:avLst/>
          </a:prstGeom>
          <a:noFill/>
        </p:spPr>
        <p:txBody>
          <a:bodyPr wrap="square" rtlCol="0">
            <a:spAutoFit/>
          </a:bodyPr>
          <a:lstStyle/>
          <a:p>
            <a:pPr algn="ctr"/>
            <a:r>
              <a:rPr lang="en-US" b="1" dirty="0" err="1"/>
              <a:t>Ma’ad</a:t>
            </a:r>
            <a:r>
              <a:rPr lang="en-US" b="1" dirty="0"/>
              <a:t>/</a:t>
            </a:r>
            <a:r>
              <a:rPr lang="en-US" b="1" dirty="0" err="1"/>
              <a:t>Qiyamah</a:t>
            </a:r>
            <a:endParaRPr lang="en-US" b="1" dirty="0"/>
          </a:p>
          <a:p>
            <a:pPr algn="ctr"/>
            <a:r>
              <a:rPr lang="en-US" sz="1600" dirty="0"/>
              <a:t>Return to Allah</a:t>
            </a:r>
          </a:p>
        </p:txBody>
      </p:sp>
      <p:sp>
        <p:nvSpPr>
          <p:cNvPr id="9" name="TextBox 8">
            <a:extLst>
              <a:ext uri="{FF2B5EF4-FFF2-40B4-BE49-F238E27FC236}">
                <a16:creationId xmlns:a16="http://schemas.microsoft.com/office/drawing/2014/main" id="{FFEEC4D2-7B62-F246-AE13-1B230E0BC2EF}"/>
              </a:ext>
            </a:extLst>
          </p:cNvPr>
          <p:cNvSpPr txBox="1"/>
          <p:nvPr/>
        </p:nvSpPr>
        <p:spPr>
          <a:xfrm>
            <a:off x="1203158" y="162847"/>
            <a:ext cx="5118599" cy="738664"/>
          </a:xfrm>
          <a:prstGeom prst="rect">
            <a:avLst/>
          </a:prstGeom>
          <a:noFill/>
        </p:spPr>
        <p:txBody>
          <a:bodyPr wrap="square" rtlCol="0">
            <a:spAutoFit/>
          </a:bodyPr>
          <a:lstStyle/>
          <a:p>
            <a:pPr algn="ctr"/>
            <a:r>
              <a:rPr lang="en-US" sz="2400" b="1" dirty="0" err="1"/>
              <a:t>Usool</a:t>
            </a:r>
            <a:r>
              <a:rPr lang="en-US" sz="2400" b="1" dirty="0"/>
              <a:t> e </a:t>
            </a:r>
            <a:r>
              <a:rPr lang="en-US" sz="2400" b="1" dirty="0" err="1"/>
              <a:t>Deen</a:t>
            </a:r>
            <a:endParaRPr lang="en-US" sz="2400" b="1" dirty="0"/>
          </a:p>
          <a:p>
            <a:pPr algn="ctr"/>
            <a:r>
              <a:rPr lang="en-US" dirty="0"/>
              <a:t>The Roots of Religion</a:t>
            </a:r>
          </a:p>
        </p:txBody>
      </p:sp>
      <p:sp>
        <p:nvSpPr>
          <p:cNvPr id="20" name="Text Placeholder 3">
            <a:extLst>
              <a:ext uri="{FF2B5EF4-FFF2-40B4-BE49-F238E27FC236}">
                <a16:creationId xmlns:a16="http://schemas.microsoft.com/office/drawing/2014/main" id="{B5DCEB02-8CBB-814C-8C23-CA3D5BF91862}"/>
              </a:ext>
            </a:extLst>
          </p:cNvPr>
          <p:cNvSpPr txBox="1">
            <a:spLocks/>
          </p:cNvSpPr>
          <p:nvPr/>
        </p:nvSpPr>
        <p:spPr>
          <a:xfrm>
            <a:off x="8085627" y="4371975"/>
            <a:ext cx="3575737" cy="62617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0" indent="0" algn="l" defTabSz="457200" rtl="0" eaLnBrk="1" latinLnBrk="0" hangingPunct="1">
              <a:lnSpc>
                <a:spcPct val="100000"/>
              </a:lnSpc>
              <a:spcBef>
                <a:spcPts val="1000"/>
              </a:spcBef>
              <a:spcAft>
                <a:spcPts val="600"/>
              </a:spcAft>
              <a:buClr>
                <a:schemeClr val="accent1"/>
              </a:buClr>
              <a:buFont typeface="Wingdings 2" charset="2"/>
              <a:buNone/>
              <a:defRPr sz="1400" kern="1200">
                <a:solidFill>
                  <a:schemeClr val="accent1">
                    <a:lumMod val="7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9pPr>
          </a:lstStyle>
          <a:p>
            <a:pPr algn="ctr">
              <a:lnSpc>
                <a:spcPct val="90000"/>
              </a:lnSpc>
              <a:spcBef>
                <a:spcPct val="20000"/>
              </a:spcBef>
            </a:pPr>
            <a:r>
              <a:rPr lang="en-US" sz="2800" b="1" dirty="0" err="1">
                <a:solidFill>
                  <a:srgbClr val="FFFFFF"/>
                </a:solidFill>
              </a:rPr>
              <a:t>Tawheed</a:t>
            </a:r>
            <a:endParaRPr lang="en-US" sz="2800" b="1" dirty="0">
              <a:solidFill>
                <a:srgbClr val="FFFFFF"/>
              </a:solidFill>
            </a:endParaRPr>
          </a:p>
        </p:txBody>
      </p:sp>
      <p:pic>
        <p:nvPicPr>
          <p:cNvPr id="3" name="Google Shape;15;p1">
            <a:extLst>
              <a:ext uri="{FF2B5EF4-FFF2-40B4-BE49-F238E27FC236}">
                <a16:creationId xmlns:a16="http://schemas.microsoft.com/office/drawing/2014/main" id="{7E0DCCE9-6CDC-4B7E-A7C1-7022262E3B47}"/>
              </a:ext>
            </a:extLst>
          </p:cNvPr>
          <p:cNvPicPr preferRelativeResize="0"/>
          <p:nvPr/>
        </p:nvPicPr>
        <p:blipFill rotWithShape="1">
          <a:blip r:embed="rId5">
            <a:alphaModFix/>
          </a:blip>
          <a:srcRect/>
          <a:stretch/>
        </p:blipFill>
        <p:spPr>
          <a:xfrm>
            <a:off x="11175054" y="141114"/>
            <a:ext cx="863527" cy="866871"/>
          </a:xfrm>
          <a:prstGeom prst="rect">
            <a:avLst/>
          </a:prstGeom>
          <a:solidFill>
            <a:schemeClr val="bg1"/>
          </a:solidFill>
          <a:ln>
            <a:noFill/>
          </a:ln>
        </p:spPr>
      </p:pic>
    </p:spTree>
    <p:extLst>
      <p:ext uri="{BB962C8B-B14F-4D97-AF65-F5344CB8AC3E}">
        <p14:creationId xmlns:p14="http://schemas.microsoft.com/office/powerpoint/2010/main" val="2037650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additive="base">
                                        <p:cTn id="4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 calcmode="lin" valueType="num">
                                      <p:cBhvr additive="base">
                                        <p:cTn id="5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 calcmode="lin" valueType="num">
                                      <p:cBhvr additive="base">
                                        <p:cTn id="5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 calcmode="lin" valueType="num">
                                      <p:cBhvr additive="base">
                                        <p:cTn id="6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 calcmode="lin" valueType="num">
                                      <p:cBhvr additive="base">
                                        <p:cTn id="6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mph" presetSubtype="0" fill="hold" grpId="1" nodeType="clickEffect">
                                  <p:stCondLst>
                                    <p:cond delay="0"/>
                                  </p:stCondLst>
                                  <p:childTnLst>
                                    <p:animEffect transition="out" filter="fade">
                                      <p:cBhvr>
                                        <p:cTn id="75" dur="500" tmFilter="0, 0; .2, .5; .8, .5; 1, 0"/>
                                        <p:tgtEl>
                                          <p:spTgt spid="8"/>
                                        </p:tgtEl>
                                      </p:cBhvr>
                                    </p:animEffect>
                                    <p:animScale>
                                      <p:cBhvr>
                                        <p:cTn id="7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P spid="8" grpId="1"/>
      <p:bldP spid="15" grpId="0"/>
      <p:bldP spid="16" grpId="0"/>
      <p:bldP spid="17" grpId="0"/>
      <p:bldP spid="18" grpId="0"/>
      <p:bldP spid="9" grpId="0"/>
      <p:bldP spid="20" grpId="0"/>
    </p:bldLst>
  </p:timing>
</p:sld>
</file>

<file path=ppt/slides/slide6.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b="b" l="0" r="r" t="0"/>
            <a:pathLst>
              <a:path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4" name="Rectangle 16">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fmla="*/ 0 w 4637005" name="connsiteX0"/>
              <a:gd fmla="*/ 0 h 6858000" name="connsiteY0"/>
              <a:gd fmla="*/ 4637005 w 4637005" name="connsiteX1"/>
              <a:gd fmla="*/ 0 h 6858000" name="connsiteY1"/>
              <a:gd fmla="*/ 4637005 w 4637005" name="connsiteX2"/>
              <a:gd fmla="*/ 1900238 h 6858000" name="connsiteY2"/>
              <a:gd fmla="*/ 4266589 w 4637005" name="connsiteX3"/>
              <a:gd fmla="*/ 2178050 h 6858000" name="connsiteY3"/>
              <a:gd fmla="*/ 4262355 w 4637005" name="connsiteX4"/>
              <a:gd fmla="*/ 2184400 h 6858000" name="connsiteY4"/>
              <a:gd fmla="*/ 4256005 w 4637005" name="connsiteX5"/>
              <a:gd fmla="*/ 2193925 h 6858000" name="connsiteY5"/>
              <a:gd fmla="*/ 4249655 w 4637005" name="connsiteX6"/>
              <a:gd fmla="*/ 2201863 h 6858000" name="connsiteY6"/>
              <a:gd fmla="*/ 4249655 w 4637005" name="connsiteX7"/>
              <a:gd fmla="*/ 2211388 h 6858000" name="connsiteY7"/>
              <a:gd fmla="*/ 4249655 w 4637005" name="connsiteX8"/>
              <a:gd fmla="*/ 2220913 h 6858000" name="connsiteY8"/>
              <a:gd fmla="*/ 4256005 w 4637005" name="connsiteX9"/>
              <a:gd fmla="*/ 2228850 h 6858000" name="connsiteY9"/>
              <a:gd fmla="*/ 4262355 w 4637005" name="connsiteX10"/>
              <a:gd fmla="*/ 2238375 h 6858000" name="connsiteY10"/>
              <a:gd fmla="*/ 4266589 w 4637005" name="connsiteX11"/>
              <a:gd fmla="*/ 2244725 h 6858000" name="connsiteY11"/>
              <a:gd fmla="*/ 4637005 w 4637005" name="connsiteX12"/>
              <a:gd fmla="*/ 2522538 h 6858000" name="connsiteY12"/>
              <a:gd fmla="*/ 4637005 w 4637005" name="connsiteX13"/>
              <a:gd fmla="*/ 6858000 h 6858000" name="connsiteY13"/>
              <a:gd fmla="*/ 0 w 4637005" name="connsiteX14"/>
              <a:gd fmla="*/ 6858000 h 6858000" name="connsiteY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858000" w="4637005">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anchor="ctr" rtlCol="0" wrap="square">
            <a:noAutofit/>
          </a:bodyPr>
          <a:lstStyle/>
          <a:p>
            <a:pPr algn="ctr"/>
            <a:endParaRPr lang="en-US"/>
          </a:p>
        </p:txBody>
      </p:sp>
      <p:pic>
        <p:nvPicPr>
          <p:cNvPr descr="A picture containing shape&#10;&#10;Description automatically generated" id="10" name="Picture 9">
            <a:extLst>
              <a:ext uri="{FF2B5EF4-FFF2-40B4-BE49-F238E27FC236}">
                <a16:creationId xmlns:a16="http://schemas.microsoft.com/office/drawing/2014/main" id="{DF0C4632-6570-994E-AC0F-D06B1B290984}"/>
              </a:ext>
            </a:extLst>
          </p:cNvPr>
          <p:cNvPicPr>
            <a:picLocks noChangeAspect="1"/>
          </p:cNvPicPr>
          <p:nvPr/>
        </p:nvPicPr>
        <p:blipFill rotWithShape="1">
          <a:blip r:embed="rId3">
            <a:extLst>
              <a:ext uri="{28A0092B-C50C-407E-A947-70E740481C1C}">
                <a14:useLocalDpi xmlns:a14="http://schemas.microsoft.com/office/drawing/2010/main" val="0"/>
              </a:ext>
            </a:extLst>
          </a:blip>
          <a:srcRect b="1" l="5" r="28" t="-1"/>
          <a:stretch/>
        </p:blipFill>
        <p:spPr>
          <a:xfrm>
            <a:off x="793914" y="422672"/>
            <a:ext cx="5971741" cy="4958100"/>
          </a:xfrm>
          <a:prstGeom prst="roundRect">
            <a:avLst>
              <a:gd fmla="val 3876" name="adj"/>
            </a:avLst>
          </a:prstGeom>
          <a:ln>
            <a:solidFill>
              <a:schemeClr val="accent1"/>
            </a:solidFill>
          </a:ln>
          <a:effectLst/>
        </p:spPr>
      </p:pic>
      <p:sp>
        <p:nvSpPr>
          <p:cNvPr id="4" name="Text Placeholder 3">
            <a:extLst>
              <a:ext uri="{FF2B5EF4-FFF2-40B4-BE49-F238E27FC236}">
                <a16:creationId xmlns:a16="http://schemas.microsoft.com/office/drawing/2014/main" id="{546F48F4-3022-4E8E-8D73-7FBC29F07D85}"/>
              </a:ext>
            </a:extLst>
          </p:cNvPr>
          <p:cNvSpPr>
            <a:spLocks noGrp="1"/>
          </p:cNvSpPr>
          <p:nvPr>
            <p:ph idx="2" sz="half" type="body"/>
          </p:nvPr>
        </p:nvSpPr>
        <p:spPr>
          <a:xfrm>
            <a:off x="8085628" y="2012571"/>
            <a:ext cx="3575737" cy="2832858"/>
          </a:xfrm>
        </p:spPr>
        <p:txBody>
          <a:bodyPr anchor="ctr" bIns="45720" lIns="91440" rIns="91440" rtlCol="0" tIns="45720" vert="horz">
            <a:normAutofit/>
          </a:bodyPr>
          <a:lstStyle/>
          <a:p>
            <a:pPr>
              <a:spcBef>
                <a:spcPct val="20000"/>
              </a:spcBef>
            </a:pPr>
            <a:r>
              <a:rPr dirty="0" lang="en-US" sz="2800">
                <a:solidFill>
                  <a:srgbClr val="FFFFFF"/>
                </a:solidFill>
              </a:rPr>
              <a:t>Does Allah have a son or daughter?</a:t>
            </a:r>
            <a:br>
              <a:rPr dirty="0" lang="en-US" sz="2800">
                <a:solidFill>
                  <a:srgbClr val="FFFFFF"/>
                </a:solidFill>
              </a:rPr>
            </a:br>
            <a:endParaRPr dirty="0" lang="en-US" sz="2800">
              <a:solidFill>
                <a:srgbClr val="FFFFFF"/>
              </a:solidFill>
            </a:endParaRPr>
          </a:p>
          <a:p>
            <a:pPr>
              <a:spcBef>
                <a:spcPct val="20000"/>
              </a:spcBef>
            </a:pPr>
            <a:r>
              <a:rPr dirty="0" lang="en-US" sz="2800">
                <a:solidFill>
                  <a:srgbClr val="FFFFFF"/>
                </a:solidFill>
              </a:rPr>
              <a:t>Was He created by someone?</a:t>
            </a:r>
          </a:p>
        </p:txBody>
      </p:sp>
      <p:sp>
        <p:nvSpPr>
          <p:cNvPr id="22" name="TextBox 21">
            <a:extLst>
              <a:ext uri="{FF2B5EF4-FFF2-40B4-BE49-F238E27FC236}">
                <a16:creationId xmlns:a16="http://schemas.microsoft.com/office/drawing/2014/main" id="{DBD85192-937C-2C48-A28D-A97C9583C9A1}"/>
              </a:ext>
            </a:extLst>
          </p:cNvPr>
          <p:cNvSpPr txBox="1"/>
          <p:nvPr/>
        </p:nvSpPr>
        <p:spPr>
          <a:xfrm>
            <a:off x="793913" y="5380772"/>
            <a:ext cx="5971741" cy="1277273"/>
          </a:xfrm>
          <a:prstGeom prst="rect">
            <a:avLst/>
          </a:prstGeom>
          <a:noFill/>
        </p:spPr>
        <p:txBody>
          <a:bodyPr wrap="square">
            <a:spAutoFit/>
          </a:bodyPr>
          <a:lstStyle/>
          <a:p>
            <a:pPr algn="ctr" indent="0" marL="0">
              <a:spcAft>
                <a:spcPts val="600"/>
              </a:spcAft>
              <a:buNone/>
            </a:pPr>
            <a:r>
              <a:rPr dirty="0" lang="en-US" sz="3600">
                <a:cs charset="0" panose="020F0502020204030204" pitchFamily="34" typeface="Calibri"/>
              </a:rPr>
              <a:t>He </a:t>
            </a:r>
            <a:r>
              <a:rPr b="1" dirty="0" lang="en-US" sz="3600">
                <a:cs charset="0" panose="020F0502020204030204" pitchFamily="34" typeface="Calibri"/>
              </a:rPr>
              <a:t>doesn’t</a:t>
            </a:r>
            <a:r>
              <a:rPr dirty="0" lang="en-US" sz="3600">
                <a:cs charset="0" panose="020F0502020204030204" pitchFamily="34" typeface="Calibri"/>
              </a:rPr>
              <a:t> have </a:t>
            </a:r>
            <a:r>
              <a:rPr b="1" dirty="0" lang="en-US" sz="3600">
                <a:cs charset="0" panose="020F0502020204030204" pitchFamily="34" typeface="Calibri"/>
              </a:rPr>
              <a:t>children</a:t>
            </a:r>
            <a:r>
              <a:rPr dirty="0" lang="en-US" sz="3600">
                <a:cs charset="0" panose="020F0502020204030204" pitchFamily="34" typeface="Calibri"/>
              </a:rPr>
              <a:t>,</a:t>
            </a:r>
          </a:p>
          <a:p>
            <a:pPr algn="ctr" indent="0" marL="0">
              <a:spcAft>
                <a:spcPts val="600"/>
              </a:spcAft>
              <a:buNone/>
            </a:pPr>
            <a:r>
              <a:rPr dirty="0" lang="en-US" sz="3600">
                <a:cs charset="0" panose="020F0502020204030204" pitchFamily="34" typeface="Calibri"/>
              </a:rPr>
              <a:t>He was </a:t>
            </a:r>
            <a:r>
              <a:rPr b="1" dirty="0" lang="en-US" sz="3600">
                <a:cs charset="0" panose="020F0502020204030204" pitchFamily="34" typeface="Calibri"/>
              </a:rPr>
              <a:t>not born</a:t>
            </a:r>
            <a:r>
              <a:rPr dirty="0" lang="en-US" sz="3600">
                <a:cs charset="0" panose="020F0502020204030204" pitchFamily="34" typeface="Calibri"/>
              </a:rPr>
              <a:t>.</a:t>
            </a:r>
          </a:p>
        </p:txBody>
      </p:sp>
      <p:pic>
        <p:nvPicPr>
          <p:cNvPr id="3" name="Google Shape;15;p1">
            <a:extLst>
              <a:ext uri="{FF2B5EF4-FFF2-40B4-BE49-F238E27FC236}">
                <a16:creationId xmlns:a16="http://schemas.microsoft.com/office/drawing/2014/main" id="{7A7DE864-8468-4816-8A35-377A7096654B}"/>
              </a:ext>
            </a:extLst>
          </p:cNvPr>
          <p:cNvPicPr preferRelativeResize="0"/>
          <p:nvPr/>
        </p:nvPicPr>
        <p:blipFill rotWithShape="1">
          <a:blip r:embed="rId4">
            <a:alphaModFix/>
          </a:blip>
          <a:srcRect/>
          <a:stretch/>
        </p:blipFill>
        <p:spPr>
          <a:xfrm>
            <a:off x="11175054" y="141114"/>
            <a:ext cx="863527" cy="866871"/>
          </a:xfrm>
          <a:prstGeom prst="rect">
            <a:avLst/>
          </a:prstGeom>
          <a:solidFill>
            <a:schemeClr val="bg1"/>
          </a:solidFill>
          <a:ln>
            <a:noFill/>
          </a:ln>
        </p:spPr>
      </p:pic>
    </p:spTree>
    <p:extLst>
      <p:ext uri="{BB962C8B-B14F-4D97-AF65-F5344CB8AC3E}">
        <p14:creationId xmlns:p14="http://schemas.microsoft.com/office/powerpoint/2010/main" val="3811455678"/>
      </p:ext>
    </p:extLst>
  </p:cSld>
  <p:clrMapOvr>
    <a:overrideClrMapping accent1="accent1" accent2="accent2" accent3="accent3" accent4="accent4" accent5="accent5" accent6="accent6" bg1="lt1" bg2="lt2" folHlink="folHlink" hlink="hlink" tx1="dk1" tx2="dk2"/>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4">
                                            <p:txEl>
                                              <p:pRg end="0" st="0"/>
                                            </p:txEl>
                                          </p:spTgt>
                                        </p:tgtEl>
                                        <p:attrNameLst>
                                          <p:attrName>style.visibility</p:attrName>
                                        </p:attrNameLst>
                                      </p:cBhvr>
                                      <p:to>
                                        <p:strVal val="visible"/>
                                      </p:to>
                                    </p:set>
                                    <p:anim calcmode="lin" valueType="num">
                                      <p:cBhvr additive="base">
                                        <p:cTn dur="500" fill="hold" id="7"/>
                                        <p:tgtEl>
                                          <p:spTgt spid="4">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4">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4">
                                            <p:txEl>
                                              <p:pRg end="1" st="1"/>
                                            </p:txEl>
                                          </p:spTgt>
                                        </p:tgtEl>
                                        <p:attrNameLst>
                                          <p:attrName>style.visibility</p:attrName>
                                        </p:attrNameLst>
                                      </p:cBhvr>
                                      <p:to>
                                        <p:strVal val="visible"/>
                                      </p:to>
                                    </p:set>
                                    <p:anim calcmode="lin" valueType="num">
                                      <p:cBhvr additive="base">
                                        <p:cTn dur="500" fill="hold" id="13"/>
                                        <p:tgtEl>
                                          <p:spTgt spid="4">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4">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5" presetSubtype="10">
                                  <p:stCondLst>
                                    <p:cond delay="0"/>
                                  </p:stCondLst>
                                  <p:childTnLst>
                                    <p:set>
                                      <p:cBhvr>
                                        <p:cTn dur="1" fill="hold" id="18">
                                          <p:stCondLst>
                                            <p:cond delay="0"/>
                                          </p:stCondLst>
                                        </p:cTn>
                                        <p:tgtEl>
                                          <p:spTgt spid="10"/>
                                        </p:tgtEl>
                                        <p:attrNameLst>
                                          <p:attrName>style.visibility</p:attrName>
                                        </p:attrNameLst>
                                      </p:cBhvr>
                                      <p:to>
                                        <p:strVal val="visible"/>
                                      </p:to>
                                    </p:set>
                                    <p:animEffect filter="checkerboard(across)" transition="in">
                                      <p:cBhvr>
                                        <p:cTn dur="500" id="19"/>
                                        <p:tgtEl>
                                          <p:spTgt spid="10"/>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additive="base">
                                        <p:cTn dur="500" fill="hold" id="24"/>
                                        <p:tgtEl>
                                          <p:spTgt spid="22"/>
                                        </p:tgtEl>
                                        <p:attrNameLst>
                                          <p:attrName>ppt_x</p:attrName>
                                        </p:attrNameLst>
                                      </p:cBhvr>
                                      <p:tavLst>
                                        <p:tav tm="0">
                                          <p:val>
                                            <p:strVal val="#ppt_x"/>
                                          </p:val>
                                        </p:tav>
                                        <p:tav tm="100000">
                                          <p:val>
                                            <p:strVal val="#ppt_x"/>
                                          </p:val>
                                        </p:tav>
                                      </p:tavLst>
                                    </p:anim>
                                    <p:anim calcmode="lin" valueType="num">
                                      <p:cBhvr additive="base">
                                        <p:cTn dur="500" fill="hold" id="25"/>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7.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b="b" l="0" r="r" t="0"/>
            <a:pathLst>
              <a:path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fmla="*/ 0 w 4637005" name="connsiteX0"/>
              <a:gd fmla="*/ 0 h 6858000" name="connsiteY0"/>
              <a:gd fmla="*/ 4637005 w 4637005" name="connsiteX1"/>
              <a:gd fmla="*/ 0 h 6858000" name="connsiteY1"/>
              <a:gd fmla="*/ 4637005 w 4637005" name="connsiteX2"/>
              <a:gd fmla="*/ 1900238 h 6858000" name="connsiteY2"/>
              <a:gd fmla="*/ 4266589 w 4637005" name="connsiteX3"/>
              <a:gd fmla="*/ 2178050 h 6858000" name="connsiteY3"/>
              <a:gd fmla="*/ 4262355 w 4637005" name="connsiteX4"/>
              <a:gd fmla="*/ 2184400 h 6858000" name="connsiteY4"/>
              <a:gd fmla="*/ 4256005 w 4637005" name="connsiteX5"/>
              <a:gd fmla="*/ 2193925 h 6858000" name="connsiteY5"/>
              <a:gd fmla="*/ 4249655 w 4637005" name="connsiteX6"/>
              <a:gd fmla="*/ 2201863 h 6858000" name="connsiteY6"/>
              <a:gd fmla="*/ 4249655 w 4637005" name="connsiteX7"/>
              <a:gd fmla="*/ 2211388 h 6858000" name="connsiteY7"/>
              <a:gd fmla="*/ 4249655 w 4637005" name="connsiteX8"/>
              <a:gd fmla="*/ 2220913 h 6858000" name="connsiteY8"/>
              <a:gd fmla="*/ 4256005 w 4637005" name="connsiteX9"/>
              <a:gd fmla="*/ 2228850 h 6858000" name="connsiteY9"/>
              <a:gd fmla="*/ 4262355 w 4637005" name="connsiteX10"/>
              <a:gd fmla="*/ 2238375 h 6858000" name="connsiteY10"/>
              <a:gd fmla="*/ 4266589 w 4637005" name="connsiteX11"/>
              <a:gd fmla="*/ 2244725 h 6858000" name="connsiteY11"/>
              <a:gd fmla="*/ 4637005 w 4637005" name="connsiteX12"/>
              <a:gd fmla="*/ 2522538 h 6858000" name="connsiteY12"/>
              <a:gd fmla="*/ 4637005 w 4637005" name="connsiteX13"/>
              <a:gd fmla="*/ 6858000 h 6858000" name="connsiteY13"/>
              <a:gd fmla="*/ 0 w 4637005" name="connsiteX14"/>
              <a:gd fmla="*/ 6858000 h 6858000" name="connsiteY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858000" w="4637005">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anchor="ctr" rtlCol="0" wrap="square">
            <a:noAutofit/>
          </a:bodyPr>
          <a:lstStyle/>
          <a:p>
            <a:pPr algn="ctr"/>
            <a:endParaRPr lang="en-US"/>
          </a:p>
        </p:txBody>
      </p:sp>
      <p:sp>
        <p:nvSpPr>
          <p:cNvPr id="2" name="Title 1">
            <a:extLst>
              <a:ext uri="{FF2B5EF4-FFF2-40B4-BE49-F238E27FC236}">
                <a16:creationId xmlns:a16="http://schemas.microsoft.com/office/drawing/2014/main" id="{574AC327-3C26-45EC-9558-909C67090C5C}"/>
              </a:ext>
            </a:extLst>
          </p:cNvPr>
          <p:cNvSpPr>
            <a:spLocks noGrp="1"/>
          </p:cNvSpPr>
          <p:nvPr>
            <p:ph type="title"/>
          </p:nvPr>
        </p:nvSpPr>
        <p:spPr>
          <a:xfrm>
            <a:off x="530635" y="5876618"/>
            <a:ext cx="6412270" cy="712487"/>
          </a:xfrm>
        </p:spPr>
        <p:txBody>
          <a:bodyPr anchor="b" bIns="45720" lIns="91440" rIns="91440" rtlCol="0" tIns="45720" vert="horz">
            <a:noAutofit/>
          </a:bodyPr>
          <a:lstStyle/>
          <a:p>
            <a:pPr algn="ctr">
              <a:lnSpc>
                <a:spcPct val="90000"/>
              </a:lnSpc>
            </a:pPr>
            <a:r>
              <a:rPr dirty="0" lang="en-US" sz="2800">
                <a:solidFill>
                  <a:schemeClr val="tx1"/>
                </a:solidFill>
              </a:rPr>
              <a:t>Worshipping more than one god </a:t>
            </a:r>
            <a:br>
              <a:rPr dirty="0" lang="en-US" sz="2800">
                <a:solidFill>
                  <a:schemeClr val="tx1"/>
                </a:solidFill>
              </a:rPr>
            </a:br>
            <a:r>
              <a:rPr dirty="0" lang="en-US" sz="2800">
                <a:solidFill>
                  <a:schemeClr val="tx1"/>
                </a:solidFill>
              </a:rPr>
              <a:t>is ‘shirk’ which is a sin!!</a:t>
            </a:r>
            <a:endParaRPr baseline="0" cap="all" dirty="0" lang="en-US" spc="30" sz="2800">
              <a:solidFill>
                <a:schemeClr val="tx1"/>
              </a:solidFill>
            </a:endParaRPr>
          </a:p>
        </p:txBody>
      </p:sp>
      <p:pic>
        <p:nvPicPr>
          <p:cNvPr descr="art picks: handmade love for our children | One Heart Art" id="6" name="Content Placeholder 3">
            <a:extLst>
              <a:ext uri="{FF2B5EF4-FFF2-40B4-BE49-F238E27FC236}">
                <a16:creationId xmlns:a16="http://schemas.microsoft.com/office/drawing/2014/main" id="{07206FBA-0B48-40A3-A3BA-83CD6EC4CD52}"/>
              </a:ext>
            </a:extLst>
          </p:cNvPr>
          <p:cNvPicPr>
            <a:picLocks noChangeAspect="1" noGrp="1"/>
          </p:cNvPicPr>
          <p:nvPr>
            <p:ph idx="1" type="pic"/>
          </p:nvPr>
        </p:nvPicPr>
        <p:blipFill rotWithShape="1">
          <a:blip r:embed="rId3">
            <a:extLst>
              <a:ext uri="{28A0092B-C50C-407E-A947-70E740481C1C}">
                <a14:useLocalDpi xmlns:a14="http://schemas.microsoft.com/office/drawing/2010/main" val="0"/>
              </a:ext>
            </a:extLst>
          </a:blip>
          <a:srcRect b="135" t="135"/>
          <a:stretch/>
        </p:blipFill>
        <p:spPr>
          <a:xfrm>
            <a:off x="530635" y="372573"/>
            <a:ext cx="6412270" cy="5295507"/>
          </a:xfrm>
          <a:prstGeom prst="roundRect">
            <a:avLst>
              <a:gd fmla="val 3876" name="adj"/>
            </a:avLst>
          </a:prstGeom>
          <a:ln>
            <a:solidFill>
              <a:schemeClr val="accent1"/>
            </a:solidFill>
          </a:ln>
          <a:effectLst/>
        </p:spPr>
      </p:pic>
      <p:sp>
        <p:nvSpPr>
          <p:cNvPr id="4" name="Text Placeholder 3">
            <a:extLst>
              <a:ext uri="{FF2B5EF4-FFF2-40B4-BE49-F238E27FC236}">
                <a16:creationId xmlns:a16="http://schemas.microsoft.com/office/drawing/2014/main" id="{0D0B0843-3761-448B-A861-EAE7812CC418}"/>
              </a:ext>
            </a:extLst>
          </p:cNvPr>
          <p:cNvSpPr>
            <a:spLocks noGrp="1"/>
          </p:cNvSpPr>
          <p:nvPr>
            <p:ph idx="2" sz="half" type="body"/>
          </p:nvPr>
        </p:nvSpPr>
        <p:spPr>
          <a:xfrm>
            <a:off x="8085627" y="2394938"/>
            <a:ext cx="3575737" cy="2647269"/>
          </a:xfrm>
        </p:spPr>
        <p:txBody>
          <a:bodyPr anchor="ctr" bIns="45720" lIns="91440" rIns="91440" rtlCol="0" tIns="45720" vert="horz">
            <a:noAutofit/>
          </a:bodyPr>
          <a:lstStyle/>
          <a:p>
            <a:pPr indent="-285750" marL="285750">
              <a:spcBef>
                <a:spcPct val="20000"/>
              </a:spcBef>
              <a:buFont charset="2" pitchFamily="2" typeface="Wingdings"/>
              <a:buChar char="§"/>
            </a:pPr>
            <a:r>
              <a:rPr dirty="0" lang="en-US" sz="2000">
                <a:solidFill>
                  <a:srgbClr val="FFFFFF"/>
                </a:solidFill>
              </a:rPr>
              <a:t>God of the Sun</a:t>
            </a:r>
          </a:p>
          <a:p>
            <a:pPr indent="-285750" marL="285750">
              <a:spcBef>
                <a:spcPct val="20000"/>
              </a:spcBef>
              <a:buFont charset="2" pitchFamily="2" typeface="Wingdings"/>
              <a:buChar char="§"/>
            </a:pPr>
            <a:r>
              <a:rPr dirty="0" lang="en-US" sz="2000">
                <a:solidFill>
                  <a:srgbClr val="FFFFFF"/>
                </a:solidFill>
              </a:rPr>
              <a:t>God of Rain</a:t>
            </a:r>
          </a:p>
          <a:p>
            <a:pPr indent="-285750" marL="285750">
              <a:spcBef>
                <a:spcPct val="20000"/>
              </a:spcBef>
              <a:buFont charset="2" pitchFamily="2" typeface="Wingdings"/>
              <a:buChar char="§"/>
            </a:pPr>
            <a:r>
              <a:rPr dirty="0" lang="en-US" sz="2000">
                <a:solidFill>
                  <a:srgbClr val="FFFFFF"/>
                </a:solidFill>
              </a:rPr>
              <a:t>God of the Day</a:t>
            </a:r>
          </a:p>
          <a:p>
            <a:pPr indent="-285750" marL="285750">
              <a:spcBef>
                <a:spcPct val="20000"/>
              </a:spcBef>
              <a:buFont charset="2" pitchFamily="2" typeface="Wingdings"/>
              <a:buChar char="§"/>
            </a:pPr>
            <a:r>
              <a:rPr dirty="0" lang="en-US" sz="2000">
                <a:solidFill>
                  <a:srgbClr val="FFFFFF"/>
                </a:solidFill>
              </a:rPr>
              <a:t>God of the Night</a:t>
            </a:r>
          </a:p>
          <a:p>
            <a:pPr indent="-285750" marL="285750">
              <a:spcBef>
                <a:spcPct val="20000"/>
              </a:spcBef>
              <a:buFont charset="2" pitchFamily="2" typeface="Wingdings"/>
              <a:buChar char="§"/>
            </a:pPr>
            <a:r>
              <a:rPr dirty="0" lang="en-US" sz="2000">
                <a:solidFill>
                  <a:srgbClr val="FFFFFF"/>
                </a:solidFill>
              </a:rPr>
              <a:t>God of Storms/ Tornadoes</a:t>
            </a:r>
          </a:p>
        </p:txBody>
      </p:sp>
      <p:sp>
        <p:nvSpPr>
          <p:cNvPr id="12" name="Title 1">
            <a:extLst>
              <a:ext uri="{FF2B5EF4-FFF2-40B4-BE49-F238E27FC236}">
                <a16:creationId xmlns:a16="http://schemas.microsoft.com/office/drawing/2014/main" id="{741D32DE-B357-FA49-BCA6-9DE6F626F90B}"/>
              </a:ext>
            </a:extLst>
          </p:cNvPr>
          <p:cNvSpPr txBox="1">
            <a:spLocks/>
          </p:cNvSpPr>
          <p:nvPr/>
        </p:nvSpPr>
        <p:spPr>
          <a:xfrm>
            <a:off x="8115304" y="546723"/>
            <a:ext cx="3575737" cy="1815477"/>
          </a:xfrm>
          <a:prstGeom prst="rect">
            <a:avLst/>
          </a:prstGeom>
          <a:effectLst>
            <a:outerShdw blurRad="50800" dir="14400000">
              <a:srgbClr val="000000">
                <a:alpha val="60000"/>
              </a:srgbClr>
            </a:outerShdw>
          </a:effectLst>
        </p:spPr>
        <p:txBody>
          <a:bodyPr anchor="b" bIns="45720" lIns="91440" rIns="91440" rtlCol="0" tIns="45720" vert="horz">
            <a:noAutofit/>
          </a:bodyPr>
          <a:lstStyle>
            <a:lvl1pPr algn="l" defTabSz="457200" eaLnBrk="1" hangingPunct="1" latinLnBrk="0" rtl="0">
              <a:spcBef>
                <a:spcPct val="0"/>
              </a:spcBef>
              <a:buNone/>
              <a:defRPr b="1" kern="1200" sz="3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ct val="20000"/>
              </a:spcBef>
            </a:pPr>
            <a:r>
              <a:rPr dirty="0" lang="en-US" sz="2800">
                <a:solidFill>
                  <a:srgbClr val="FFFFFF"/>
                </a:solidFill>
              </a:rPr>
              <a:t>What would happen if we had more than one god?</a:t>
            </a:r>
          </a:p>
        </p:txBody>
      </p:sp>
      <p:sp>
        <p:nvSpPr>
          <p:cNvPr id="3" name="TextBox 2">
            <a:extLst>
              <a:ext uri="{FF2B5EF4-FFF2-40B4-BE49-F238E27FC236}">
                <a16:creationId xmlns:a16="http://schemas.microsoft.com/office/drawing/2014/main" id="{395E9B0F-81D8-B746-8774-43327225B302}"/>
              </a:ext>
            </a:extLst>
          </p:cNvPr>
          <p:cNvSpPr txBox="1"/>
          <p:nvPr/>
        </p:nvSpPr>
        <p:spPr>
          <a:xfrm>
            <a:off x="8085628" y="5447631"/>
            <a:ext cx="3575736" cy="857974"/>
          </a:xfrm>
          <a:prstGeom prst="rect">
            <a:avLst/>
          </a:prstGeom>
          <a:effectLst>
            <a:outerShdw blurRad="50800" dir="14400000">
              <a:srgbClr val="000000">
                <a:alpha val="60000"/>
              </a:srgbClr>
            </a:outerShdw>
          </a:effectLst>
        </p:spPr>
        <p:txBody>
          <a:bodyPr anchor="b" bIns="45720" lIns="91440" rIns="91440" rtlCol="0" tIns="45720" vert="horz">
            <a:noAutofit/>
          </a:bodyPr>
          <a:lstStyle>
            <a:defPPr>
              <a:defRPr lang="en-US"/>
            </a:defPPr>
            <a:lvl1pPr>
              <a:spcBef>
                <a:spcPct val="20000"/>
              </a:spcBef>
              <a:buNone/>
              <a:defRPr b="1" sz="2400">
                <a:solidFill>
                  <a:srgbClr val="FFFFFF"/>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dirty="0" lang="en-US" sz="2800"/>
              <a:t>What kind of day should it be today?</a:t>
            </a:r>
          </a:p>
        </p:txBody>
      </p:sp>
      <p:pic>
        <p:nvPicPr>
          <p:cNvPr id="7" name="Google Shape;15;p1">
            <a:extLst>
              <a:ext uri="{FF2B5EF4-FFF2-40B4-BE49-F238E27FC236}">
                <a16:creationId xmlns:a16="http://schemas.microsoft.com/office/drawing/2014/main" id="{F3032D1B-67CF-429D-A4DD-C911507F4B8C}"/>
              </a:ext>
            </a:extLst>
          </p:cNvPr>
          <p:cNvPicPr preferRelativeResize="0"/>
          <p:nvPr/>
        </p:nvPicPr>
        <p:blipFill rotWithShape="1">
          <a:blip r:embed="rId4">
            <a:alphaModFix/>
          </a:blip>
          <a:srcRect/>
          <a:stretch/>
        </p:blipFill>
        <p:spPr>
          <a:xfrm>
            <a:off x="11259278" y="44858"/>
            <a:ext cx="863527" cy="866871"/>
          </a:xfrm>
          <a:prstGeom prst="rect">
            <a:avLst/>
          </a:prstGeom>
          <a:solidFill>
            <a:schemeClr val="bg1"/>
          </a:solidFill>
          <a:ln>
            <a:noFill/>
          </a:ln>
        </p:spPr>
      </p:pic>
    </p:spTree>
    <p:extLst>
      <p:ext uri="{BB962C8B-B14F-4D97-AF65-F5344CB8AC3E}">
        <p14:creationId xmlns:p14="http://schemas.microsoft.com/office/powerpoint/2010/main" val="1343168077"/>
      </p:ext>
    </p:extLst>
  </p:cSld>
  <p:clrMapOvr>
    <a:overrideClrMapping accent1="accent1" accent2="accent2" accent3="accent3" accent4="accent4" accent5="accent5" accent6="accent6" bg1="lt1" bg2="lt2" folHlink="folHlink" hlink="hlink" tx1="dk1" tx2="dk2"/>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4">
                                            <p:txEl>
                                              <p:pRg end="0" st="0"/>
                                            </p:txEl>
                                          </p:spTgt>
                                        </p:tgtEl>
                                        <p:attrNameLst>
                                          <p:attrName>style.visibility</p:attrName>
                                        </p:attrNameLst>
                                      </p:cBhvr>
                                      <p:to>
                                        <p:strVal val="visible"/>
                                      </p:to>
                                    </p:set>
                                    <p:anim calcmode="lin" valueType="num">
                                      <p:cBhvr additive="base">
                                        <p:cTn dur="500" fill="hold" id="13"/>
                                        <p:tgtEl>
                                          <p:spTgt spid="4">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4">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4">
                                            <p:txEl>
                                              <p:pRg end="1" st="1"/>
                                            </p:txEl>
                                          </p:spTgt>
                                        </p:tgtEl>
                                        <p:attrNameLst>
                                          <p:attrName>style.visibility</p:attrName>
                                        </p:attrNameLst>
                                      </p:cBhvr>
                                      <p:to>
                                        <p:strVal val="visible"/>
                                      </p:to>
                                    </p:set>
                                    <p:anim calcmode="lin" valueType="num">
                                      <p:cBhvr additive="base">
                                        <p:cTn dur="500" fill="hold" id="19"/>
                                        <p:tgtEl>
                                          <p:spTgt spid="4">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4">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4">
                                            <p:txEl>
                                              <p:pRg end="2" st="2"/>
                                            </p:txEl>
                                          </p:spTgt>
                                        </p:tgtEl>
                                        <p:attrNameLst>
                                          <p:attrName>style.visibility</p:attrName>
                                        </p:attrNameLst>
                                      </p:cBhvr>
                                      <p:to>
                                        <p:strVal val="visible"/>
                                      </p:to>
                                    </p:set>
                                    <p:anim calcmode="lin" valueType="num">
                                      <p:cBhvr additive="base">
                                        <p:cTn dur="500" fill="hold" id="25"/>
                                        <p:tgtEl>
                                          <p:spTgt spid="4">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4">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2" presetSubtype="4">
                                  <p:stCondLst>
                                    <p:cond delay="0"/>
                                  </p:stCondLst>
                                  <p:childTnLst>
                                    <p:set>
                                      <p:cBhvr>
                                        <p:cTn dur="1" fill="hold" id="30">
                                          <p:stCondLst>
                                            <p:cond delay="0"/>
                                          </p:stCondLst>
                                        </p:cTn>
                                        <p:tgtEl>
                                          <p:spTgt spid="4">
                                            <p:txEl>
                                              <p:pRg end="3" st="3"/>
                                            </p:txEl>
                                          </p:spTgt>
                                        </p:tgtEl>
                                        <p:attrNameLst>
                                          <p:attrName>style.visibility</p:attrName>
                                        </p:attrNameLst>
                                      </p:cBhvr>
                                      <p:to>
                                        <p:strVal val="visible"/>
                                      </p:to>
                                    </p:set>
                                    <p:anim calcmode="lin" valueType="num">
                                      <p:cBhvr additive="base">
                                        <p:cTn dur="500" fill="hold" id="31"/>
                                        <p:tgtEl>
                                          <p:spTgt spid="4">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4">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 presetSubtype="4">
                                  <p:stCondLst>
                                    <p:cond delay="0"/>
                                  </p:stCondLst>
                                  <p:childTnLst>
                                    <p:set>
                                      <p:cBhvr>
                                        <p:cTn dur="1" fill="hold" id="36">
                                          <p:stCondLst>
                                            <p:cond delay="0"/>
                                          </p:stCondLst>
                                        </p:cTn>
                                        <p:tgtEl>
                                          <p:spTgt spid="4">
                                            <p:txEl>
                                              <p:pRg end="4" st="4"/>
                                            </p:txEl>
                                          </p:spTgt>
                                        </p:tgtEl>
                                        <p:attrNameLst>
                                          <p:attrName>style.visibility</p:attrName>
                                        </p:attrNameLst>
                                      </p:cBhvr>
                                      <p:to>
                                        <p:strVal val="visible"/>
                                      </p:to>
                                    </p:set>
                                    <p:anim calcmode="lin" valueType="num">
                                      <p:cBhvr additive="base">
                                        <p:cTn dur="500" fill="hold" id="37"/>
                                        <p:tgtEl>
                                          <p:spTgt spid="4">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4">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gtEl>
                                        <p:attrNameLst>
                                          <p:attrName>style.visibility</p:attrName>
                                        </p:attrNameLst>
                                      </p:cBhvr>
                                      <p:to>
                                        <p:strVal val="visible"/>
                                      </p:to>
                                    </p:set>
                                    <p:anim calcmode="lin" valueType="num">
                                      <p:cBhvr additive="base">
                                        <p:cTn dur="500" fill="hold" id="43"/>
                                        <p:tgtEl>
                                          <p:spTgt spid="3"/>
                                        </p:tgtEl>
                                        <p:attrNameLst>
                                          <p:attrName>ppt_x</p:attrName>
                                        </p:attrNameLst>
                                      </p:cBhvr>
                                      <p:tavLst>
                                        <p:tav tm="0">
                                          <p:val>
                                            <p:strVal val="#ppt_x"/>
                                          </p:val>
                                        </p:tav>
                                        <p:tav tm="100000">
                                          <p:val>
                                            <p:strVal val="#ppt_x"/>
                                          </p:val>
                                        </p:tav>
                                      </p:tavLst>
                                    </p:anim>
                                    <p:anim calcmode="lin" valueType="num">
                                      <p:cBhvr additive="base">
                                        <p:cTn dur="500" fill="hold" id="44"/>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2"/>
                                        </p:tgtEl>
                                        <p:attrNameLst>
                                          <p:attrName>style.visibility</p:attrName>
                                        </p:attrNameLst>
                                      </p:cBhvr>
                                      <p:to>
                                        <p:strVal val="visible"/>
                                      </p:to>
                                    </p:set>
                                    <p:anim calcmode="lin" valueType="num">
                                      <p:cBhvr additive="base">
                                        <p:cTn dur="500" fill="hold" id="49"/>
                                        <p:tgtEl>
                                          <p:spTgt spid="2"/>
                                        </p:tgtEl>
                                        <p:attrNameLst>
                                          <p:attrName>ppt_x</p:attrName>
                                        </p:attrNameLst>
                                      </p:cBhvr>
                                      <p:tavLst>
                                        <p:tav tm="0">
                                          <p:val>
                                            <p:strVal val="#ppt_x"/>
                                          </p:val>
                                        </p:tav>
                                        <p:tav tm="100000">
                                          <p:val>
                                            <p:strVal val="#ppt_x"/>
                                          </p:val>
                                        </p:tav>
                                      </p:tavLst>
                                    </p:anim>
                                    <p:anim calcmode="lin" valueType="num">
                                      <p:cBhvr additive="base">
                                        <p:cTn dur="500" fill="hold" id="50"/>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3"/>
    </p:bldLst>
  </p:timing>
</p:sld>
</file>

<file path=ppt/slides/slide8.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FBF5ED-6002-4B82-821A-6CC1854E68A8}"/>
              </a:ext>
            </a:extLst>
          </p:cNvPr>
          <p:cNvSpPr>
            <a:spLocks noGrp="1"/>
          </p:cNvSpPr>
          <p:nvPr>
            <p:ph idx="2" sz="half" type="body"/>
          </p:nvPr>
        </p:nvSpPr>
        <p:spPr>
          <a:xfrm>
            <a:off x="3640274" y="141114"/>
            <a:ext cx="7554208" cy="2146233"/>
          </a:xfrm>
        </p:spPr>
        <p:txBody>
          <a:bodyPr bIns="45720" lIns="91440" rIns="91440" rtlCol="0" tIns="45720" vert="horz">
            <a:noAutofit/>
          </a:bodyPr>
          <a:lstStyle/>
          <a:p>
            <a:r>
              <a:rPr dirty="0" lang="en-US" sz="2400">
                <a:solidFill>
                  <a:schemeClr val="tx1"/>
                </a:solidFill>
              </a:rPr>
              <a:t>Who could create something like this?</a:t>
            </a:r>
          </a:p>
          <a:p>
            <a:r>
              <a:rPr dirty="0" lang="en-US" sz="2400">
                <a:solidFill>
                  <a:schemeClr val="tx1"/>
                </a:solidFill>
              </a:rPr>
              <a:t>What would happen if the Sun stopped working? </a:t>
            </a:r>
          </a:p>
          <a:p>
            <a:r>
              <a:rPr dirty="0" lang="en-US" sz="2400">
                <a:solidFill>
                  <a:schemeClr val="tx1"/>
                </a:solidFill>
              </a:rPr>
              <a:t>Or the trees stopped growing?</a:t>
            </a:r>
          </a:p>
          <a:p>
            <a:r>
              <a:rPr dirty="0" lang="en-US" sz="2400">
                <a:solidFill>
                  <a:schemeClr val="tx1"/>
                </a:solidFill>
              </a:rPr>
              <a:t>Or the planets just start falling out of the sky?</a:t>
            </a:r>
          </a:p>
        </p:txBody>
      </p:sp>
      <p:pic>
        <p:nvPicPr>
          <p:cNvPr descr="01 The &lt;strong&gt;Solar System&lt;/strong&gt; PIA10231, mod02 | This image is ..." id="6" name="Picture 5">
            <a:extLst>
              <a:ext uri="{FF2B5EF4-FFF2-40B4-BE49-F238E27FC236}">
                <a16:creationId xmlns:a16="http://schemas.microsoft.com/office/drawing/2014/main" id="{8E0D9006-0A6F-4BC6-A288-E762675D8616}"/>
              </a:ext>
            </a:extLst>
          </p:cNvPr>
          <p:cNvPicPr>
            <a:picLocks noChangeAspect="1"/>
          </p:cNvPicPr>
          <p:nvPr/>
        </p:nvPicPr>
        <p:blipFill rotWithShape="1">
          <a:blip r:embed="rId3">
            <a:extLst>
              <a:ext uri="{28A0092B-C50C-407E-A947-70E740481C1C}">
                <a14:useLocalDpi xmlns:a14="http://schemas.microsoft.com/office/drawing/2010/main" val="0"/>
              </a:ext>
            </a:extLst>
          </a:blip>
          <a:srcRect t="249"/>
          <a:stretch/>
        </p:blipFill>
        <p:spPr>
          <a:xfrm>
            <a:off x="20" y="2496832"/>
            <a:ext cx="12191980" cy="4361167"/>
          </a:xfrm>
          <a:prstGeom prst="rect">
            <a:avLst/>
          </a:prstGeom>
        </p:spPr>
      </p:pic>
      <p:sp>
        <p:nvSpPr>
          <p:cNvPr id="9" name="Title 1">
            <a:extLst>
              <a:ext uri="{FF2B5EF4-FFF2-40B4-BE49-F238E27FC236}">
                <a16:creationId xmlns:a16="http://schemas.microsoft.com/office/drawing/2014/main" id="{528CBB87-B498-D945-AD87-E24B9E8CED23}"/>
              </a:ext>
            </a:extLst>
          </p:cNvPr>
          <p:cNvSpPr txBox="1">
            <a:spLocks/>
          </p:cNvSpPr>
          <p:nvPr/>
        </p:nvSpPr>
        <p:spPr>
          <a:xfrm>
            <a:off x="328986" y="583726"/>
            <a:ext cx="3090076" cy="1100841"/>
          </a:xfrm>
          <a:prstGeom prst="rect">
            <a:avLst/>
          </a:prstGeom>
          <a:effectLst>
            <a:outerShdw blurRad="50800" dir="14400000">
              <a:srgbClr val="000000">
                <a:alpha val="60000"/>
              </a:srgbClr>
            </a:outerShdw>
          </a:effectLst>
        </p:spPr>
        <p:txBody>
          <a:bodyPr anchor="b" bIns="45720" lIns="91440" rIns="91440" rtlCol="0" tIns="45720" vert="horz">
            <a:noAutofit/>
          </a:bodyPr>
          <a:lstStyle>
            <a:lvl1pPr algn="l" defTabSz="457200" eaLnBrk="1" hangingPunct="1" latinLnBrk="0" rtl="0">
              <a:spcBef>
                <a:spcPct val="0"/>
              </a:spcBef>
              <a:buNone/>
              <a:defRPr b="1" kern="1200" sz="3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ct val="20000"/>
              </a:spcBef>
            </a:pPr>
            <a:r>
              <a:rPr dirty="0" lang="en-US" sz="2800">
                <a:solidFill>
                  <a:srgbClr val="FFFFFF"/>
                </a:solidFill>
              </a:rPr>
              <a:t>What is the hottest thing you have ever seen?</a:t>
            </a:r>
          </a:p>
        </p:txBody>
      </p:sp>
      <p:sp>
        <p:nvSpPr>
          <p:cNvPr id="7" name="TextBox 6">
            <a:extLst>
              <a:ext uri="{FF2B5EF4-FFF2-40B4-BE49-F238E27FC236}">
                <a16:creationId xmlns:a16="http://schemas.microsoft.com/office/drawing/2014/main" id="{1A4BCEE2-7563-4E4F-BB38-88E005DDDEA4}"/>
              </a:ext>
            </a:extLst>
          </p:cNvPr>
          <p:cNvSpPr txBox="1"/>
          <p:nvPr/>
        </p:nvSpPr>
        <p:spPr>
          <a:xfrm>
            <a:off x="328986" y="1859867"/>
            <a:ext cx="2563091" cy="461665"/>
          </a:xfrm>
          <a:prstGeom prst="rect">
            <a:avLst/>
          </a:prstGeom>
          <a:noFill/>
        </p:spPr>
        <p:txBody>
          <a:bodyPr rtlCol="0" wrap="square">
            <a:spAutoFit/>
          </a:bodyPr>
          <a:lstStyle/>
          <a:p>
            <a:r>
              <a:rPr dirty="0" lang="en-US" sz="1200">
                <a:hlinkClick r:id="rId4"/>
              </a:rPr>
              <a:t>https://www.youtube.com/watch?v=Qd6nLM2QlWw&amp;ebc</a:t>
            </a:r>
            <a:endParaRPr dirty="0" lang="en-US" sz="1200"/>
          </a:p>
        </p:txBody>
      </p:sp>
      <p:pic>
        <p:nvPicPr>
          <p:cNvPr id="2" name="Google Shape;15;p1">
            <a:extLst>
              <a:ext uri="{FF2B5EF4-FFF2-40B4-BE49-F238E27FC236}">
                <a16:creationId xmlns:a16="http://schemas.microsoft.com/office/drawing/2014/main" id="{04D9B0E9-4800-4A8F-826A-C5862590C3CD}"/>
              </a:ext>
            </a:extLst>
          </p:cNvPr>
          <p:cNvPicPr preferRelativeResize="0"/>
          <p:nvPr/>
        </p:nvPicPr>
        <p:blipFill rotWithShape="1">
          <a:blip r:embed="rId5">
            <a:alphaModFix/>
          </a:blip>
          <a:srcRect/>
          <a:stretch/>
        </p:blipFill>
        <p:spPr>
          <a:xfrm>
            <a:off x="11175054" y="141114"/>
            <a:ext cx="863527" cy="866871"/>
          </a:xfrm>
          <a:prstGeom prst="rect">
            <a:avLst/>
          </a:prstGeom>
          <a:solidFill>
            <a:schemeClr val="tx1"/>
          </a:solidFill>
          <a:ln>
            <a:noFill/>
          </a:ln>
        </p:spPr>
      </p:pic>
    </p:spTree>
    <p:extLst>
      <p:ext uri="{BB962C8B-B14F-4D97-AF65-F5344CB8AC3E}">
        <p14:creationId xmlns:p14="http://schemas.microsoft.com/office/powerpoint/2010/main" val="375165714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ppt_x"/>
                                          </p:val>
                                        </p:tav>
                                        <p:tav tm="100000">
                                          <p:val>
                                            <p:strVal val="#ppt_x"/>
                                          </p:val>
                                        </p:tav>
                                      </p:tavLst>
                                    </p:anim>
                                    <p:anim calcmode="lin" valueType="num">
                                      <p:cBhvr additive="base">
                                        <p:cTn dur="500" fill="hold" id="14"/>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4">
                                            <p:txEl>
                                              <p:pRg end="0" st="0"/>
                                            </p:txEl>
                                          </p:spTgt>
                                        </p:tgtEl>
                                        <p:attrNameLst>
                                          <p:attrName>style.visibility</p:attrName>
                                        </p:attrNameLst>
                                      </p:cBhvr>
                                      <p:to>
                                        <p:strVal val="visible"/>
                                      </p:to>
                                    </p:set>
                                    <p:anim calcmode="lin" valueType="num">
                                      <p:cBhvr additive="base">
                                        <p:cTn dur="500" fill="hold" id="19"/>
                                        <p:tgtEl>
                                          <p:spTgt spid="4">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4">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4">
                                            <p:txEl>
                                              <p:pRg end="1" st="1"/>
                                            </p:txEl>
                                          </p:spTgt>
                                        </p:tgtEl>
                                        <p:attrNameLst>
                                          <p:attrName>style.visibility</p:attrName>
                                        </p:attrNameLst>
                                      </p:cBhvr>
                                      <p:to>
                                        <p:strVal val="visible"/>
                                      </p:to>
                                    </p:set>
                                    <p:anim calcmode="lin" valueType="num">
                                      <p:cBhvr additive="base">
                                        <p:cTn dur="500" fill="hold" id="25"/>
                                        <p:tgtEl>
                                          <p:spTgt spid="4">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4">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2" presetSubtype="4">
                                  <p:stCondLst>
                                    <p:cond delay="0"/>
                                  </p:stCondLst>
                                  <p:childTnLst>
                                    <p:set>
                                      <p:cBhvr>
                                        <p:cTn dur="1" fill="hold" id="30">
                                          <p:stCondLst>
                                            <p:cond delay="0"/>
                                          </p:stCondLst>
                                        </p:cTn>
                                        <p:tgtEl>
                                          <p:spTgt spid="4">
                                            <p:txEl>
                                              <p:pRg end="2" st="2"/>
                                            </p:txEl>
                                          </p:spTgt>
                                        </p:tgtEl>
                                        <p:attrNameLst>
                                          <p:attrName>style.visibility</p:attrName>
                                        </p:attrNameLst>
                                      </p:cBhvr>
                                      <p:to>
                                        <p:strVal val="visible"/>
                                      </p:to>
                                    </p:set>
                                    <p:anim calcmode="lin" valueType="num">
                                      <p:cBhvr additive="base">
                                        <p:cTn dur="500" fill="hold" id="31"/>
                                        <p:tgtEl>
                                          <p:spTgt spid="4">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4">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 presetSubtype="4">
                                  <p:stCondLst>
                                    <p:cond delay="0"/>
                                  </p:stCondLst>
                                  <p:childTnLst>
                                    <p:set>
                                      <p:cBhvr>
                                        <p:cTn dur="1" fill="hold" id="36">
                                          <p:stCondLst>
                                            <p:cond delay="0"/>
                                          </p:stCondLst>
                                        </p:cTn>
                                        <p:tgtEl>
                                          <p:spTgt spid="4">
                                            <p:txEl>
                                              <p:pRg end="3" st="3"/>
                                            </p:txEl>
                                          </p:spTgt>
                                        </p:tgtEl>
                                        <p:attrNameLst>
                                          <p:attrName>style.visibility</p:attrName>
                                        </p:attrNameLst>
                                      </p:cBhvr>
                                      <p:to>
                                        <p:strVal val="visible"/>
                                      </p:to>
                                    </p:set>
                                    <p:anim calcmode="lin" valueType="num">
                                      <p:cBhvr additive="base">
                                        <p:cTn dur="500" fill="hold" id="37"/>
                                        <p:tgtEl>
                                          <p:spTgt spid="4">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4">
                                            <p:txEl>
                                              <p:pRg end="3" st="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7"/>
    </p:bldLst>
  </p:timing>
</p:sld>
</file>

<file path=ppt/slides/slide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b="b" l="0" r="r" t="0"/>
            <a:pathLst>
              <a:path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fmla="*/ 0 w 4637005" name="connsiteX0"/>
              <a:gd fmla="*/ 0 h 6858000" name="connsiteY0"/>
              <a:gd fmla="*/ 4637005 w 4637005" name="connsiteX1"/>
              <a:gd fmla="*/ 0 h 6858000" name="connsiteY1"/>
              <a:gd fmla="*/ 4637005 w 4637005" name="connsiteX2"/>
              <a:gd fmla="*/ 1900238 h 6858000" name="connsiteY2"/>
              <a:gd fmla="*/ 4266589 w 4637005" name="connsiteX3"/>
              <a:gd fmla="*/ 2178050 h 6858000" name="connsiteY3"/>
              <a:gd fmla="*/ 4262355 w 4637005" name="connsiteX4"/>
              <a:gd fmla="*/ 2184400 h 6858000" name="connsiteY4"/>
              <a:gd fmla="*/ 4256005 w 4637005" name="connsiteX5"/>
              <a:gd fmla="*/ 2193925 h 6858000" name="connsiteY5"/>
              <a:gd fmla="*/ 4249655 w 4637005" name="connsiteX6"/>
              <a:gd fmla="*/ 2201863 h 6858000" name="connsiteY6"/>
              <a:gd fmla="*/ 4249655 w 4637005" name="connsiteX7"/>
              <a:gd fmla="*/ 2211388 h 6858000" name="connsiteY7"/>
              <a:gd fmla="*/ 4249655 w 4637005" name="connsiteX8"/>
              <a:gd fmla="*/ 2220913 h 6858000" name="connsiteY8"/>
              <a:gd fmla="*/ 4256005 w 4637005" name="connsiteX9"/>
              <a:gd fmla="*/ 2228850 h 6858000" name="connsiteY9"/>
              <a:gd fmla="*/ 4262355 w 4637005" name="connsiteX10"/>
              <a:gd fmla="*/ 2238375 h 6858000" name="connsiteY10"/>
              <a:gd fmla="*/ 4266589 w 4637005" name="connsiteX11"/>
              <a:gd fmla="*/ 2244725 h 6858000" name="connsiteY11"/>
              <a:gd fmla="*/ 4637005 w 4637005" name="connsiteX12"/>
              <a:gd fmla="*/ 2522538 h 6858000" name="connsiteY12"/>
              <a:gd fmla="*/ 4637005 w 4637005" name="connsiteX13"/>
              <a:gd fmla="*/ 6858000 h 6858000" name="connsiteY13"/>
              <a:gd fmla="*/ 0 w 4637005" name="connsiteX14"/>
              <a:gd fmla="*/ 6858000 h 6858000" name="connsiteY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858000" w="4637005">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anchor="ctr" rtlCol="0" wrap="square">
            <a:noAutofit/>
          </a:bodyPr>
          <a:lstStyle/>
          <a:p>
            <a:pPr algn="ctr"/>
            <a:endParaRPr lang="en-US"/>
          </a:p>
        </p:txBody>
      </p:sp>
      <p:pic>
        <p:nvPicPr>
          <p:cNvPr descr="A close up of a toy&#10;&#10;Description automatically generated" id="10" name="Picture 9">
            <a:extLst>
              <a:ext uri="{FF2B5EF4-FFF2-40B4-BE49-F238E27FC236}">
                <a16:creationId xmlns:a16="http://schemas.microsoft.com/office/drawing/2014/main" id="{B188D78A-0A81-DD42-95AB-313B797B877D}"/>
              </a:ext>
            </a:extLst>
          </p:cNvPr>
          <p:cNvPicPr>
            <a:picLocks noChangeAspect="1"/>
          </p:cNvPicPr>
          <p:nvPr/>
        </p:nvPicPr>
        <p:blipFill rotWithShape="1">
          <a:blip r:embed="rId3">
            <a:extLst>
              <a:ext uri="{28A0092B-C50C-407E-A947-70E740481C1C}">
                <a14:useLocalDpi xmlns:a14="http://schemas.microsoft.com/office/drawing/2010/main" val="0"/>
              </a:ext>
            </a:extLst>
          </a:blip>
          <a:srcRect l="17" r="1"/>
          <a:stretch/>
        </p:blipFill>
        <p:spPr>
          <a:xfrm>
            <a:off x="451514" y="457201"/>
            <a:ext cx="6592824" cy="5437221"/>
          </a:xfrm>
          <a:prstGeom prst="roundRect">
            <a:avLst>
              <a:gd fmla="val 3876" name="adj"/>
            </a:avLst>
          </a:prstGeom>
          <a:ln>
            <a:solidFill>
              <a:schemeClr val="accent1"/>
            </a:solidFill>
          </a:ln>
          <a:effectLst/>
        </p:spPr>
      </p:pic>
      <p:sp>
        <p:nvSpPr>
          <p:cNvPr id="18" name="TextBox 17">
            <a:extLst>
              <a:ext uri="{FF2B5EF4-FFF2-40B4-BE49-F238E27FC236}">
                <a16:creationId xmlns:a16="http://schemas.microsoft.com/office/drawing/2014/main" id="{1D0E4385-486D-4749-A03E-1527F5CD0352}"/>
              </a:ext>
            </a:extLst>
          </p:cNvPr>
          <p:cNvSpPr txBox="1"/>
          <p:nvPr/>
        </p:nvSpPr>
        <p:spPr>
          <a:xfrm>
            <a:off x="762055" y="6051655"/>
            <a:ext cx="5971741" cy="646331"/>
          </a:xfrm>
          <a:prstGeom prst="rect">
            <a:avLst/>
          </a:prstGeom>
          <a:noFill/>
        </p:spPr>
        <p:txBody>
          <a:bodyPr wrap="square">
            <a:spAutoFit/>
          </a:bodyPr>
          <a:lstStyle/>
          <a:p>
            <a:pPr algn="ctr" indent="0" marL="0">
              <a:spcAft>
                <a:spcPts val="600"/>
              </a:spcAft>
              <a:buNone/>
            </a:pPr>
            <a:r>
              <a:rPr dirty="0" lang="en-US" sz="3600">
                <a:cs charset="0" panose="020F0502020204030204" pitchFamily="34" typeface="Calibri"/>
              </a:rPr>
              <a:t>There is </a:t>
            </a:r>
            <a:r>
              <a:rPr b="1" dirty="0" lang="en-US" sz="3600">
                <a:cs charset="0" panose="020F0502020204030204" pitchFamily="34" typeface="Calibri"/>
              </a:rPr>
              <a:t>none</a:t>
            </a:r>
            <a:r>
              <a:rPr dirty="0" lang="en-US" sz="3600">
                <a:cs charset="0" panose="020F0502020204030204" pitchFamily="34" typeface="Calibri"/>
              </a:rPr>
              <a:t> like </a:t>
            </a:r>
            <a:r>
              <a:rPr b="1" dirty="0" lang="en-US" sz="3600">
                <a:cs charset="0" panose="020F0502020204030204" pitchFamily="34" typeface="Calibri"/>
              </a:rPr>
              <a:t>Him</a:t>
            </a:r>
            <a:r>
              <a:rPr dirty="0" lang="en-US" sz="3600">
                <a:cs charset="0" panose="020F0502020204030204" pitchFamily="34" typeface="Calibri"/>
              </a:rPr>
              <a:t>.</a:t>
            </a:r>
          </a:p>
        </p:txBody>
      </p:sp>
      <p:sp>
        <p:nvSpPr>
          <p:cNvPr id="24" name="Text Placeholder 3">
            <a:extLst>
              <a:ext uri="{FF2B5EF4-FFF2-40B4-BE49-F238E27FC236}">
                <a16:creationId xmlns:a16="http://schemas.microsoft.com/office/drawing/2014/main" id="{CF929DE6-29B0-A64A-8298-D65EBA18761A}"/>
              </a:ext>
            </a:extLst>
          </p:cNvPr>
          <p:cNvSpPr>
            <a:spLocks noGrp="1"/>
          </p:cNvSpPr>
          <p:nvPr>
            <p:ph idx="2" sz="half" type="body"/>
          </p:nvPr>
        </p:nvSpPr>
        <p:spPr>
          <a:xfrm>
            <a:off x="8085628" y="2012571"/>
            <a:ext cx="3575737" cy="2832858"/>
          </a:xfrm>
        </p:spPr>
        <p:txBody>
          <a:bodyPr anchor="ctr" bIns="45720" lIns="91440" rIns="91440" rtlCol="0" tIns="45720" vert="horz">
            <a:normAutofit/>
          </a:bodyPr>
          <a:lstStyle/>
          <a:p>
            <a:pPr>
              <a:spcBef>
                <a:spcPct val="20000"/>
              </a:spcBef>
            </a:pPr>
            <a:r>
              <a:rPr dirty="0" lang="en-US" sz="2800">
                <a:solidFill>
                  <a:srgbClr val="FFFFFF"/>
                </a:solidFill>
              </a:rPr>
              <a:t>Can we name some of Allah’s amazing creations?</a:t>
            </a:r>
          </a:p>
        </p:txBody>
      </p:sp>
      <p:pic>
        <p:nvPicPr>
          <p:cNvPr id="2" name="Google Shape;15;p1">
            <a:extLst>
              <a:ext uri="{FF2B5EF4-FFF2-40B4-BE49-F238E27FC236}">
                <a16:creationId xmlns:a16="http://schemas.microsoft.com/office/drawing/2014/main" id="{0A1A4AB0-E7D9-4B68-9F46-3DA9CF421198}"/>
              </a:ext>
            </a:extLst>
          </p:cNvPr>
          <p:cNvPicPr preferRelativeResize="0"/>
          <p:nvPr/>
        </p:nvPicPr>
        <p:blipFill rotWithShape="1">
          <a:blip r:embed="rId4">
            <a:alphaModFix/>
          </a:blip>
          <a:srcRect/>
          <a:stretch/>
        </p:blipFill>
        <p:spPr>
          <a:xfrm>
            <a:off x="11175054" y="141114"/>
            <a:ext cx="863527" cy="866871"/>
          </a:xfrm>
          <a:prstGeom prst="rect">
            <a:avLst/>
          </a:prstGeom>
          <a:solidFill>
            <a:schemeClr val="bg1"/>
          </a:solidFill>
          <a:ln>
            <a:noFill/>
          </a:ln>
        </p:spPr>
      </p:pic>
    </p:spTree>
    <p:extLst>
      <p:ext uri="{BB962C8B-B14F-4D97-AF65-F5344CB8AC3E}">
        <p14:creationId xmlns:p14="http://schemas.microsoft.com/office/powerpoint/2010/main" val="1573480591"/>
      </p:ext>
    </p:extLst>
  </p:cSld>
  <p:clrMapOvr>
    <a:overrideClrMapping accent1="accent1" accent2="accent2" accent3="accent3" accent4="accent4" accent5="accent5" accent6="accent6" bg1="lt1" bg2="lt2" folHlink="folHlink" hlink="hlink" tx1="dk1" tx2="dk2"/>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checkerboard(across)" transition="in">
                                      <p:cBhvr>
                                        <p:cTn dur="500" id="7"/>
                                        <p:tgtEl>
                                          <p:spTgt spid="1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ppt_x"/>
                                          </p:val>
                                        </p:tav>
                                        <p:tav tm="100000">
                                          <p:val>
                                            <p:strVal val="#ppt_x"/>
                                          </p:val>
                                        </p:tav>
                                      </p:tavLst>
                                    </p:anim>
                                    <p:anim calcmode="lin" valueType="num">
                                      <p:cBhvr additive="base">
                                        <p:cTn dur="500" fill="hold" id="13"/>
                                        <p:tgtEl>
                                          <p:spTgt spid="18"/>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2" presetSubtype="4">
                                  <p:stCondLst>
                                    <p:cond delay="0"/>
                                  </p:stCondLst>
                                  <p:childTnLst>
                                    <p:set>
                                      <p:cBhvr>
                                        <p:cTn dur="1" fill="hold" id="17">
                                          <p:stCondLst>
                                            <p:cond delay="0"/>
                                          </p:stCondLst>
                                        </p:cTn>
                                        <p:tgtEl>
                                          <p:spTgt spid="24">
                                            <p:txEl>
                                              <p:pRg end="0" st="0"/>
                                            </p:txEl>
                                          </p:spTgt>
                                        </p:tgtEl>
                                        <p:attrNameLst>
                                          <p:attrName>style.visibility</p:attrName>
                                        </p:attrNameLst>
                                      </p:cBhvr>
                                      <p:to>
                                        <p:strVal val="visible"/>
                                      </p:to>
                                    </p:set>
                                    <p:anim calcmode="lin" valueType="num">
                                      <p:cBhvr additive="base">
                                        <p:cTn dur="500" fill="hold" id="18"/>
                                        <p:tgtEl>
                                          <p:spTgt spid="24">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9"/>
                                        <p:tgtEl>
                                          <p:spTgt spid="24">
                                            <p:txEl>
                                              <p:pRg end="0" st="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6" ma:contentTypeDescription="Create a new document." ma:contentTypeScope="" ma:versionID="3144d17089fb94575cb8e251212cd995">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e7a8401ec3083d5948f377cdc3425fe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Props1.xml><?xml version="1.0" encoding="utf-8"?>
<ds:datastoreItem xmlns:ds="http://schemas.openxmlformats.org/officeDocument/2006/customXml" ds:itemID="{2AEB2780-FF20-4ABA-AEB2-4DE1586BF94F}"/>
</file>

<file path=customXml/itemProps2.xml><?xml version="1.0" encoding="utf-8"?>
<ds:datastoreItem xmlns:ds="http://schemas.openxmlformats.org/officeDocument/2006/customXml" ds:itemID="{82BB3371-3BE8-4845-9EE1-1436A438F062}"/>
</file>

<file path=customXml/itemProps3.xml><?xml version="1.0" encoding="utf-8"?>
<ds:datastoreItem xmlns:ds="http://schemas.openxmlformats.org/officeDocument/2006/customXml" ds:itemID="{43FEF291-5DDA-43C3-80A6-AAB0832D293E}"/>
</file>

<file path=docProps/app.xml><?xml version="1.0" encoding="utf-8"?>
<Properties xmlns="http://schemas.openxmlformats.org/officeDocument/2006/extended-properties" xmlns:vt="http://schemas.openxmlformats.org/officeDocument/2006/docPropsVTypes">
  <TotalTime>368</TotalTime>
  <Words>1017</Words>
  <Application>Microsoft Office PowerPoint</Application>
  <PresentationFormat>Widescreen</PresentationFormat>
  <Paragraphs>131</Paragraphs>
  <Slides>12</Slides>
  <Notes>10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Century Gothic</vt:lpstr>
      <vt:lpstr>FranklinGothic-Book</vt:lpstr>
      <vt:lpstr>FranklinGothic-BookItalic</vt:lpstr>
      <vt:lpstr>Wingdings</vt:lpstr>
      <vt:lpstr>Wingdings 2</vt:lpstr>
      <vt:lpstr>Quotable</vt:lpstr>
      <vt:lpstr>ALLAH IS ONE SURAT AL-IKHLAS</vt:lpstr>
      <vt:lpstr>Let us recite Surat al-Ikhlas</vt:lpstr>
      <vt:lpstr>Let’s explore the meaning . . . </vt:lpstr>
      <vt:lpstr>PowerPoint Presentation</vt:lpstr>
      <vt:lpstr>PowerPoint Presentation</vt:lpstr>
      <vt:lpstr>PowerPoint Presentation</vt:lpstr>
      <vt:lpstr>Worshipping more than one god  is ‘shirk’ which is a sin!!</vt:lpstr>
      <vt:lpstr>PowerPoint Presentation</vt:lpstr>
      <vt:lpstr>PowerPoint Presentation</vt:lpstr>
      <vt:lpstr>Let’s review the meaning . . . </vt:lpstr>
      <vt:lpstr>PowerPoint Presentation</vt:lpstr>
      <vt:lpstr>Lesson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IS ONE SURAT AL-IKHLAS</dc:title>
  <dc:creator>Shazia Jivraj</dc:creator>
  <cp:lastModifiedBy>Ateka Alidina</cp:lastModifiedBy>
  <cp:revision>20</cp:revision>
  <dcterms:created xsi:type="dcterms:W3CDTF">2020-10-16T11:29:48Z</dcterms:created>
  <dcterms:modified xsi:type="dcterms:W3CDTF">2020-10-20T20:17:39Z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0x010100B04EEBE4558F7141825FC23487B5CBD2</vt:lpwstr>
  </property>
  <property fmtid="{D5CDD505-2E9C-101B-9397-08002B2CF9AE}" name="NXPowerLiteLastOptimized" pid="3">
    <vt:lpwstr>2001204</vt:lpwstr>
  </property>
  <property fmtid="{D5CDD505-2E9C-101B-9397-08002B2CF9AE}" name="NXPowerLiteSettings" pid="4">
    <vt:lpwstr>F7000400038000</vt:lpwstr>
  </property>
  <property fmtid="{D5CDD505-2E9C-101B-9397-08002B2CF9AE}" name="NXPowerLiteVersion" pid="5">
    <vt:lpwstr>S10.9.5</vt:lpwstr>
  </property>
  <property fmtid="{D5CDD505-2E9C-101B-9397-08002B2CF9AE}" name="TaxKeyword" pid="6">
    <vt:lpwstr/>
  </property>
</Properties>
</file>